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2" r:id="rId5"/>
    <p:sldId id="258" r:id="rId6"/>
    <p:sldId id="263" r:id="rId7"/>
    <p:sldId id="264" r:id="rId8"/>
    <p:sldId id="265" r:id="rId9"/>
    <p:sldId id="266" r:id="rId10"/>
    <p:sldId id="260" r:id="rId11"/>
    <p:sldId id="261"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8" d="100"/>
          <a:sy n="88" d="100"/>
        </p:scale>
        <p:origin x="11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CA13F3-1CF5-479C-A6CB-FDFE161A6344}"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279206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A13F3-1CF5-479C-A6CB-FDFE161A6344}"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187333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A13F3-1CF5-479C-A6CB-FDFE161A6344}"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3612169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A13F3-1CF5-479C-A6CB-FDFE161A6344}"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1663928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CA13F3-1CF5-479C-A6CB-FDFE161A6344}"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169997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CA13F3-1CF5-479C-A6CB-FDFE161A6344}" type="datetimeFigureOut">
              <a:rPr lang="en-US" smtClean="0"/>
              <a:t>4/21/2016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152863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A13F3-1CF5-479C-A6CB-FDFE161A6344}" type="datetimeFigureOut">
              <a:rPr lang="en-US" smtClean="0"/>
              <a:t>4/21/2016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262409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A13F3-1CF5-479C-A6CB-FDFE161A6344}" type="datetimeFigureOut">
              <a:rPr lang="en-US" smtClean="0"/>
              <a:t>4/21/2016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3088694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A13F3-1CF5-479C-A6CB-FDFE161A6344}" type="datetimeFigureOut">
              <a:rPr lang="en-US" smtClean="0"/>
              <a:t>4/21/2016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257087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A13F3-1CF5-479C-A6CB-FDFE161A6344}" type="datetimeFigureOut">
              <a:rPr lang="en-US" smtClean="0"/>
              <a:t>4/21/2016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211810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A13F3-1CF5-479C-A6CB-FDFE161A6344}" type="datetimeFigureOut">
              <a:rPr lang="en-US" smtClean="0"/>
              <a:t>4/21/2016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2E811-87A1-4208-A901-F1C9EF1BD58A}" type="slidenum">
              <a:rPr lang="en-US" smtClean="0"/>
              <a:t>‹#›</a:t>
            </a:fld>
            <a:endParaRPr lang="en-US"/>
          </a:p>
        </p:txBody>
      </p:sp>
    </p:spTree>
    <p:extLst>
      <p:ext uri="{BB962C8B-B14F-4D97-AF65-F5344CB8AC3E}">
        <p14:creationId xmlns:p14="http://schemas.microsoft.com/office/powerpoint/2010/main" val="103658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A13F3-1CF5-479C-A6CB-FDFE161A6344}" type="datetimeFigureOut">
              <a:rPr lang="en-US" smtClean="0"/>
              <a:t>4/21/2016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2E811-87A1-4208-A901-F1C9EF1BD58A}" type="slidenum">
              <a:rPr lang="en-US" smtClean="0"/>
              <a:t>‹#›</a:t>
            </a:fld>
            <a:endParaRPr lang="en-US"/>
          </a:p>
        </p:txBody>
      </p:sp>
    </p:spTree>
    <p:extLst>
      <p:ext uri="{BB962C8B-B14F-4D97-AF65-F5344CB8AC3E}">
        <p14:creationId xmlns:p14="http://schemas.microsoft.com/office/powerpoint/2010/main" val="47362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rlandosentinel.com/news/os-captive-raising-grasshopper-sparrow-20150526-story.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n_DMSu9Pahk" TargetMode="External"/><Relationship Id="rId2" Type="http://schemas.openxmlformats.org/officeDocument/2006/relationships/hyperlink" Target="https://www.youtube.com/watch?v=c-UX2_QCPzI" TargetMode="External"/><Relationship Id="rId1" Type="http://schemas.openxmlformats.org/officeDocument/2006/relationships/slideLayout" Target="../slideLayouts/slideLayout2.xml"/><Relationship Id="rId4" Type="http://schemas.openxmlformats.org/officeDocument/2006/relationships/hyperlink" Target="https://www.youtube.com/watch?v=-p_X9OvDQv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Florida Grasshopper Sparrow</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0990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Steady, recent declines</a:t>
            </a:r>
            <a:endParaRPr lang="en-US" dirty="0"/>
          </a:p>
        </p:txBody>
      </p:sp>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5" name="Picture 4"/>
          <p:cNvPicPr>
            <a:picLocks noChangeAspect="1"/>
          </p:cNvPicPr>
          <p:nvPr/>
        </p:nvPicPr>
        <p:blipFill>
          <a:blip r:embed="rId2"/>
          <a:stretch>
            <a:fillRect/>
          </a:stretch>
        </p:blipFill>
        <p:spPr>
          <a:xfrm>
            <a:off x="2541749" y="1825625"/>
            <a:ext cx="7108501" cy="4631851"/>
          </a:xfrm>
          <a:prstGeom prst="rect">
            <a:avLst/>
          </a:prstGeom>
        </p:spPr>
      </p:pic>
    </p:spTree>
    <p:extLst>
      <p:ext uri="{BB962C8B-B14F-4D97-AF65-F5344CB8AC3E}">
        <p14:creationId xmlns:p14="http://schemas.microsoft.com/office/powerpoint/2010/main" val="322358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Habitat requirements are quite strict</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Dry prairie</a:t>
            </a:r>
          </a:p>
          <a:p>
            <a:pPr marL="514350" indent="-514350">
              <a:buFont typeface="+mj-lt"/>
              <a:buAutoNum type="arabicPeriod"/>
            </a:pPr>
            <a:r>
              <a:rPr lang="en-US" dirty="0" smtClean="0"/>
              <a:t>Prairie </a:t>
            </a:r>
            <a:r>
              <a:rPr lang="en-US" dirty="0"/>
              <a:t>burned within 2 </a:t>
            </a:r>
            <a:r>
              <a:rPr lang="en-US" dirty="0" smtClean="0"/>
              <a:t>years</a:t>
            </a:r>
          </a:p>
          <a:p>
            <a:pPr marL="514350" indent="-514350">
              <a:buFont typeface="+mj-lt"/>
              <a:buAutoNum type="arabicPeriod"/>
            </a:pPr>
            <a:r>
              <a:rPr lang="en-US" dirty="0" smtClean="0"/>
              <a:t>No trees or dense brush</a:t>
            </a:r>
          </a:p>
          <a:p>
            <a:pPr marL="514350" indent="-514350">
              <a:buFont typeface="+mj-lt"/>
              <a:buAutoNum type="arabicPeriod"/>
            </a:pPr>
            <a:r>
              <a:rPr lang="en-US" dirty="0" smtClean="0"/>
              <a:t>&gt;400 </a:t>
            </a:r>
            <a:r>
              <a:rPr lang="en-US" dirty="0"/>
              <a:t>m from a forest edge </a:t>
            </a:r>
            <a:endParaRPr lang="en-US" dirty="0" smtClean="0"/>
          </a:p>
          <a:p>
            <a:pPr marL="514350" indent="-514350">
              <a:buFont typeface="+mj-lt"/>
              <a:buAutoNum type="arabicPeriod"/>
            </a:pPr>
            <a:endParaRPr lang="en-US" dirty="0"/>
          </a:p>
          <a:p>
            <a:pPr marL="0" indent="0">
              <a:buNone/>
            </a:pPr>
            <a:r>
              <a:rPr lang="en-US" dirty="0" smtClean="0"/>
              <a:t>Pasture/rangeland is suboptimal and may be contributing to declines</a:t>
            </a:r>
            <a:endParaRPr lang="en-US" dirty="0"/>
          </a:p>
        </p:txBody>
      </p:sp>
    </p:spTree>
    <p:extLst>
      <p:ext uri="{BB962C8B-B14F-4D97-AF65-F5344CB8AC3E}">
        <p14:creationId xmlns:p14="http://schemas.microsoft.com/office/powerpoint/2010/main" val="4178963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management matters</a:t>
            </a:r>
            <a:endParaRPr lang="en-US" dirty="0"/>
          </a:p>
        </p:txBody>
      </p:sp>
      <p:sp>
        <p:nvSpPr>
          <p:cNvPr id="3" name="Content Placeholder 2"/>
          <p:cNvSpPr>
            <a:spLocks noGrp="1"/>
          </p:cNvSpPr>
          <p:nvPr>
            <p:ph idx="1"/>
          </p:nvPr>
        </p:nvSpPr>
        <p:spPr/>
        <p:txBody>
          <a:bodyPr/>
          <a:lstStyle/>
          <a:p>
            <a:r>
              <a:rPr lang="en-US" dirty="0" smtClean="0"/>
              <a:t>Burning regime must include frequent burning and should only take place later in the spring/early summer season to avoid destroying nests</a:t>
            </a:r>
          </a:p>
          <a:p>
            <a:r>
              <a:rPr lang="en-US" dirty="0" smtClean="0"/>
              <a:t>Little or no grazing is tolerable (and presence of exotic grasses may be problematic)</a:t>
            </a:r>
          </a:p>
          <a:p>
            <a:r>
              <a:rPr lang="en-US" dirty="0" smtClean="0"/>
              <a:t>Predation pressure is constant and emerging threats (e.g. fire ants) may be contributing to recent declines </a:t>
            </a:r>
            <a:endParaRPr lang="en-US" dirty="0"/>
          </a:p>
        </p:txBody>
      </p:sp>
    </p:spTree>
    <p:extLst>
      <p:ext uri="{BB962C8B-B14F-4D97-AF65-F5344CB8AC3E}">
        <p14:creationId xmlns:p14="http://schemas.microsoft.com/office/powerpoint/2010/main" val="1923138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threats</a:t>
            </a:r>
            <a:endParaRPr lang="en-US" dirty="0"/>
          </a:p>
        </p:txBody>
      </p:sp>
      <p:sp>
        <p:nvSpPr>
          <p:cNvPr id="3" name="Content Placeholder 2"/>
          <p:cNvSpPr>
            <a:spLocks noGrp="1"/>
          </p:cNvSpPr>
          <p:nvPr>
            <p:ph idx="1"/>
          </p:nvPr>
        </p:nvSpPr>
        <p:spPr/>
        <p:txBody>
          <a:bodyPr/>
          <a:lstStyle/>
          <a:p>
            <a:r>
              <a:rPr lang="en-US" dirty="0" smtClean="0"/>
              <a:t>Disease (TB)</a:t>
            </a:r>
          </a:p>
          <a:p>
            <a:r>
              <a:rPr lang="en-US" dirty="0" smtClean="0"/>
              <a:t>Inbreeding</a:t>
            </a:r>
            <a:endParaRPr lang="en-US" dirty="0"/>
          </a:p>
        </p:txBody>
      </p:sp>
    </p:spTree>
    <p:extLst>
      <p:ext uri="{BB962C8B-B14F-4D97-AF65-F5344CB8AC3E}">
        <p14:creationId xmlns:p14="http://schemas.microsoft.com/office/powerpoint/2010/main" val="1181356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forward</a:t>
            </a:r>
            <a:endParaRPr lang="en-US" dirty="0"/>
          </a:p>
        </p:txBody>
      </p:sp>
      <p:sp>
        <p:nvSpPr>
          <p:cNvPr id="3" name="Content Placeholder 2"/>
          <p:cNvSpPr>
            <a:spLocks noGrp="1"/>
          </p:cNvSpPr>
          <p:nvPr>
            <p:ph idx="1"/>
          </p:nvPr>
        </p:nvSpPr>
        <p:spPr/>
        <p:txBody>
          <a:bodyPr/>
          <a:lstStyle/>
          <a:p>
            <a:r>
              <a:rPr lang="en-US" dirty="0" smtClean="0"/>
              <a:t>Captive breeding</a:t>
            </a:r>
            <a:r>
              <a:rPr lang="en-US" dirty="0"/>
              <a:t>: </a:t>
            </a:r>
            <a:r>
              <a:rPr lang="en-US" dirty="0">
                <a:hlinkClick r:id="rId2"/>
              </a:rPr>
              <a:t>http://</a:t>
            </a:r>
            <a:r>
              <a:rPr lang="en-US" dirty="0" smtClean="0">
                <a:hlinkClick r:id="rId2"/>
              </a:rPr>
              <a:t>www.orlandosentinel.com/news/os-captive-raising-grasshopper-sparrow-20150526-story.html</a:t>
            </a:r>
            <a:endParaRPr lang="en-US" dirty="0" smtClean="0"/>
          </a:p>
          <a:p>
            <a:endParaRPr lang="en-US" dirty="0"/>
          </a:p>
          <a:p>
            <a:r>
              <a:rPr lang="en-US" dirty="0" smtClean="0"/>
              <a:t>Improved habitat management (burning regime, tree removal, fire ant reduction) are seen as critical on public and private lands that have birds remaining on them (Three Lakes WMA, Kissimmee Prairie State Preserve).</a:t>
            </a:r>
          </a:p>
          <a:p>
            <a:endParaRPr lang="en-US" dirty="0"/>
          </a:p>
          <a:p>
            <a:r>
              <a:rPr lang="en-US" dirty="0" smtClean="0"/>
              <a:t>Monitoring for disease prevalence</a:t>
            </a:r>
            <a:r>
              <a:rPr lang="en-US" smtClean="0"/>
              <a:t>, inbreeding.</a:t>
            </a:r>
            <a:endParaRPr lang="en-US" dirty="0"/>
          </a:p>
        </p:txBody>
      </p:sp>
    </p:spTree>
    <p:extLst>
      <p:ext uri="{BB962C8B-B14F-4D97-AF65-F5344CB8AC3E}">
        <p14:creationId xmlns:p14="http://schemas.microsoft.com/office/powerpoint/2010/main" val="312088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275940" y="1858282"/>
            <a:ext cx="2638634" cy="4351338"/>
          </a:xfrm>
          <a:prstGeom prst="rect">
            <a:avLst/>
          </a:prstGeom>
        </p:spPr>
      </p:pic>
      <p:sp>
        <p:nvSpPr>
          <p:cNvPr id="5" name="TextBox 4"/>
          <p:cNvSpPr txBox="1"/>
          <p:nvPr/>
        </p:nvSpPr>
        <p:spPr>
          <a:xfrm>
            <a:off x="2698117" y="1001486"/>
            <a:ext cx="5794279" cy="369332"/>
          </a:xfrm>
          <a:prstGeom prst="rect">
            <a:avLst/>
          </a:prstGeom>
          <a:noFill/>
        </p:spPr>
        <p:txBody>
          <a:bodyPr wrap="none" rtlCol="0">
            <a:spAutoFit/>
          </a:bodyPr>
          <a:lstStyle/>
          <a:p>
            <a:r>
              <a:rPr lang="en-US" dirty="0" smtClean="0"/>
              <a:t>… perhaps the most endangered bird in the United States…”</a:t>
            </a:r>
            <a:endParaRPr lang="en-US" dirty="0"/>
          </a:p>
        </p:txBody>
      </p:sp>
    </p:spTree>
    <p:extLst>
      <p:ext uri="{BB962C8B-B14F-4D97-AF65-F5344CB8AC3E}">
        <p14:creationId xmlns:p14="http://schemas.microsoft.com/office/powerpoint/2010/main" val="18559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https://www.youtube.com/watch?v=In0nX8sE4sc</a:t>
            </a:r>
          </a:p>
          <a:p>
            <a:r>
              <a:rPr lang="en-US" dirty="0" smtClean="0">
                <a:hlinkClick r:id="rId2"/>
              </a:rPr>
              <a:t>https</a:t>
            </a:r>
            <a:r>
              <a:rPr lang="en-US" dirty="0" smtClean="0">
                <a:hlinkClick r:id="rId2"/>
              </a:rPr>
              <a:t>://www.youtube.com/watch?v=c-UX2_QCPzI</a:t>
            </a:r>
            <a:endParaRPr lang="en-US" dirty="0" smtClean="0"/>
          </a:p>
          <a:p>
            <a:r>
              <a:rPr lang="en-US" dirty="0">
                <a:hlinkClick r:id="rId3"/>
              </a:rPr>
              <a:t>https://</a:t>
            </a:r>
            <a:r>
              <a:rPr lang="en-US" dirty="0" smtClean="0">
                <a:hlinkClick r:id="rId3"/>
              </a:rPr>
              <a:t>www.youtube.com/watch?v=n_DMSu9Pahk</a:t>
            </a:r>
            <a:endParaRPr lang="en-US" dirty="0" smtClean="0"/>
          </a:p>
          <a:p>
            <a:r>
              <a:rPr lang="en-US" dirty="0">
                <a:hlinkClick r:id="rId4"/>
              </a:rPr>
              <a:t>https://www.youtube.com/watch?v=-</a:t>
            </a:r>
            <a:r>
              <a:rPr lang="en-US" dirty="0" smtClean="0">
                <a:hlinkClick r:id="rId4"/>
              </a:rPr>
              <a:t>p_X9OvDQvQ</a:t>
            </a:r>
            <a:endParaRPr lang="en-US" dirty="0" smtClean="0"/>
          </a:p>
          <a:p>
            <a:endParaRPr lang="en-US" dirty="0"/>
          </a:p>
        </p:txBody>
      </p:sp>
    </p:spTree>
    <p:extLst>
      <p:ext uri="{BB962C8B-B14F-4D97-AF65-F5344CB8AC3E}">
        <p14:creationId xmlns:p14="http://schemas.microsoft.com/office/powerpoint/2010/main" val="3742258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Federally endangered sub-species of grasshopper sparrow (widespread species in North America)</a:t>
            </a:r>
            <a:endParaRPr lang="en-US" dirty="0"/>
          </a:p>
        </p:txBody>
      </p:sp>
      <p:sp>
        <p:nvSpPr>
          <p:cNvPr id="3" name="Content Placeholder 2"/>
          <p:cNvSpPr>
            <a:spLocks noGrp="1"/>
          </p:cNvSpPr>
          <p:nvPr>
            <p:ph idx="1"/>
          </p:nvPr>
        </p:nvSpPr>
        <p:spPr/>
        <p:txBody>
          <a:bodyPr/>
          <a:lstStyle/>
          <a:p>
            <a:r>
              <a:rPr lang="en-US" dirty="0" smtClean="0"/>
              <a:t>Florida populations are considered unique and face a very uncertain future</a:t>
            </a:r>
            <a:endParaRPr lang="en-US" dirty="0"/>
          </a:p>
        </p:txBody>
      </p:sp>
    </p:spTree>
    <p:extLst>
      <p:ext uri="{BB962C8B-B14F-4D97-AF65-F5344CB8AC3E}">
        <p14:creationId xmlns:p14="http://schemas.microsoft.com/office/powerpoint/2010/main" val="1175073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a:t>
            </a:r>
            <a:endParaRPr lang="en-US" dirty="0"/>
          </a:p>
        </p:txBody>
      </p:sp>
      <p:sp>
        <p:nvSpPr>
          <p:cNvPr id="3" name="Content Placeholder 2"/>
          <p:cNvSpPr>
            <a:spLocks noGrp="1"/>
          </p:cNvSpPr>
          <p:nvPr>
            <p:ph idx="1"/>
          </p:nvPr>
        </p:nvSpPr>
        <p:spPr>
          <a:xfrm>
            <a:off x="838200" y="1411968"/>
            <a:ext cx="10515600" cy="1189718"/>
          </a:xfrm>
        </p:spPr>
        <p:txBody>
          <a:bodyPr/>
          <a:lstStyle/>
          <a:p>
            <a:r>
              <a:rPr lang="en-US" dirty="0" smtClean="0"/>
              <a:t>Dry prairies of central and south Florida (~ 90% habitat reduction)</a:t>
            </a:r>
            <a:endParaRPr lang="en-US" dirty="0"/>
          </a:p>
        </p:txBody>
      </p:sp>
      <p:pic>
        <p:nvPicPr>
          <p:cNvPr id="4" name="Picture 3"/>
          <p:cNvPicPr>
            <a:picLocks noChangeAspect="1"/>
          </p:cNvPicPr>
          <p:nvPr/>
        </p:nvPicPr>
        <p:blipFill>
          <a:blip r:embed="rId2"/>
          <a:stretch>
            <a:fillRect/>
          </a:stretch>
        </p:blipFill>
        <p:spPr>
          <a:xfrm>
            <a:off x="3364922" y="1870475"/>
            <a:ext cx="5026726" cy="4466881"/>
          </a:xfrm>
          <a:prstGeom prst="rect">
            <a:avLst/>
          </a:prstGeom>
        </p:spPr>
      </p:pic>
    </p:spTree>
    <p:extLst>
      <p:ext uri="{BB962C8B-B14F-4D97-AF65-F5344CB8AC3E}">
        <p14:creationId xmlns:p14="http://schemas.microsoft.com/office/powerpoint/2010/main" val="3699635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Biology</a:t>
            </a:r>
            <a:endParaRPr lang="en-US" dirty="0"/>
          </a:p>
        </p:txBody>
      </p:sp>
      <p:sp>
        <p:nvSpPr>
          <p:cNvPr id="3" name="Content Placeholder 2"/>
          <p:cNvSpPr>
            <a:spLocks noGrp="1"/>
          </p:cNvSpPr>
          <p:nvPr>
            <p:ph idx="1"/>
          </p:nvPr>
        </p:nvSpPr>
        <p:spPr/>
        <p:txBody>
          <a:bodyPr/>
          <a:lstStyle/>
          <a:p>
            <a:r>
              <a:rPr lang="en-US" dirty="0" smtClean="0"/>
              <a:t>Males hold and defend a territory (by calling/patrol) </a:t>
            </a:r>
          </a:p>
          <a:p>
            <a:r>
              <a:rPr lang="en-US" dirty="0" smtClean="0"/>
              <a:t>Cryptic spp. and males are often the only visible members of populations when calling to defend territory/attract mates</a:t>
            </a:r>
          </a:p>
          <a:p>
            <a:r>
              <a:rPr lang="en-US" dirty="0" smtClean="0"/>
              <a:t>Mating and nesting is in the spring (April-June)</a:t>
            </a:r>
          </a:p>
          <a:p>
            <a:r>
              <a:rPr lang="en-US" dirty="0" smtClean="0"/>
              <a:t>Nesting is on the ground under palmetto or in grass clumps</a:t>
            </a:r>
          </a:p>
          <a:p>
            <a:r>
              <a:rPr lang="en-US" dirty="0" smtClean="0"/>
              <a:t>Clutches are 3-5 eggs and second clutches may be laid</a:t>
            </a:r>
            <a:endParaRPr lang="en-US" dirty="0"/>
          </a:p>
        </p:txBody>
      </p:sp>
    </p:spTree>
    <p:extLst>
      <p:ext uri="{BB962C8B-B14F-4D97-AF65-F5344CB8AC3E}">
        <p14:creationId xmlns:p14="http://schemas.microsoft.com/office/powerpoint/2010/main" val="71275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Biology</a:t>
            </a:r>
            <a:endParaRPr lang="en-US" dirty="0"/>
          </a:p>
        </p:txBody>
      </p:sp>
      <p:sp>
        <p:nvSpPr>
          <p:cNvPr id="3" name="Content Placeholder 2"/>
          <p:cNvSpPr>
            <a:spLocks noGrp="1"/>
          </p:cNvSpPr>
          <p:nvPr>
            <p:ph idx="1"/>
          </p:nvPr>
        </p:nvSpPr>
        <p:spPr/>
        <p:txBody>
          <a:bodyPr/>
          <a:lstStyle/>
          <a:p>
            <a:r>
              <a:rPr lang="en-US" dirty="0" smtClean="0"/>
              <a:t>Diet is arthropods (spiders, orthopterans, etc.) and sometimes seeds</a:t>
            </a:r>
          </a:p>
          <a:p>
            <a:r>
              <a:rPr lang="en-US" dirty="0" smtClean="0"/>
              <a:t>Movement is limited (individuals typically born and die in the same area), although some dispersal among remaining patches (separated by tens of miles) has been documented</a:t>
            </a:r>
            <a:endParaRPr lang="en-US" dirty="0"/>
          </a:p>
        </p:txBody>
      </p:sp>
    </p:spTree>
    <p:extLst>
      <p:ext uri="{BB962C8B-B14F-4D97-AF65-F5344CB8AC3E}">
        <p14:creationId xmlns:p14="http://schemas.microsoft.com/office/powerpoint/2010/main" val="601567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Ecology</a:t>
            </a:r>
            <a:endParaRPr lang="en-US" dirty="0"/>
          </a:p>
        </p:txBody>
      </p:sp>
      <p:sp>
        <p:nvSpPr>
          <p:cNvPr id="3" name="Content Placeholder 2"/>
          <p:cNvSpPr>
            <a:spLocks noGrp="1"/>
          </p:cNvSpPr>
          <p:nvPr>
            <p:ph idx="1"/>
          </p:nvPr>
        </p:nvSpPr>
        <p:spPr/>
        <p:txBody>
          <a:bodyPr/>
          <a:lstStyle/>
          <a:p>
            <a:r>
              <a:rPr lang="en-US" dirty="0" smtClean="0"/>
              <a:t>Birds are sensitive to habitat change/degradation</a:t>
            </a:r>
          </a:p>
          <a:p>
            <a:endParaRPr lang="en-US" dirty="0" smtClean="0"/>
          </a:p>
          <a:p>
            <a:r>
              <a:rPr lang="en-US" dirty="0" smtClean="0"/>
              <a:t>Hydrology, vegetative structure, burning regime all matter</a:t>
            </a:r>
          </a:p>
          <a:p>
            <a:endParaRPr lang="en-US" dirty="0"/>
          </a:p>
          <a:p>
            <a:r>
              <a:rPr lang="en-US" dirty="0" smtClean="0"/>
              <a:t>Predation of adults and juveniles is primarily by snakes</a:t>
            </a:r>
          </a:p>
        </p:txBody>
      </p:sp>
    </p:spTree>
    <p:extLst>
      <p:ext uri="{BB962C8B-B14F-4D97-AF65-F5344CB8AC3E}">
        <p14:creationId xmlns:p14="http://schemas.microsoft.com/office/powerpoint/2010/main" val="1025178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61516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354</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Florida Grasshopper Sparrow</vt:lpstr>
      <vt:lpstr>PowerPoint Presentation</vt:lpstr>
      <vt:lpstr>PowerPoint Presentation</vt:lpstr>
      <vt:lpstr>Federally endangered sub-species of grasshopper sparrow (widespread species in North America)</vt:lpstr>
      <vt:lpstr>Range</vt:lpstr>
      <vt:lpstr>Biology</vt:lpstr>
      <vt:lpstr>Biology</vt:lpstr>
      <vt:lpstr>Ecology</vt:lpstr>
      <vt:lpstr>Problems</vt:lpstr>
      <vt:lpstr>Steady, recent declines</vt:lpstr>
      <vt:lpstr>Habitat requirements are quite strict</vt:lpstr>
      <vt:lpstr>Land management matters</vt:lpstr>
      <vt:lpstr>Other threats</vt:lpstr>
      <vt:lpstr>Going forward</vt:lpstr>
    </vt:vector>
  </TitlesOfParts>
  <Company>College of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 Grasshopper Sparrow</dc:title>
  <dc:creator>Joshua King</dc:creator>
  <cp:lastModifiedBy>Joshua King</cp:lastModifiedBy>
  <cp:revision>11</cp:revision>
  <dcterms:created xsi:type="dcterms:W3CDTF">2016-04-15T15:01:24Z</dcterms:created>
  <dcterms:modified xsi:type="dcterms:W3CDTF">2016-04-21T21:42:23Z</dcterms:modified>
</cp:coreProperties>
</file>