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73" r:id="rId8"/>
    <p:sldId id="270" r:id="rId9"/>
    <p:sldId id="272" r:id="rId10"/>
    <p:sldId id="271" r:id="rId11"/>
    <p:sldId id="262" r:id="rId12"/>
    <p:sldId id="266" r:id="rId13"/>
    <p:sldId id="265" r:id="rId14"/>
    <p:sldId id="263" r:id="rId15"/>
    <p:sldId id="264" r:id="rId16"/>
    <p:sldId id="269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>
        <p:scale>
          <a:sx n="81" d="100"/>
          <a:sy n="81" d="100"/>
        </p:scale>
        <p:origin x="-248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4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7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0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A5C2-6F15-4ECE-993B-F313BE749CC9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D39F6-4FB4-4709-908B-224965651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1066800"/>
            <a:ext cx="4495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count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2971800"/>
            <a:ext cx="3657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AngsanaUPC" panose="02020603050405020304" pitchFamily="18" charset="-34"/>
              </a:rPr>
              <a:t>With the kind help or data provided by 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AngsanaUPC" panose="02020603050405020304" pitchFamily="18" charset="-34"/>
              </a:rPr>
              <a:t>Gregory </a:t>
            </a:r>
            <a:r>
              <a:rPr lang="en-US" sz="2000" b="1" i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ngsanaUPC" panose="02020603050405020304" pitchFamily="18" charset="-34"/>
              </a:rPr>
              <a:t>Territo</a:t>
            </a:r>
            <a:r>
              <a:rPr lang="en-US" sz="20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AngsanaUPC" panose="02020603050405020304" pitchFamily="18" charset="-34"/>
              </a:rPr>
              <a:t> </a:t>
            </a:r>
          </a:p>
          <a:p>
            <a:r>
              <a:rPr lang="en-US" sz="20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AngsanaUPC" panose="02020603050405020304" pitchFamily="18" charset="-34"/>
              </a:rPr>
              <a:t>and </a:t>
            </a:r>
          </a:p>
          <a:p>
            <a:r>
              <a:rPr lang="en-US" sz="2000" b="1" i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ngsanaUPC" panose="02020603050405020304" pitchFamily="18" charset="-34"/>
              </a:rPr>
              <a:t>Shaila</a:t>
            </a:r>
            <a:r>
              <a:rPr lang="en-US" sz="20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AngsanaUPC" panose="02020603050405020304" pitchFamily="18" charset="-34"/>
              </a:rPr>
              <a:t> Morales </a:t>
            </a:r>
            <a:endParaRPr lang="en-US" sz="2000" b="1" i="1" dirty="0">
              <a:solidFill>
                <a:schemeClr val="tx1"/>
              </a:solidFill>
              <a:latin typeface="Comic Sans MS" panose="030F0702030302020204" pitchFamily="66" charset="0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3302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3" b="32116"/>
          <a:stretch/>
        </p:blipFill>
        <p:spPr bwMode="auto">
          <a:xfrm>
            <a:off x="457200" y="228600"/>
            <a:ext cx="6400800" cy="233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7" b="31933"/>
          <a:stretch/>
        </p:blipFill>
        <p:spPr bwMode="auto">
          <a:xfrm>
            <a:off x="1600200" y="2438400"/>
            <a:ext cx="6400800" cy="222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9" b="30648"/>
          <a:stretch/>
        </p:blipFill>
        <p:spPr bwMode="auto">
          <a:xfrm>
            <a:off x="3352800" y="4665785"/>
            <a:ext cx="5392294" cy="205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8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810000" cy="407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914399"/>
            <a:ext cx="3276600" cy="207859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8229600" cy="1143000"/>
          </a:xfrm>
        </p:spPr>
        <p:txBody>
          <a:bodyPr/>
          <a:lstStyle/>
          <a:p>
            <a:r>
              <a:rPr lang="en-US" dirty="0" smtClean="0"/>
              <a:t>Visitation rate?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3352800"/>
            <a:ext cx="35813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Hanlon, et al. 2014. Pollinator deception in the Orchid Mantis. American Naturalist 183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26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363"/>
            <a:ext cx="64008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518" y="616047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8.12                                                  6.06                                                 0.45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402"/>
            <a:ext cx="7681913" cy="61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2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457200"/>
            <a:ext cx="7315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model1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(total ~ type, family =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summary(model1)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total ~ type, family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Residuals: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 1Q   Median       3Q      Max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-4.0302  -0.9535  -0.8928   0.6971   6.4671 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Estimate Std. Error z value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1.80181    0.07071  25.481  &lt; 2e-16 ***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typeTotal_Mantid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0.2927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0.09344   3.132  0.00174 **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typezTotal_Control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2.5903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0.26771  -9.676  &lt; 2e-16 ***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(Dispersion parameter for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family taken to be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deviance: 585.14  on 98  degrees of freedom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deviance: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296.44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on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96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degrees of freedom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AIC: 554.08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Fisher Scoring iterations: 6</a:t>
            </a:r>
          </a:p>
        </p:txBody>
      </p:sp>
    </p:spTree>
    <p:extLst>
      <p:ext uri="{BB962C8B-B14F-4D97-AF65-F5344CB8AC3E}">
        <p14:creationId xmlns:p14="http://schemas.microsoft.com/office/powerpoint/2010/main" val="16188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6858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model2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(total ~ type, family =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summary(model2)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total ~ type, family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Residuals: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 1Q   Median       3Q      Max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-4.0302  -0.9535  -0.8928   0.6971   6.4671 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Estimate Std. Error t value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        1.8018     0.1353  13.312  &lt; 2e-16 ***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typeTotal_Mantid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0.2927     0.1789   1.636    0.105    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typezTotal_Control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-2.5903     0.5124  -5.055 2.06e-06 ***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(Dispersion parameter for 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family taken to be 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3.663778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deviance: 585.14  on 98  degrees of freedom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296.44  on 96  degrees of freedom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AIC: NA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Fisher Scoring iterations: 6</a:t>
            </a:r>
          </a:p>
        </p:txBody>
      </p:sp>
    </p:spTree>
    <p:extLst>
      <p:ext uri="{BB962C8B-B14F-4D97-AF65-F5344CB8AC3E}">
        <p14:creationId xmlns:p14="http://schemas.microsoft.com/office/powerpoint/2010/main" val="4930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81000"/>
            <a:ext cx="59436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### Fitting the model</a:t>
            </a:r>
          </a:p>
          <a:p>
            <a:r>
              <a:rPr lang="en-US" sz="1600" dirty="0"/>
              <a:t># Write model</a:t>
            </a:r>
          </a:p>
          <a:p>
            <a:r>
              <a:rPr lang="en-US" sz="1600" dirty="0" err="1"/>
              <a:t>Anovam</a:t>
            </a:r>
            <a:r>
              <a:rPr lang="en-US" sz="1600" dirty="0"/>
              <a:t>&lt;- function()</a:t>
            </a:r>
          </a:p>
          <a:p>
            <a:r>
              <a:rPr lang="en-US" sz="1600" dirty="0"/>
              <a:t>## Priors</a:t>
            </a:r>
          </a:p>
          <a:p>
            <a:r>
              <a:rPr lang="en-US" sz="1600" dirty="0"/>
              <a:t>{</a:t>
            </a:r>
          </a:p>
          <a:p>
            <a:endParaRPr lang="en-US" sz="1600" dirty="0"/>
          </a:p>
          <a:p>
            <a:r>
              <a:rPr lang="en-US" sz="1600" dirty="0"/>
              <a:t> for (</a:t>
            </a:r>
            <a:r>
              <a:rPr lang="en-US" sz="1600" dirty="0" err="1"/>
              <a:t>i</a:t>
            </a:r>
            <a:r>
              <a:rPr lang="en-US" sz="1600" dirty="0"/>
              <a:t> in 1:3)</a:t>
            </a:r>
          </a:p>
          <a:p>
            <a:r>
              <a:rPr lang="en-US" sz="1600" dirty="0"/>
              <a:t>   {</a:t>
            </a:r>
          </a:p>
          <a:p>
            <a:r>
              <a:rPr lang="en-US" sz="1600" dirty="0"/>
              <a:t>   c[</a:t>
            </a:r>
            <a:r>
              <a:rPr lang="en-US" sz="1600" dirty="0" err="1"/>
              <a:t>i</a:t>
            </a:r>
            <a:r>
              <a:rPr lang="en-US" sz="1600" dirty="0"/>
              <a:t>] ~ </a:t>
            </a:r>
            <a:r>
              <a:rPr lang="en-US" sz="1600" b="1" dirty="0" err="1">
                <a:solidFill>
                  <a:srgbClr val="FF0000"/>
                </a:solidFill>
              </a:rPr>
              <a:t>dlnorm</a:t>
            </a:r>
            <a:r>
              <a:rPr lang="en-US" sz="1600" dirty="0"/>
              <a:t>(0.0,1.0E-6)</a:t>
            </a:r>
          </a:p>
          <a:p>
            <a:r>
              <a:rPr lang="en-US" sz="1600" dirty="0"/>
              <a:t>   }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## Likelihood</a:t>
            </a:r>
          </a:p>
          <a:p>
            <a:r>
              <a:rPr lang="en-US" sz="1600" dirty="0"/>
              <a:t> for (</a:t>
            </a:r>
            <a:r>
              <a:rPr lang="en-US" sz="1600" dirty="0" err="1"/>
              <a:t>i</a:t>
            </a:r>
            <a:r>
              <a:rPr lang="en-US" sz="1600" dirty="0"/>
              <a:t> in 1:n)</a:t>
            </a:r>
          </a:p>
          <a:p>
            <a:r>
              <a:rPr lang="en-US" sz="1600" dirty="0"/>
              <a:t>   {</a:t>
            </a:r>
          </a:p>
          <a:p>
            <a:r>
              <a:rPr lang="en-US" sz="1600" dirty="0"/>
              <a:t>   mean[</a:t>
            </a:r>
            <a:r>
              <a:rPr lang="en-US" sz="1600" dirty="0" err="1"/>
              <a:t>i</a:t>
            </a:r>
            <a:r>
              <a:rPr lang="en-US" sz="1600" dirty="0"/>
              <a:t>] &lt;- c[x[</a:t>
            </a:r>
            <a:r>
              <a:rPr lang="en-US" sz="1600" dirty="0" err="1"/>
              <a:t>i</a:t>
            </a:r>
            <a:r>
              <a:rPr lang="en-US" sz="1600" dirty="0"/>
              <a:t>]]</a:t>
            </a:r>
          </a:p>
          <a:p>
            <a:r>
              <a:rPr lang="en-US" sz="1600" dirty="0"/>
              <a:t>   Y[</a:t>
            </a:r>
            <a:r>
              <a:rPr lang="en-US" sz="1600" dirty="0" err="1"/>
              <a:t>i</a:t>
            </a:r>
            <a:r>
              <a:rPr lang="en-US" sz="1600" dirty="0"/>
              <a:t>]  ~ </a:t>
            </a:r>
            <a:r>
              <a:rPr lang="en-US" sz="1600" b="1" dirty="0" err="1">
                <a:solidFill>
                  <a:srgbClr val="FF0000"/>
                </a:solidFill>
              </a:rPr>
              <a:t>dpois</a:t>
            </a:r>
            <a:r>
              <a:rPr lang="en-US" sz="1600" dirty="0"/>
              <a:t>(mean[</a:t>
            </a:r>
            <a:r>
              <a:rPr lang="en-US" sz="1600" dirty="0" err="1"/>
              <a:t>i</a:t>
            </a:r>
            <a:r>
              <a:rPr lang="en-US" sz="1600" dirty="0"/>
              <a:t>])</a:t>
            </a:r>
          </a:p>
          <a:p>
            <a:r>
              <a:rPr lang="en-US" sz="1600" dirty="0"/>
              <a:t>   }</a:t>
            </a:r>
          </a:p>
          <a:p>
            <a:r>
              <a:rPr lang="en-US" sz="1600" dirty="0"/>
              <a:t>  }</a:t>
            </a:r>
          </a:p>
          <a:p>
            <a:endParaRPr lang="en-US" sz="1600" dirty="0"/>
          </a:p>
          <a:p>
            <a:r>
              <a:rPr lang="en-US" sz="1600" dirty="0" err="1"/>
              <a:t>write.model</a:t>
            </a:r>
            <a:r>
              <a:rPr lang="en-US" sz="1600" dirty="0"/>
              <a:t>(</a:t>
            </a:r>
            <a:r>
              <a:rPr lang="en-US" sz="1600" dirty="0" err="1"/>
              <a:t>Anovam</a:t>
            </a:r>
            <a:r>
              <a:rPr lang="en-US" sz="1600" dirty="0"/>
              <a:t>,"Anovam.txt")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3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results&lt;-summary(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reg.coda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results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Iterations = 501:5000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Thinning interval = 1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chains = 3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Sample size per chain = 4500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1. Empirical mean and standard deviation for each variable,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plus standard error of the mean: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Mean     SD Naive SE Time-series 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c[1]       6.0630 0.4285 0.003688      0.0036881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c[2]       8.1220 0.4968 0.004275      0.0043329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c[3]       0.4546 0.1169 0.001006      0.0009949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551.0826 2.4689 0.021249      0.0214720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Quantiles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variable: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2.5%      25%      50%      75%    97.5%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c[1]       5.2550   5.7680   6.0520   6.3510   6.9200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c[2]       7.1800   7.7830   8.1120   8.4480   9.1285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c[3]       0.2533   0.3717   0.4446   0.5265   0.7113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548.3000 549.3000 550.4000 552.2000 557.4000</a:t>
            </a:r>
          </a:p>
        </p:txBody>
      </p:sp>
    </p:spTree>
    <p:extLst>
      <p:ext uri="{BB962C8B-B14F-4D97-AF65-F5344CB8AC3E}">
        <p14:creationId xmlns:p14="http://schemas.microsoft.com/office/powerpoint/2010/main" val="1748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5" t="35233" r="1465" b="35585"/>
          <a:stretch/>
        </p:blipFill>
        <p:spPr bwMode="auto">
          <a:xfrm>
            <a:off x="228600" y="198741"/>
            <a:ext cx="6400800" cy="186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0" b="26981"/>
          <a:stretch/>
        </p:blipFill>
        <p:spPr bwMode="auto">
          <a:xfrm>
            <a:off x="533400" y="2063810"/>
            <a:ext cx="4038600" cy="178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8" b="29181"/>
          <a:stretch/>
        </p:blipFill>
        <p:spPr bwMode="auto">
          <a:xfrm>
            <a:off x="1371600" y="3733121"/>
            <a:ext cx="4648200" cy="178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0" b="31270"/>
          <a:stretch/>
        </p:blipFill>
        <p:spPr bwMode="auto">
          <a:xfrm>
            <a:off x="3962400" y="5137580"/>
            <a:ext cx="4876800" cy="17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35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Abundance changes with </a:t>
            </a:r>
            <a:r>
              <a:rPr lang="en-US" dirty="0" smtClean="0"/>
              <a:t>salinity in </a:t>
            </a:r>
            <a:r>
              <a:rPr lang="en-US" dirty="0" smtClean="0"/>
              <a:t>the </a:t>
            </a:r>
            <a:r>
              <a:rPr lang="en-US" dirty="0"/>
              <a:t>Mangrove Salt Marsh </a:t>
            </a:r>
            <a:r>
              <a:rPr lang="en-US" dirty="0" smtClean="0"/>
              <a:t>Snake, </a:t>
            </a:r>
            <a:r>
              <a:rPr lang="en-US" i="1" dirty="0"/>
              <a:t>N. </a:t>
            </a:r>
            <a:r>
              <a:rPr lang="en-US" i="1" dirty="0" err="1"/>
              <a:t>clarkii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2837"/>
            <a:ext cx="2102908" cy="3154363"/>
          </a:xfr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85" y="1828800"/>
            <a:ext cx="609192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model1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family =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Warning message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In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model.matrix.default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mf, contrasts)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 '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 converted to a factor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summary(model1)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family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Residuals: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 1Q   Median       3Q      Max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-2.4345  -1.2173  -1.0171   0.6468   3.9516 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Estimate Std. Error z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2.853143   0.237389  12.019  &lt; 2e-16 ***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-0.037690   0.008917  -4.227 2.37e-05 ***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0.608123   0.289701   2.099   0.0358 * 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-1.783507   0.339976  -5.246 1.55e-07 ***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sal:spf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-0.178313   0.027435  -6.500 8.05e-11 ***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sal:spq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0.032300   0.013745   2.350   0.0188 *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(Dispersion parameter for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family taken to be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deviance: 238.78  on 38  degrees of freedom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107.18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on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degrees of freedom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AIC: 227.64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Fisher Scoring iterations: 5</a:t>
            </a:r>
          </a:p>
        </p:txBody>
      </p:sp>
    </p:spTree>
    <p:extLst>
      <p:ext uri="{BB962C8B-B14F-4D97-AF65-F5344CB8AC3E}">
        <p14:creationId xmlns:p14="http://schemas.microsoft.com/office/powerpoint/2010/main" val="42098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048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model2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family =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Warning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message:In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model.matrix.default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mf, contrasts)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 '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' converted to a factor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summary(model2)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family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Residuals: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 1Q   Median       3Q      Max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-2.4345  -1.2173  -1.0171   0.6468   3.9516 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2.85314    0.47305   6.031  8.8e-07 ***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-0.03769    0.01777  -2.121  0.04150 * 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0.60812    0.57730   1.053  0.29981   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-1.78351    0.67748  -2.633  0.01279 * 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sal:spf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-0.17831    0.05467  -3.262  0.00258 ** 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sal:spq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0.03230    0.02739   1.179  0.24671  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 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(Dispersion parameter for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family taken to be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3.971014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deviance: 238.78  on 38  degrees of freedom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107.18  on 33  degrees of freedom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AIC: NA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Fisher Scoring iterations: 5</a:t>
            </a:r>
          </a:p>
        </p:txBody>
      </p:sp>
    </p:spTree>
    <p:extLst>
      <p:ext uri="{BB962C8B-B14F-4D97-AF65-F5344CB8AC3E}">
        <p14:creationId xmlns:p14="http://schemas.microsoft.com/office/powerpoint/2010/main" val="35980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60296"/>
              </p:ext>
            </p:extLst>
          </p:nvPr>
        </p:nvGraphicFramePr>
        <p:xfrm>
          <a:off x="1524000" y="990603"/>
          <a:ext cx="6705600" cy="4903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016000"/>
                <a:gridCol w="1117600"/>
                <a:gridCol w="1117600"/>
                <a:gridCol w="1117600"/>
                <a:gridCol w="1117600"/>
              </a:tblGrid>
              <a:tr h="2781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Estimate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Std.Error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 value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Pr(&gt;|t|)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14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Poisson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(Intercept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2.853143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0.237389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12.019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    &lt;0.00002 ***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-0.03769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0.008917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-4.227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2.37E-05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***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spf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0.60812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0.289701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0.0358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spq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-1.78351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0.339976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-5.246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1.55E-07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sal:spf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-0.17831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0.027435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-6.5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8.05E-11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sal:spq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0.0323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0.013745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81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Quasipoisson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78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(Intercept)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2.85314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0.47305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6.031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8.80E-07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-0.03769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0.01777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-2.121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0.0415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spf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0.60812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0.5773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0.29981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err="1">
                          <a:effectLst/>
                        </a:rPr>
                        <a:t>spq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-1.78351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0.67748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-2.633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0.01279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err="1">
                          <a:effectLst/>
                        </a:rPr>
                        <a:t>sal:spf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-0.17831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0.05467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-3.262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0.00258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**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20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 err="1">
                          <a:effectLst/>
                        </a:rPr>
                        <a:t>sal:spq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0.0323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0.02739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0.24671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5755938" cy="1143000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017308" cy="4525963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784138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17693"/>
            <a:ext cx="7239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summary(model3)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(formula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d_c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~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family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Residuals: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Min       1Q   Median       3Q      Max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-2.9486  -1.7524  -0.6882   0.6169   6.1301 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Estimate Std. Error t value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2.88005    0.50451   5.709 1.87e-06 ***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-0.03894    0.01706  -2.283   0.0286 *  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-0.57515    0.50947  -1.129   0.2666    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-1.25011    0.50293  -2.486   0.0179 *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codes:  0 ‘***’ 0.001 ‘**’ 0.01 ‘*’ 0.05 ‘.’ 0.1 ‘ ’ 1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(Dispersion parameter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quasipoisson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family taken to be 6.417679)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deviance: 238.78  on 38  degrees of freedom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168.81  on 35  degrees of freedom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AIC: NA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Fisher Scoring iterations: 5</a:t>
            </a:r>
          </a:p>
        </p:txBody>
      </p:sp>
    </p:spTree>
    <p:extLst>
      <p:ext uri="{BB962C8B-B14F-4D97-AF65-F5344CB8AC3E}">
        <p14:creationId xmlns:p14="http://schemas.microsoft.com/office/powerpoint/2010/main" val="236159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04800"/>
            <a:ext cx="6705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### Fitting the model</a:t>
            </a:r>
          </a:p>
          <a:p>
            <a:r>
              <a:rPr lang="en-US" sz="1600" dirty="0"/>
              <a:t># Write model</a:t>
            </a:r>
          </a:p>
          <a:p>
            <a:r>
              <a:rPr lang="en-US" sz="1600" dirty="0" err="1"/>
              <a:t>Ancova</a:t>
            </a:r>
            <a:r>
              <a:rPr lang="en-US" sz="1600" dirty="0"/>
              <a:t>&lt;-function()</a:t>
            </a:r>
          </a:p>
          <a:p>
            <a:r>
              <a:rPr lang="en-US" sz="1600" dirty="0"/>
              <a:t>## Priors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 </a:t>
            </a:r>
            <a:r>
              <a:rPr lang="en-US" sz="1600" dirty="0"/>
              <a:t>~ </a:t>
            </a:r>
            <a:r>
              <a:rPr lang="en-US" sz="1600" dirty="0" err="1"/>
              <a:t>dlnorm</a:t>
            </a:r>
            <a:r>
              <a:rPr lang="en-US" sz="1600" dirty="0"/>
              <a:t>(0,1.0E-6)</a:t>
            </a:r>
          </a:p>
          <a:p>
            <a:r>
              <a:rPr lang="en-US" sz="1600" dirty="0"/>
              <a:t> for (</a:t>
            </a:r>
            <a:r>
              <a:rPr lang="en-US" sz="1600" dirty="0" err="1"/>
              <a:t>i</a:t>
            </a:r>
            <a:r>
              <a:rPr lang="en-US" sz="1600" dirty="0"/>
              <a:t> in 1:3)</a:t>
            </a:r>
          </a:p>
          <a:p>
            <a:r>
              <a:rPr lang="en-US" sz="1600" dirty="0"/>
              <a:t>   {</a:t>
            </a:r>
          </a:p>
          <a:p>
            <a:r>
              <a:rPr lang="en-US" sz="1600" dirty="0"/>
              <a:t>     a[</a:t>
            </a:r>
            <a:r>
              <a:rPr lang="en-US" sz="1600" dirty="0" err="1"/>
              <a:t>i</a:t>
            </a:r>
            <a:r>
              <a:rPr lang="en-US" sz="1600" dirty="0"/>
              <a:t>] ~ </a:t>
            </a:r>
            <a:r>
              <a:rPr lang="en-US" sz="1600" dirty="0" err="1"/>
              <a:t>dlnorm</a:t>
            </a:r>
            <a:r>
              <a:rPr lang="en-US" sz="1600" dirty="0"/>
              <a:t>(0,1.0E-6)</a:t>
            </a:r>
          </a:p>
          <a:p>
            <a:r>
              <a:rPr lang="en-US" sz="1600" dirty="0" smtClean="0"/>
              <a:t>    }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## Likelihood</a:t>
            </a:r>
          </a:p>
          <a:p>
            <a:r>
              <a:rPr lang="en-US" sz="1600" dirty="0"/>
              <a:t> for (</a:t>
            </a:r>
            <a:r>
              <a:rPr lang="en-US" sz="1600" dirty="0" err="1"/>
              <a:t>i</a:t>
            </a:r>
            <a:r>
              <a:rPr lang="en-US" sz="1600" dirty="0"/>
              <a:t> in 1:n)</a:t>
            </a:r>
          </a:p>
          <a:p>
            <a:r>
              <a:rPr lang="en-US" sz="1600" dirty="0"/>
              <a:t>   {</a:t>
            </a:r>
          </a:p>
          <a:p>
            <a:r>
              <a:rPr lang="en-US" sz="1600" dirty="0"/>
              <a:t>   mean[</a:t>
            </a:r>
            <a:r>
              <a:rPr lang="en-US" sz="1600" dirty="0" err="1"/>
              <a:t>i</a:t>
            </a:r>
            <a:r>
              <a:rPr lang="en-US" sz="1600" dirty="0"/>
              <a:t>] &lt;- a[z[</a:t>
            </a:r>
            <a:r>
              <a:rPr lang="en-US" sz="1600" dirty="0" err="1"/>
              <a:t>i</a:t>
            </a:r>
            <a:r>
              <a:rPr lang="en-US" sz="1600" dirty="0"/>
              <a:t>]] + c*x[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r>
              <a:rPr lang="en-US" sz="1600" dirty="0"/>
              <a:t>   Y[</a:t>
            </a:r>
            <a:r>
              <a:rPr lang="en-US" sz="1600" dirty="0" err="1"/>
              <a:t>i</a:t>
            </a:r>
            <a:r>
              <a:rPr lang="en-US" sz="1600" dirty="0"/>
              <a:t>]  ~ </a:t>
            </a:r>
            <a:r>
              <a:rPr lang="en-US" sz="1600" dirty="0" err="1"/>
              <a:t>dpois</a:t>
            </a:r>
            <a:r>
              <a:rPr lang="en-US" sz="1600" dirty="0"/>
              <a:t>(mean[</a:t>
            </a:r>
            <a:r>
              <a:rPr lang="en-US" sz="1600" dirty="0" err="1"/>
              <a:t>i</a:t>
            </a:r>
            <a:r>
              <a:rPr lang="en-US" sz="1600" dirty="0"/>
              <a:t>])</a:t>
            </a:r>
          </a:p>
          <a:p>
            <a:r>
              <a:rPr lang="en-US" sz="1600" dirty="0"/>
              <a:t>   </a:t>
            </a:r>
            <a:r>
              <a:rPr lang="en-US" sz="1600" dirty="0" smtClean="0"/>
              <a:t> </a:t>
            </a:r>
            <a:r>
              <a:rPr lang="en-US" sz="1600" dirty="0"/>
              <a:t>}</a:t>
            </a:r>
          </a:p>
          <a:p>
            <a:endParaRPr lang="en-US" sz="1600" dirty="0"/>
          </a:p>
          <a:p>
            <a:r>
              <a:rPr lang="en-US" sz="1600" dirty="0"/>
              <a:t>  }</a:t>
            </a:r>
          </a:p>
          <a:p>
            <a:endParaRPr lang="en-US" sz="1600" dirty="0"/>
          </a:p>
          <a:p>
            <a:r>
              <a:rPr lang="en-US" sz="1600" dirty="0" err="1"/>
              <a:t>write.model</a:t>
            </a:r>
            <a:r>
              <a:rPr lang="en-US" sz="1600" dirty="0"/>
              <a:t>(</a:t>
            </a:r>
            <a:r>
              <a:rPr lang="en-US" sz="1600" dirty="0" err="1"/>
              <a:t>Ancova</a:t>
            </a:r>
            <a:r>
              <a:rPr lang="en-US" sz="1600" dirty="0"/>
              <a:t>,"Ancova.txt")</a:t>
            </a:r>
          </a:p>
        </p:txBody>
      </p:sp>
    </p:spTree>
    <p:extLst>
      <p:ext uri="{BB962C8B-B14F-4D97-AF65-F5344CB8AC3E}">
        <p14:creationId xmlns:p14="http://schemas.microsoft.com/office/powerpoint/2010/main" val="144788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467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results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Iterations = 1001:10000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Thinning interval = 1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chains = 3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Sample size per chain = 9000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1. Empirical mean and standard deviation for each variable,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plus standard error of the mean: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Mean       SD  Naive SE Time-series 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a[1]     2.645e+00 0.381013 2.319e-03      2.173e-02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a[2]     6.609e+00 0.908557 5.529e-03      5.702e-03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a[3]     6.984e+00 0.829348 5.047e-03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5.047e-03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        5.648e-04 0.001934 1.177e-05      2.569e-05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3.122e+02 2.571152 1.565e-02      7.128e-02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Quantiles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variable: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2.5%       25%       50%       75%     97.5%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a[1]     1.902e+00 2.398e+00 2.617e+00 2.914e+00 3.400e+00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a[2]     4.956e+00 5.978e+00 6.565e+00 7.197e+00 8.521e+00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a[3]     5.457e+00 6.404e+00 6.946e+00 7.523e+00 8.710e+00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        1.178e-09 1.358e-07 4.501e-06 1.472e-04 5.876e-03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3.092e+02 3.103e+02 3.116e+02 3.136e+02 3.187e+02</a:t>
            </a:r>
          </a:p>
        </p:txBody>
      </p:sp>
    </p:spTree>
    <p:extLst>
      <p:ext uri="{BB962C8B-B14F-4D97-AF65-F5344CB8AC3E}">
        <p14:creationId xmlns:p14="http://schemas.microsoft.com/office/powerpoint/2010/main" val="246654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1288</Words>
  <Application>Microsoft Office PowerPoint</Application>
  <PresentationFormat>On-screen Show (4:3)</PresentationFormat>
  <Paragraphs>311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Analysis of count data</vt:lpstr>
      <vt:lpstr>Abundance changes with salinity in the Mangrove Salt Marsh Snake, N. clarkii </vt:lpstr>
      <vt:lpstr>PowerPoint Presentation</vt:lpstr>
      <vt:lpstr>PowerPoint Presentation</vt:lpstr>
      <vt:lpstr>PowerPoint Presentation</vt:lpstr>
      <vt:lpstr>Model</vt:lpstr>
      <vt:lpstr>PowerPoint Presentation</vt:lpstr>
      <vt:lpstr>PowerPoint Presentation</vt:lpstr>
      <vt:lpstr>PowerPoint Presentation</vt:lpstr>
      <vt:lpstr>PowerPoint Presentation</vt:lpstr>
      <vt:lpstr>Visitation rate?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Quintana-Ascencio</dc:creator>
  <cp:lastModifiedBy>Pedro Quintana-Ascencio</cp:lastModifiedBy>
  <cp:revision>22</cp:revision>
  <dcterms:created xsi:type="dcterms:W3CDTF">2013-11-01T15:28:19Z</dcterms:created>
  <dcterms:modified xsi:type="dcterms:W3CDTF">2013-11-04T16:50:04Z</dcterms:modified>
</cp:coreProperties>
</file>