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7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6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7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7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4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5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3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3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6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6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A048F-AD26-4B18-B146-CBE41E4E17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715A2-34E7-4414-9EAC-F6573F5C2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117" y="1207235"/>
            <a:ext cx="6291083" cy="43553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23701" y="0"/>
            <a:ext cx="5139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Methods in Experimental Ecology 2013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Instructions </a:t>
            </a:r>
            <a:r>
              <a:rPr lang="en-US" sz="2400" b="1" dirty="0" smtClean="0">
                <a:solidFill>
                  <a:srgbClr val="7030A0"/>
                </a:solidFill>
              </a:rPr>
              <a:t>for </a:t>
            </a:r>
            <a:r>
              <a:rPr lang="en-US" sz="2400" b="1" dirty="0" smtClean="0">
                <a:solidFill>
                  <a:srgbClr val="7030A0"/>
                </a:solidFill>
              </a:rPr>
              <a:t>Written </a:t>
            </a:r>
            <a:r>
              <a:rPr lang="en-US" sz="2400" b="1" dirty="0" smtClean="0">
                <a:solidFill>
                  <a:srgbClr val="7030A0"/>
                </a:solidFill>
              </a:rPr>
              <a:t>Assignments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8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3701" y="0"/>
            <a:ext cx="5139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Methods in Experimental Ecology 2013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Instructions for Written </a:t>
            </a:r>
            <a:r>
              <a:rPr lang="en-US" sz="2400" b="1" dirty="0" smtClean="0">
                <a:solidFill>
                  <a:srgbClr val="7030A0"/>
                </a:solidFill>
              </a:rPr>
              <a:t>Assignments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additional agreement:</a:t>
            </a:r>
          </a:p>
          <a:p>
            <a:endParaRPr lang="en-US" sz="2800" dirty="0"/>
          </a:p>
          <a:p>
            <a:r>
              <a:rPr lang="en-US" sz="2800" dirty="0" smtClean="0"/>
              <a:t>All e-mail communications for the class (questions, suggestions, </a:t>
            </a:r>
            <a:r>
              <a:rPr lang="en-US" sz="2800" dirty="0" err="1" smtClean="0"/>
              <a:t>etc</a:t>
            </a:r>
            <a:r>
              <a:rPr lang="en-US" sz="2800" dirty="0" smtClean="0"/>
              <a:t>) should be send to </a:t>
            </a:r>
            <a:r>
              <a:rPr lang="en-US" sz="2800" b="1" dirty="0" smtClean="0"/>
              <a:t>both</a:t>
            </a:r>
            <a:r>
              <a:rPr lang="en-US" sz="2800" dirty="0" smtClean="0"/>
              <a:t> Pedro and </a:t>
            </a:r>
            <a:r>
              <a:rPr lang="en-US" sz="2800" dirty="0" err="1" smtClean="0"/>
              <a:t>Lina’s</a:t>
            </a:r>
            <a:r>
              <a:rPr lang="en-US" sz="2800" dirty="0" smtClean="0"/>
              <a:t> emails!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69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3701" y="0"/>
            <a:ext cx="5139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Methods in Experimental Ecology 2013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Instructions for Written </a:t>
            </a:r>
            <a:r>
              <a:rPr lang="en-US" sz="2400" b="1" dirty="0" smtClean="0">
                <a:solidFill>
                  <a:srgbClr val="7030A0"/>
                </a:solidFill>
              </a:rPr>
              <a:t>Assignments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838200"/>
            <a:ext cx="8991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Assignments must be submitted by e-mail to </a:t>
            </a:r>
            <a:r>
              <a:rPr lang="en-US" dirty="0" err="1" smtClean="0"/>
              <a:t>Lina</a:t>
            </a:r>
            <a:r>
              <a:rPr lang="en-US" dirty="0" smtClean="0"/>
              <a:t> </a:t>
            </a:r>
            <a:r>
              <a:rPr lang="en-US" b="1" dirty="0" smtClean="0"/>
              <a:t>AND</a:t>
            </a:r>
            <a:r>
              <a:rPr lang="en-US" dirty="0" smtClean="0"/>
              <a:t> Pedro before the beginning of the class (3:00 PM) on the due date (one week after it was assigned). No assignments will be accepted after this. They will be returned with their grade and comments within one week as well. </a:t>
            </a:r>
          </a:p>
          <a:p>
            <a:endParaRPr lang="en-US" dirty="0" smtClean="0"/>
          </a:p>
          <a:p>
            <a:r>
              <a:rPr lang="en-US" dirty="0" smtClean="0"/>
              <a:t>Must contain the student’s </a:t>
            </a:r>
            <a:r>
              <a:rPr lang="en-US" b="1" dirty="0" smtClean="0"/>
              <a:t>name</a:t>
            </a:r>
            <a:r>
              <a:rPr lang="en-US" dirty="0" smtClean="0"/>
              <a:t> both in the file and the file name. Please name files with your first </a:t>
            </a:r>
            <a:r>
              <a:rPr lang="en-US" dirty="0" smtClean="0"/>
              <a:t>and </a:t>
            </a:r>
            <a:r>
              <a:rPr lang="en-US" dirty="0" smtClean="0"/>
              <a:t>last name e.g. LinaSanchez_EXERCISE2.doc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single Word document with a </a:t>
            </a:r>
            <a:r>
              <a:rPr lang="en-US" b="1" dirty="0" smtClean="0"/>
              <a:t>title</a:t>
            </a:r>
            <a:r>
              <a:rPr lang="en-US" dirty="0" smtClean="0"/>
              <a:t>, a short i</a:t>
            </a:r>
            <a:r>
              <a:rPr lang="en-US" b="1" dirty="0" smtClean="0"/>
              <a:t>ntroduction</a:t>
            </a:r>
            <a:r>
              <a:rPr lang="en-US" dirty="0" smtClean="0"/>
              <a:t> explaining what you did and why, the </a:t>
            </a:r>
            <a:r>
              <a:rPr lang="en-US" b="1" dirty="0" smtClean="0"/>
              <a:t>answers </a:t>
            </a:r>
            <a:r>
              <a:rPr lang="en-US" dirty="0" smtClean="0"/>
              <a:t>to all the questions, any </a:t>
            </a:r>
            <a:r>
              <a:rPr lang="en-US" b="1" dirty="0" smtClean="0"/>
              <a:t>results</a:t>
            </a:r>
            <a:r>
              <a:rPr lang="en-US" dirty="0" smtClean="0"/>
              <a:t> presented in </a:t>
            </a:r>
            <a:r>
              <a:rPr lang="en-US" b="1" dirty="0" smtClean="0"/>
              <a:t>tables and figures</a:t>
            </a:r>
            <a:r>
              <a:rPr lang="en-US" dirty="0" smtClean="0"/>
              <a:t> (properly </a:t>
            </a:r>
            <a:r>
              <a:rPr lang="en-US" b="1" dirty="0" smtClean="0"/>
              <a:t>labeled</a:t>
            </a:r>
            <a:r>
              <a:rPr lang="en-US" dirty="0" smtClean="0"/>
              <a:t>), and a </a:t>
            </a:r>
            <a:r>
              <a:rPr lang="en-US" b="1" dirty="0" smtClean="0"/>
              <a:t>discussion/conclusion</a:t>
            </a:r>
            <a:r>
              <a:rPr lang="en-US" dirty="0" smtClean="0"/>
              <a:t> of what was learned. </a:t>
            </a:r>
          </a:p>
          <a:p>
            <a:endParaRPr lang="en-US" dirty="0"/>
          </a:p>
          <a:p>
            <a:r>
              <a:rPr lang="en-US" dirty="0" smtClean="0"/>
              <a:t>All analytical work needs to be done in R (unless otherwise noted), you must include the </a:t>
            </a:r>
            <a:r>
              <a:rPr lang="en-US" b="1" dirty="0" smtClean="0"/>
              <a:t>scripts and outputs </a:t>
            </a:r>
            <a:r>
              <a:rPr lang="en-US" dirty="0" smtClean="0"/>
              <a:t>from R as an </a:t>
            </a:r>
            <a:r>
              <a:rPr lang="en-US" b="1" dirty="0" smtClean="0"/>
              <a:t>annex</a:t>
            </a:r>
            <a:r>
              <a:rPr lang="en-US" dirty="0" smtClean="0"/>
              <a:t> (do not paste them in the middle of the document), but please include only the </a:t>
            </a:r>
            <a:r>
              <a:rPr lang="en-US" b="1" dirty="0" smtClean="0"/>
              <a:t>final and correct version </a:t>
            </a:r>
            <a:r>
              <a:rPr lang="en-US" dirty="0" smtClean="0"/>
              <a:t>of the script you used and it is even better if you </a:t>
            </a:r>
            <a:r>
              <a:rPr lang="en-US" b="1" dirty="0" smtClean="0"/>
              <a:t>highlight </a:t>
            </a:r>
            <a:r>
              <a:rPr lang="en-US" dirty="0" smtClean="0"/>
              <a:t>the important numerical results.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Remember the exercises are designed for you to learn both how to use R and important concepts in </a:t>
            </a:r>
            <a:r>
              <a:rPr lang="en-US" b="1" dirty="0" smtClean="0">
                <a:solidFill>
                  <a:srgbClr val="7030A0"/>
                </a:solidFill>
              </a:rPr>
              <a:t>EXPERIMENTAL DESIGN </a:t>
            </a:r>
            <a:r>
              <a:rPr lang="en-US" dirty="0" smtClean="0">
                <a:solidFill>
                  <a:srgbClr val="7030A0"/>
                </a:solidFill>
              </a:rPr>
              <a:t>and </a:t>
            </a:r>
            <a:r>
              <a:rPr lang="en-US" b="1" dirty="0" smtClean="0">
                <a:solidFill>
                  <a:srgbClr val="7030A0"/>
                </a:solidFill>
              </a:rPr>
              <a:t>STATISTICS</a:t>
            </a:r>
            <a:r>
              <a:rPr lang="en-US" dirty="0" smtClean="0">
                <a:solidFill>
                  <a:srgbClr val="7030A0"/>
                </a:solidFill>
              </a:rPr>
              <a:t> so the best exercises will be those that show an understanding of these </a:t>
            </a:r>
            <a:r>
              <a:rPr lang="en-US" dirty="0" smtClean="0">
                <a:solidFill>
                  <a:srgbClr val="7030A0"/>
                </a:solidFill>
              </a:rPr>
              <a:t>underlying concepts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 smtClean="0"/>
              <a:t>Please make it “pretty” and easy to read and follow!</a:t>
            </a:r>
          </a:p>
        </p:txBody>
      </p:sp>
    </p:spTree>
    <p:extLst>
      <p:ext uri="{BB962C8B-B14F-4D97-AF65-F5344CB8AC3E}">
        <p14:creationId xmlns:p14="http://schemas.microsoft.com/office/powerpoint/2010/main" val="1869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2843" y="745391"/>
            <a:ext cx="4721357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&gt; </a:t>
            </a:r>
            <a:r>
              <a:rPr lang="en-US" sz="1600" dirty="0" err="1"/>
              <a:t>zinc_data</a:t>
            </a:r>
            <a:r>
              <a:rPr lang="en-US" sz="1600" dirty="0"/>
              <a:t>&lt;-</a:t>
            </a:r>
            <a:r>
              <a:rPr lang="en-US" sz="1600" dirty="0" err="1"/>
              <a:t>read.table</a:t>
            </a:r>
            <a:r>
              <a:rPr lang="en-US" sz="1600" dirty="0"/>
              <a:t>("</a:t>
            </a:r>
            <a:r>
              <a:rPr lang="en-US" sz="1600" dirty="0" err="1"/>
              <a:t>zinc.txt",header</a:t>
            </a:r>
            <a:r>
              <a:rPr lang="en-US" sz="1600" dirty="0"/>
              <a:t>=T)</a:t>
            </a:r>
          </a:p>
          <a:p>
            <a:r>
              <a:rPr lang="en-US" sz="1600" dirty="0"/>
              <a:t>&gt; attach(</a:t>
            </a:r>
            <a:r>
              <a:rPr lang="en-US" sz="1600" dirty="0" err="1"/>
              <a:t>zinc_data</a:t>
            </a:r>
            <a:r>
              <a:rPr lang="en-US" sz="1600" dirty="0"/>
              <a:t>)</a:t>
            </a:r>
          </a:p>
          <a:p>
            <a:r>
              <a:rPr lang="en-US" sz="1600" dirty="0" smtClean="0"/>
              <a:t>&gt; </a:t>
            </a:r>
            <a:r>
              <a:rPr lang="en-US" sz="1600" dirty="0"/>
              <a:t>factor(ZINC)</a:t>
            </a:r>
          </a:p>
          <a:p>
            <a:r>
              <a:rPr lang="en-US" sz="1600" dirty="0"/>
              <a:t>Levels: BACK HIGH LOW MED</a:t>
            </a:r>
          </a:p>
          <a:p>
            <a:r>
              <a:rPr lang="en-US" sz="1600" dirty="0" smtClean="0"/>
              <a:t>&gt; </a:t>
            </a:r>
            <a:r>
              <a:rPr lang="en-US" sz="1600" dirty="0" err="1"/>
              <a:t>anova_zinc</a:t>
            </a:r>
            <a:r>
              <a:rPr lang="en-US" sz="1600" dirty="0"/>
              <a:t>&lt;-lm(DIVERSITY~ZINC)</a:t>
            </a:r>
          </a:p>
          <a:p>
            <a:r>
              <a:rPr lang="en-US" sz="1600" dirty="0"/>
              <a:t>&gt; </a:t>
            </a:r>
            <a:r>
              <a:rPr lang="en-US" sz="1600" dirty="0" err="1"/>
              <a:t>anova</a:t>
            </a:r>
            <a:r>
              <a:rPr lang="en-US" sz="1600" dirty="0"/>
              <a:t>(</a:t>
            </a:r>
            <a:r>
              <a:rPr lang="en-US" sz="1600" dirty="0" err="1"/>
              <a:t>anova_zinc</a:t>
            </a:r>
            <a:r>
              <a:rPr lang="en-US" sz="1600" dirty="0"/>
              <a:t>)</a:t>
            </a:r>
          </a:p>
          <a:p>
            <a:r>
              <a:rPr lang="en-US" sz="1600" dirty="0" smtClean="0"/>
              <a:t>Analysis </a:t>
            </a:r>
            <a:r>
              <a:rPr lang="en-US" sz="1600" dirty="0"/>
              <a:t>of Variance Table</a:t>
            </a:r>
          </a:p>
          <a:p>
            <a:r>
              <a:rPr lang="en-US" sz="1600" dirty="0"/>
              <a:t>Response: DIVERSITY</a:t>
            </a:r>
          </a:p>
          <a:p>
            <a:r>
              <a:rPr lang="en-US" sz="1600" dirty="0"/>
              <a:t>          </a:t>
            </a:r>
            <a:r>
              <a:rPr lang="en-US" sz="1600" dirty="0" err="1"/>
              <a:t>Df</a:t>
            </a:r>
            <a:r>
              <a:rPr lang="en-US" sz="1600" dirty="0"/>
              <a:t> Sum </a:t>
            </a:r>
            <a:r>
              <a:rPr lang="en-US" sz="1600" dirty="0" err="1"/>
              <a:t>Sq</a:t>
            </a:r>
            <a:r>
              <a:rPr lang="en-US" sz="1600" dirty="0"/>
              <a:t> Mean </a:t>
            </a:r>
            <a:r>
              <a:rPr lang="en-US" sz="1600" dirty="0" err="1"/>
              <a:t>Sq</a:t>
            </a:r>
            <a:r>
              <a:rPr lang="en-US" sz="1600" dirty="0"/>
              <a:t> F value  </a:t>
            </a:r>
            <a:r>
              <a:rPr lang="en-US" sz="1600" dirty="0" err="1"/>
              <a:t>Pr</a:t>
            </a:r>
            <a:r>
              <a:rPr lang="en-US" sz="1600" dirty="0"/>
              <a:t>(&gt;F)  </a:t>
            </a:r>
          </a:p>
          <a:p>
            <a:r>
              <a:rPr lang="en-US" sz="1600" dirty="0"/>
              <a:t>ZINC       3 2.5666  0.8555  3.9387 0.01756 *</a:t>
            </a:r>
          </a:p>
          <a:p>
            <a:r>
              <a:rPr lang="en-US" sz="1600" dirty="0"/>
              <a:t>Residuals 30 6.5164  0.2172                  </a:t>
            </a:r>
          </a:p>
          <a:p>
            <a:r>
              <a:rPr lang="en-US" sz="1600" dirty="0"/>
              <a:t>---</a:t>
            </a:r>
          </a:p>
          <a:p>
            <a:r>
              <a:rPr lang="en-US" sz="1600" dirty="0" err="1"/>
              <a:t>Signif</a:t>
            </a:r>
            <a:r>
              <a:rPr lang="en-US" sz="1600" dirty="0"/>
              <a:t>. codes:  0 ‘***’ 0.001 ‘**’ 0.01 ‘*’ 0.05 ‘.’ 0.1 ‘ ’ 1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14381"/>
              </p:ext>
            </p:extLst>
          </p:nvPr>
        </p:nvGraphicFramePr>
        <p:xfrm>
          <a:off x="1600200" y="4876800"/>
          <a:ext cx="5943600" cy="1219200"/>
        </p:xfrm>
        <a:graphic>
          <a:graphicData uri="http://schemas.openxmlformats.org/drawingml/2006/table">
            <a:tbl>
              <a:tblPr firstRow="1" firstCol="1">
                <a:tableStyleId>{C4B1156A-380E-4F78-BDF5-A606A8083BF9}</a:tableStyleId>
              </a:tblPr>
              <a:tblGrid>
                <a:gridCol w="1410554"/>
                <a:gridCol w="1230135"/>
                <a:gridCol w="864511"/>
                <a:gridCol w="838200"/>
                <a:gridCol w="762000"/>
                <a:gridCol w="838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Source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DF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Sum of Squares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Mean Squares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F-ratio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P-value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Among groups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(a-1) = 3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2.57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0.86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3.94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0.02 </a:t>
                      </a:r>
                      <a:r>
                        <a:rPr lang="en-US" sz="1600" dirty="0">
                          <a:effectLst/>
                        </a:rPr>
                        <a:t>*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Within groups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a(n-1) = 30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6.52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0.22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an-1 = 33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9.08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4520625"/>
            <a:ext cx="81845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+mj-lt"/>
                <a:ea typeface="Cambria" pitchFamily="18" charset="0"/>
                <a:cs typeface="TimesNewRomanPSMT" charset="0"/>
              </a:rPr>
              <a:t>Table 1.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+mj-lt"/>
                <a:ea typeface="Cambria" pitchFamily="18" charset="0"/>
                <a:cs typeface="TimesNewRomanPSMT" charset="0"/>
              </a:rPr>
              <a:t>Standard analysis of variance table for Zn concentrations in streams vs. diatom diversity.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367" y="76200"/>
            <a:ext cx="8353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Pasting the output vs. presenting results in a scientific and appropriate way…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438</Words>
  <Application>Microsoft Office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LinaMSanchezC</dc:creator>
  <cp:lastModifiedBy>LinaMSanchezC</cp:lastModifiedBy>
  <cp:revision>10</cp:revision>
  <dcterms:created xsi:type="dcterms:W3CDTF">2013-08-21T14:22:56Z</dcterms:created>
  <dcterms:modified xsi:type="dcterms:W3CDTF">2013-08-22T16:20:48Z</dcterms:modified>
</cp:coreProperties>
</file>