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4" r:id="rId2"/>
    <p:sldId id="323" r:id="rId3"/>
    <p:sldId id="268" r:id="rId4"/>
    <p:sldId id="313" r:id="rId5"/>
    <p:sldId id="315" r:id="rId6"/>
    <p:sldId id="314" r:id="rId7"/>
    <p:sldId id="316" r:id="rId8"/>
    <p:sldId id="317" r:id="rId9"/>
    <p:sldId id="319" r:id="rId10"/>
    <p:sldId id="318" r:id="rId11"/>
    <p:sldId id="320" r:id="rId12"/>
    <p:sldId id="295" r:id="rId13"/>
    <p:sldId id="308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1"/>
    <p:restoredTop sz="94635"/>
  </p:normalViewPr>
  <p:slideViewPr>
    <p:cSldViewPr snapToGrid="0" snapToObjects="1">
      <p:cViewPr varScale="1">
        <p:scale>
          <a:sx n="72" d="100"/>
          <a:sy n="72" d="100"/>
        </p:scale>
        <p:origin x="9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2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12" y="6567986"/>
            <a:ext cx="551738" cy="281208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6581" y="365126"/>
            <a:ext cx="7096625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06581" y="1939895"/>
            <a:ext cx="8472500" cy="405070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sas@ucf.edu" TargetMode="External"/><Relationship Id="rId2" Type="http://schemas.openxmlformats.org/officeDocument/2006/relationships/hyperlink" Target="mailto:mitchell.hill@ucf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unpu.zhang@ucf.edu" TargetMode="External"/><Relationship Id="rId4" Type="http://schemas.openxmlformats.org/officeDocument/2006/relationships/hyperlink" Target="https://sciences.ucf.edu/cosa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921" y="2825024"/>
            <a:ext cx="8142678" cy="1207951"/>
          </a:xfrm>
        </p:spPr>
        <p:txBody>
          <a:bodyPr>
            <a:noAutofit/>
          </a:bodyPr>
          <a:lstStyle/>
          <a:p>
            <a:pPr algn="r">
              <a:lnSpc>
                <a:spcPts val="3600"/>
              </a:lnSpc>
            </a:pPr>
            <a:b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Bachelor of Science in</a:t>
            </a:r>
            <a:b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Data Science</a:t>
            </a:r>
            <a:b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Undergraduate Orientation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4835-312B-4EA7-81B5-21E51065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Requirements: GEP and CPP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378-EDAB-456F-9752-CFFB902F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Foundation (3 courses)</a:t>
            </a:r>
          </a:p>
          <a:p>
            <a:r>
              <a:rPr lang="en-US" dirty="0"/>
              <a:t>Historical and Cultural Foundation (3 courses)</a:t>
            </a:r>
          </a:p>
          <a:p>
            <a:r>
              <a:rPr lang="en-US" dirty="0"/>
              <a:t>Mathematical Foundation: Calc I and Stats Methods I</a:t>
            </a:r>
          </a:p>
          <a:p>
            <a:r>
              <a:rPr lang="en-US" dirty="0"/>
              <a:t>Social Foundation (2 courses)</a:t>
            </a:r>
          </a:p>
          <a:p>
            <a:r>
              <a:rPr lang="en-US" dirty="0"/>
              <a:t>Science Foundations: Physics with Calculus and Biology I</a:t>
            </a:r>
          </a:p>
          <a:p>
            <a:r>
              <a:rPr lang="en-US" dirty="0"/>
              <a:t>CPP: Calc II and Calc III, Intro to Programming with C</a:t>
            </a:r>
          </a:p>
        </p:txBody>
      </p:sp>
    </p:spTree>
    <p:extLst>
      <p:ext uri="{BB962C8B-B14F-4D97-AF65-F5344CB8AC3E}">
        <p14:creationId xmlns:p14="http://schemas.microsoft.com/office/powerpoint/2010/main" val="24984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4835-312B-4EA7-81B5-21E51065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Requirements: Advanced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378-EDAB-456F-9752-CFFB902F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60243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Computer Science I</a:t>
            </a:r>
          </a:p>
          <a:p>
            <a:r>
              <a:rPr lang="en-US" dirty="0"/>
              <a:t>Data Management Technology</a:t>
            </a:r>
          </a:p>
          <a:p>
            <a:r>
              <a:rPr lang="en-US" dirty="0"/>
              <a:t>Data Science Programming</a:t>
            </a:r>
          </a:p>
          <a:p>
            <a:r>
              <a:rPr lang="en-US" dirty="0"/>
              <a:t>Data Science I &amp; II</a:t>
            </a:r>
          </a:p>
          <a:p>
            <a:r>
              <a:rPr lang="en-US" dirty="0"/>
              <a:t>Predictive Analytics</a:t>
            </a:r>
          </a:p>
          <a:p>
            <a:r>
              <a:rPr lang="en-US" dirty="0"/>
              <a:t>Data Graphics and Visualization</a:t>
            </a:r>
          </a:p>
          <a:p>
            <a:r>
              <a:rPr lang="en-US" dirty="0"/>
              <a:t>Matrix and Linear Algebra</a:t>
            </a:r>
          </a:p>
          <a:p>
            <a:r>
              <a:rPr lang="en-US" dirty="0"/>
              <a:t>Statistical Foundations of Data Science and AI I &amp; II</a:t>
            </a:r>
          </a:p>
          <a:p>
            <a:r>
              <a:rPr lang="en-US" dirty="0"/>
              <a:t>Stats Methods II &amp; III</a:t>
            </a:r>
          </a:p>
          <a:p>
            <a:r>
              <a:rPr lang="en-US" dirty="0"/>
              <a:t>Intro to Discrete Structures OR Logic and Proof in Mathematics</a:t>
            </a:r>
          </a:p>
          <a:p>
            <a:r>
              <a:rPr lang="en-US" dirty="0"/>
              <a:t>Algorithms for Machine Learning OR Mathematical Foundations of Machine Learning and AI OR Statistical Learning</a:t>
            </a:r>
          </a:p>
          <a:p>
            <a:r>
              <a:rPr lang="en-US" dirty="0"/>
              <a:t>19 credits in upper-level courses in relevant area (student selected)</a:t>
            </a:r>
          </a:p>
        </p:txBody>
      </p:sp>
    </p:spTree>
    <p:extLst>
      <p:ext uri="{BB962C8B-B14F-4D97-AF65-F5344CB8AC3E}">
        <p14:creationId xmlns:p14="http://schemas.microsoft.com/office/powerpoint/2010/main" val="188294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a student’s responsibility to keep informed of all rules, requirements, policies, and procedures relating to their undergraduate program.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familiarize yourself with the Undergraduate Catalog and the Golden Rule Student Handbook.  Students should consult these and your advisor when questions arise.  </a:t>
            </a:r>
          </a:p>
        </p:txBody>
      </p:sp>
    </p:spTree>
    <p:extLst>
      <p:ext uri="{BB962C8B-B14F-4D97-AF65-F5344CB8AC3E}">
        <p14:creationId xmlns:p14="http://schemas.microsoft.com/office/powerpoint/2010/main" val="61363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76" y="3089635"/>
            <a:ext cx="6076671" cy="67873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Hope you decide to become a part of</a:t>
            </a:r>
            <a:b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Data Science at UCF!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0A64-7D3A-4262-A193-27C08003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Contact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6D91EE-0419-4DC9-BE59-116B9F8AC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Dr. Mitch Hill – Undergraduate Coordinator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mitchell.hill@ucf.edu</a:t>
            </a:r>
            <a:endParaRPr lang="en-US" dirty="0"/>
          </a:p>
          <a:p>
            <a:pPr lvl="1"/>
            <a:r>
              <a:rPr lang="en-US" dirty="0"/>
              <a:t>Phone: 407-823-0751</a:t>
            </a:r>
          </a:p>
          <a:p>
            <a:r>
              <a:rPr lang="en-US" dirty="0"/>
              <a:t>College of Sciences Advising Services (COSAS)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3"/>
              </a:rPr>
              <a:t>cosas@ucf.edu</a:t>
            </a:r>
            <a:endParaRPr lang="en-US" dirty="0"/>
          </a:p>
          <a:p>
            <a:pPr lvl="1"/>
            <a:r>
              <a:rPr lang="en-US" dirty="0"/>
              <a:t>Phone: 407-823-6131</a:t>
            </a:r>
          </a:p>
          <a:p>
            <a:pPr lvl="1"/>
            <a:r>
              <a:rPr lang="en-US" dirty="0"/>
              <a:t>Website: </a:t>
            </a:r>
            <a:r>
              <a:rPr lang="en-US" dirty="0">
                <a:hlinkClick r:id="rId4"/>
              </a:rPr>
              <a:t>https://sciences.ucf.edu/cosas/</a:t>
            </a:r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Shunpu</a:t>
            </a:r>
            <a:r>
              <a:rPr lang="en-US" dirty="0"/>
              <a:t> Zhang – Department Chair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5"/>
              </a:rPr>
              <a:t>shunpu.zhang@ucf.edu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3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76" y="3089635"/>
            <a:ext cx="6076671" cy="67873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Data Science: A Major for a Data-Centric World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B9A5-D458-49D3-A6B2-55688091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7" y="219589"/>
            <a:ext cx="7886700" cy="1055936"/>
          </a:xfrm>
        </p:spPr>
        <p:txBody>
          <a:bodyPr/>
          <a:lstStyle/>
          <a:p>
            <a:r>
              <a:rPr lang="en-US" dirty="0"/>
              <a:t>What is Data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F13D-0A7A-4B9E-B1B9-509F831EF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5111958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Data Science is an emerging discipline that seeks to infer insights from large amounts of data ("big data") by using various statistical techniques and algorithms. 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The discipline is concerned with both statistical techniques that measure the validity of such insights and with computational techniques for managing data and resources efficiently.</a:t>
            </a:r>
          </a:p>
          <a:p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Components of data science include building models, data management and pipelines, data preparation, visualization and presentation of data, and artificial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8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16ED-EA95-40EF-986F-915966878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211"/>
            <a:ext cx="7886700" cy="1009652"/>
          </a:xfrm>
        </p:spPr>
        <p:txBody>
          <a:bodyPr/>
          <a:lstStyle/>
          <a:p>
            <a:r>
              <a:rPr lang="en-US" dirty="0"/>
              <a:t>Why Data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C41D-B7DF-4994-BE29-60567957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5008"/>
            <a:ext cx="7886700" cy="45396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demand for employees with data skills needed to improve operations and deliver products across many industries</a:t>
            </a:r>
          </a:p>
          <a:p>
            <a:r>
              <a:rPr lang="en-US" dirty="0"/>
              <a:t>Skill set is versatile and allows you to work in many different settings including tech, finance, entertainment, healthcare and beyond</a:t>
            </a:r>
          </a:p>
          <a:p>
            <a:r>
              <a:rPr lang="en-US" dirty="0"/>
              <a:t>Opportunity to make real-world impact by automating many processes and creating new “smart” products with cognitive abilities</a:t>
            </a:r>
          </a:p>
          <a:p>
            <a:r>
              <a:rPr lang="en-US" dirty="0"/>
              <a:t>New developments and challenges will keep you engaged and always learning new things</a:t>
            </a:r>
          </a:p>
        </p:txBody>
      </p:sp>
    </p:spTree>
    <p:extLst>
      <p:ext uri="{BB962C8B-B14F-4D97-AF65-F5344CB8AC3E}">
        <p14:creationId xmlns:p14="http://schemas.microsoft.com/office/powerpoint/2010/main" val="171598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61D9-3F93-4C96-AB37-F38C219D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191"/>
            <a:ext cx="7886700" cy="1325563"/>
          </a:xfrm>
        </p:spPr>
        <p:txBody>
          <a:bodyPr/>
          <a:lstStyle/>
          <a:p>
            <a:r>
              <a:rPr lang="en-US" dirty="0"/>
              <a:t>Careers in 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5C78-5DB3-4B6A-9BFA-7A7A5324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96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Industries that need Data Scientists:</a:t>
            </a:r>
          </a:p>
          <a:p>
            <a:pPr lvl="1"/>
            <a:r>
              <a:rPr lang="en-US" dirty="0"/>
              <a:t>Tech (Google, Meta, Amazon, etc.)</a:t>
            </a:r>
          </a:p>
          <a:p>
            <a:pPr lvl="1"/>
            <a:r>
              <a:rPr lang="en-US" dirty="0"/>
              <a:t>Finance (JP Morgan, Chase, Citi Group, etc.)</a:t>
            </a:r>
          </a:p>
          <a:p>
            <a:pPr lvl="1"/>
            <a:r>
              <a:rPr lang="en-US" dirty="0"/>
              <a:t>Entertainment (Disney, Netflix, Viacom, etc.)</a:t>
            </a:r>
          </a:p>
          <a:p>
            <a:pPr lvl="1"/>
            <a:r>
              <a:rPr lang="en-US" dirty="0"/>
              <a:t>Healthcare (GSK, GE Healthcare, Sanofi, etc.)</a:t>
            </a:r>
          </a:p>
          <a:p>
            <a:pPr lvl="1"/>
            <a:r>
              <a:rPr lang="en-US" dirty="0"/>
              <a:t>Retail and Logistics (Amazon, Walmart, etc.)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Data Science Job Titles:</a:t>
            </a:r>
          </a:p>
          <a:p>
            <a:pPr lvl="1"/>
            <a:r>
              <a:rPr lang="en-US" dirty="0"/>
              <a:t>Data Scientist</a:t>
            </a:r>
          </a:p>
          <a:p>
            <a:pPr lvl="1"/>
            <a:r>
              <a:rPr lang="en-US" dirty="0"/>
              <a:t>Data Analyst</a:t>
            </a:r>
          </a:p>
          <a:p>
            <a:pPr lvl="1"/>
            <a:r>
              <a:rPr lang="en-US" dirty="0"/>
              <a:t>Machine Learning Engineer</a:t>
            </a:r>
          </a:p>
        </p:txBody>
      </p:sp>
    </p:spTree>
    <p:extLst>
      <p:ext uri="{BB962C8B-B14F-4D97-AF65-F5344CB8AC3E}">
        <p14:creationId xmlns:p14="http://schemas.microsoft.com/office/powerpoint/2010/main" val="36908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7007-D76D-44B9-B33F-117A5B83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at UCF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206C-BF52-46C7-929A-70B810371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4805"/>
            <a:ext cx="7886700" cy="4351338"/>
          </a:xfrm>
        </p:spPr>
        <p:txBody>
          <a:bodyPr/>
          <a:lstStyle/>
          <a:p>
            <a:r>
              <a:rPr lang="en-US" dirty="0"/>
              <a:t>Interdisciplinary Major Across 4 Departments: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Statistics and Data Science (home department)</a:t>
            </a:r>
          </a:p>
          <a:p>
            <a:pPr lvl="1"/>
            <a:r>
              <a:rPr lang="en-US" dirty="0"/>
              <a:t>Mathematics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r>
              <a:rPr lang="en-US" dirty="0"/>
              <a:t>Industrial Engineering and Management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Opportunity to learn from and work with top faculty in data science, AI, computer vision, and natural language processing</a:t>
            </a:r>
          </a:p>
        </p:txBody>
      </p:sp>
    </p:spTree>
    <p:extLst>
      <p:ext uri="{BB962C8B-B14F-4D97-AF65-F5344CB8AC3E}">
        <p14:creationId xmlns:p14="http://schemas.microsoft.com/office/powerpoint/2010/main" val="423870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76" y="3089635"/>
            <a:ext cx="6076671" cy="67873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Courses and Degree Requirements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4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3734-93D9-4B23-BD09-4C4DD60B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184"/>
            <a:ext cx="7886700" cy="1325563"/>
          </a:xfrm>
        </p:spPr>
        <p:txBody>
          <a:bodyPr/>
          <a:lstStyle/>
          <a:p>
            <a:r>
              <a:rPr lang="en-US" dirty="0"/>
              <a:t>Degree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0A71-21E5-4388-AE68-96848B0C3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8283"/>
            <a:ext cx="7886700" cy="4818680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8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Students who change degree programs and select this major must adopt the most current catalog.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With the exception of the Capstone course, co-op or internship credit cannot be used in this major. Students should consult with a departmental advisor.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All prerequisites of courses taught within the College of Sciences and the College of Engineering &amp; Computer Science will been forced.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Courses designated in the General Education Program (with the exception of prerequisite courses) may be spread over 4 years, and those designated in the Common Program Prerequisites section must be completed within the first 60 hours.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Students must earn at least a "C" (2.0) in each advanced core required course for the major.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8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Students must achieve a minimum cumulative GPA of 2.0 in all courses satisfying major requirements. Data Science students must have continual access to a computer. Contact the UCF Technology Product Center or see the website (http://www.cstore.ucf.edu) for the minimum hardware and software specifications.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17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a763b3984792b0f784e1265c323535462c8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766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Helvetica Neue Medium</vt:lpstr>
      <vt:lpstr>Roboto</vt:lpstr>
      <vt:lpstr>Office Theme</vt:lpstr>
      <vt:lpstr> Bachelor of Science in Data Science Undergraduate Orientation</vt:lpstr>
      <vt:lpstr>Points of Contact</vt:lpstr>
      <vt:lpstr>Data Science: A Major for a Data-Centric World</vt:lpstr>
      <vt:lpstr>What is Data Science?</vt:lpstr>
      <vt:lpstr>Why Data Science?</vt:lpstr>
      <vt:lpstr>Careers in Data Science</vt:lpstr>
      <vt:lpstr>Data Science at UCF</vt:lpstr>
      <vt:lpstr>Courses and Degree Requirements</vt:lpstr>
      <vt:lpstr>Degree Requirements</vt:lpstr>
      <vt:lpstr>Course Requirements: GEP and CPP</vt:lpstr>
      <vt:lpstr>Course Requirements: Advanced Level</vt:lpstr>
      <vt:lpstr>Student Responsibility</vt:lpstr>
      <vt:lpstr>Hope you decide to become a part of Data Science at UCF!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in Anthropology Graduate Student Orientation</dc:title>
  <dc:creator>Beatriz Reyes-Foster</dc:creator>
  <cp:lastModifiedBy>Mitchell Hill</cp:lastModifiedBy>
  <cp:revision>48</cp:revision>
  <dcterms:created xsi:type="dcterms:W3CDTF">2019-08-15T17:37:54Z</dcterms:created>
  <dcterms:modified xsi:type="dcterms:W3CDTF">2022-04-08T23:41:51Z</dcterms:modified>
</cp:coreProperties>
</file>