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20116800" cy="15544800"/>
  <p:notesSz cx="6858000" cy="9144000"/>
  <p:defaultTextStyle>
    <a:defPPr>
      <a:defRPr lang="en-US"/>
    </a:defPPr>
    <a:lvl1pPr marL="0" algn="l" defTabSz="1018824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1pPr>
    <a:lvl2pPr marL="1018824" algn="l" defTabSz="1018824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2pPr>
    <a:lvl3pPr marL="2037648" algn="l" defTabSz="1018824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3pPr>
    <a:lvl4pPr marL="3056474" algn="l" defTabSz="1018824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4pPr>
    <a:lvl5pPr marL="4075298" algn="l" defTabSz="1018824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5pPr>
    <a:lvl6pPr marL="5094122" algn="l" defTabSz="1018824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6pPr>
    <a:lvl7pPr marL="6112946" algn="l" defTabSz="1018824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7pPr>
    <a:lvl8pPr marL="7131772" algn="l" defTabSz="1018824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8pPr>
    <a:lvl9pPr marL="8150596" algn="l" defTabSz="1018824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96">
          <p15:clr>
            <a:srgbClr val="A4A3A4"/>
          </p15:clr>
        </p15:guide>
        <p15:guide id="2" pos="63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72"/>
  </p:normalViewPr>
  <p:slideViewPr>
    <p:cSldViewPr snapToGrid="0" snapToObjects="1">
      <p:cViewPr varScale="1">
        <p:scale>
          <a:sx n="43" d="100"/>
          <a:sy n="43" d="100"/>
        </p:scale>
        <p:origin x="1664" y="264"/>
      </p:cViewPr>
      <p:guideLst>
        <p:guide orient="horz" pos="4896"/>
        <p:guide pos="63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10073-4945-7642-9480-9A17E2570EA1}" type="datetimeFigureOut">
              <a:rPr lang="en-US" smtClean="0"/>
              <a:t>3/14/22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41AC09-6D80-B34E-B713-A71789E2E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74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1018824" algn="l" defTabSz="101882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2037648" algn="l" defTabSz="101882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3056474" algn="l" defTabSz="101882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4075298" algn="l" defTabSz="101882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5094122" algn="l" defTabSz="101882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6112946" algn="l" defTabSz="101882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7131772" algn="l" defTabSz="101882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8150596" algn="l" defTabSz="101882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COP 2500C or PHZ3150 or COP3502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1AC09-6D80-B34E-B713-A71789E2E10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94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COP 2500C or PHZ3150 or COP3502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1AC09-6D80-B34E-B713-A71789E2E10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94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COP 2500C or PHZ3150 or COP3502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1AC09-6D80-B34E-B713-A71789E2E10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94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COP 2500C or PHZ3150 or COP3502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1AC09-6D80-B34E-B713-A71789E2E10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94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COP 2500C or PHZ3150 or COP3502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1AC09-6D80-B34E-B713-A71789E2E10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94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1AC09-6D80-B34E-B713-A71789E2E10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941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Must do </a:t>
            </a:r>
            <a:r>
              <a:rPr lang="en-US"/>
              <a:t>Science Education Minor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1AC09-6D80-B34E-B713-A71789E2E10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941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Must do </a:t>
            </a:r>
            <a:r>
              <a:rPr lang="en-US"/>
              <a:t>Science Education Minor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1AC09-6D80-B34E-B713-A71789E2E10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94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Must do </a:t>
            </a:r>
            <a:r>
              <a:rPr lang="en-US"/>
              <a:t>Science Education Minor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1AC09-6D80-B34E-B713-A71789E2E10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94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8760" y="4828964"/>
            <a:ext cx="17099280" cy="333205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7520" y="8808720"/>
            <a:ext cx="14081760" cy="39725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376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056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0941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1129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1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150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F8E0D-D024-3646-839B-7675AE75DE75}" type="datetimeFigureOut">
              <a:rPr lang="en-US" smtClean="0"/>
              <a:t>3/14/22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8989-61BD-1D45-804F-5C443AF06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53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F8E0D-D024-3646-839B-7675AE75DE75}" type="datetimeFigureOut">
              <a:rPr lang="en-US" smtClean="0"/>
              <a:t>3/14/22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8989-61BD-1D45-804F-5C443AF06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886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84680" y="622514"/>
            <a:ext cx="4526280" cy="132634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622514"/>
            <a:ext cx="13243560" cy="132634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F8E0D-D024-3646-839B-7675AE75DE75}" type="datetimeFigureOut">
              <a:rPr lang="en-US" smtClean="0"/>
              <a:t>3/14/22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8989-61BD-1D45-804F-5C443AF06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34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F8E0D-D024-3646-839B-7675AE75DE75}" type="datetimeFigureOut">
              <a:rPr lang="en-US" smtClean="0"/>
              <a:t>3/14/22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8989-61BD-1D45-804F-5C443AF06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65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9088" y="9988975"/>
            <a:ext cx="17099280" cy="3087370"/>
          </a:xfrm>
        </p:spPr>
        <p:txBody>
          <a:bodyPr anchor="t"/>
          <a:lstStyle>
            <a:lvl1pPr algn="l">
              <a:defRPr sz="9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9088" y="6588550"/>
            <a:ext cx="17099280" cy="3400424"/>
          </a:xfrm>
        </p:spPr>
        <p:txBody>
          <a:bodyPr anchor="b"/>
          <a:lstStyle>
            <a:lvl1pPr marL="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1pPr>
            <a:lvl2pPr marL="101882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2037648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305647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4075298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5094122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611294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7131772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815059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F8E0D-D024-3646-839B-7675AE75DE75}" type="datetimeFigureOut">
              <a:rPr lang="en-US" smtClean="0"/>
              <a:t>3/14/22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8989-61BD-1D45-804F-5C443AF06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019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3627121"/>
            <a:ext cx="8884920" cy="10258850"/>
          </a:xfrm>
        </p:spPr>
        <p:txBody>
          <a:bodyPr/>
          <a:lstStyle>
            <a:lvl1pPr>
              <a:defRPr sz="6200"/>
            </a:lvl1pPr>
            <a:lvl2pPr>
              <a:defRPr sz="5400"/>
            </a:lvl2pPr>
            <a:lvl3pPr>
              <a:defRPr sz="44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26040" y="3627121"/>
            <a:ext cx="8884920" cy="10258850"/>
          </a:xfrm>
        </p:spPr>
        <p:txBody>
          <a:bodyPr/>
          <a:lstStyle>
            <a:lvl1pPr>
              <a:defRPr sz="6200"/>
            </a:lvl1pPr>
            <a:lvl2pPr>
              <a:defRPr sz="5400"/>
            </a:lvl2pPr>
            <a:lvl3pPr>
              <a:defRPr sz="44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F8E0D-D024-3646-839B-7675AE75DE75}" type="datetimeFigureOut">
              <a:rPr lang="en-US" smtClean="0"/>
              <a:t>3/14/22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8989-61BD-1D45-804F-5C443AF06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28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1" y="3479590"/>
            <a:ext cx="8888414" cy="1450128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18824" indent="0">
              <a:buNone/>
              <a:defRPr sz="4400" b="1"/>
            </a:lvl2pPr>
            <a:lvl3pPr marL="2037648" indent="0">
              <a:buNone/>
              <a:defRPr sz="4000" b="1"/>
            </a:lvl3pPr>
            <a:lvl4pPr marL="3056474" indent="0">
              <a:buNone/>
              <a:defRPr sz="3600" b="1"/>
            </a:lvl4pPr>
            <a:lvl5pPr marL="4075298" indent="0">
              <a:buNone/>
              <a:defRPr sz="3600" b="1"/>
            </a:lvl5pPr>
            <a:lvl6pPr marL="5094122" indent="0">
              <a:buNone/>
              <a:defRPr sz="3600" b="1"/>
            </a:lvl6pPr>
            <a:lvl7pPr marL="6112946" indent="0">
              <a:buNone/>
              <a:defRPr sz="3600" b="1"/>
            </a:lvl7pPr>
            <a:lvl8pPr marL="7131772" indent="0">
              <a:buNone/>
              <a:defRPr sz="3600" b="1"/>
            </a:lvl8pPr>
            <a:lvl9pPr marL="8150596" indent="0">
              <a:buNone/>
              <a:defRPr sz="3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41" y="4929718"/>
            <a:ext cx="8888414" cy="8956252"/>
          </a:xfrm>
        </p:spPr>
        <p:txBody>
          <a:bodyPr/>
          <a:lstStyle>
            <a:lvl1pPr>
              <a:defRPr sz="5400"/>
            </a:lvl1pPr>
            <a:lvl2pPr>
              <a:defRPr sz="44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19057" y="3479590"/>
            <a:ext cx="8891906" cy="1450128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18824" indent="0">
              <a:buNone/>
              <a:defRPr sz="4400" b="1"/>
            </a:lvl2pPr>
            <a:lvl3pPr marL="2037648" indent="0">
              <a:buNone/>
              <a:defRPr sz="4000" b="1"/>
            </a:lvl3pPr>
            <a:lvl4pPr marL="3056474" indent="0">
              <a:buNone/>
              <a:defRPr sz="3600" b="1"/>
            </a:lvl4pPr>
            <a:lvl5pPr marL="4075298" indent="0">
              <a:buNone/>
              <a:defRPr sz="3600" b="1"/>
            </a:lvl5pPr>
            <a:lvl6pPr marL="5094122" indent="0">
              <a:buNone/>
              <a:defRPr sz="3600" b="1"/>
            </a:lvl6pPr>
            <a:lvl7pPr marL="6112946" indent="0">
              <a:buNone/>
              <a:defRPr sz="3600" b="1"/>
            </a:lvl7pPr>
            <a:lvl8pPr marL="7131772" indent="0">
              <a:buNone/>
              <a:defRPr sz="3600" b="1"/>
            </a:lvl8pPr>
            <a:lvl9pPr marL="8150596" indent="0">
              <a:buNone/>
              <a:defRPr sz="3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19057" y="4929718"/>
            <a:ext cx="8891906" cy="8956252"/>
          </a:xfrm>
        </p:spPr>
        <p:txBody>
          <a:bodyPr/>
          <a:lstStyle>
            <a:lvl1pPr>
              <a:defRPr sz="5400"/>
            </a:lvl1pPr>
            <a:lvl2pPr>
              <a:defRPr sz="44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F8E0D-D024-3646-839B-7675AE75DE75}" type="datetimeFigureOut">
              <a:rPr lang="en-US" smtClean="0"/>
              <a:t>3/14/22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8989-61BD-1D45-804F-5C443AF06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567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F8E0D-D024-3646-839B-7675AE75DE75}" type="datetimeFigureOut">
              <a:rPr lang="en-US" smtClean="0"/>
              <a:t>3/14/22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8989-61BD-1D45-804F-5C443AF06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25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F8E0D-D024-3646-839B-7675AE75DE75}" type="datetimeFigureOut">
              <a:rPr lang="en-US" smtClean="0"/>
              <a:t>3/14/22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8989-61BD-1D45-804F-5C443AF06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606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842" y="618914"/>
            <a:ext cx="6618288" cy="2633980"/>
          </a:xfrm>
        </p:spPr>
        <p:txBody>
          <a:bodyPr anchor="b"/>
          <a:lstStyle>
            <a:lvl1pPr algn="l">
              <a:defRPr sz="4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65111" y="618914"/>
            <a:ext cx="11245850" cy="13267056"/>
          </a:xfrm>
        </p:spPr>
        <p:txBody>
          <a:bodyPr/>
          <a:lstStyle>
            <a:lvl1pPr>
              <a:defRPr sz="7200"/>
            </a:lvl1pPr>
            <a:lvl2pPr>
              <a:defRPr sz="6200"/>
            </a:lvl2pPr>
            <a:lvl3pPr>
              <a:defRPr sz="54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5842" y="3252894"/>
            <a:ext cx="6618288" cy="10633076"/>
          </a:xfrm>
        </p:spPr>
        <p:txBody>
          <a:bodyPr/>
          <a:lstStyle>
            <a:lvl1pPr marL="0" indent="0">
              <a:buNone/>
              <a:defRPr sz="3200"/>
            </a:lvl1pPr>
            <a:lvl2pPr marL="1018824" indent="0">
              <a:buNone/>
              <a:defRPr sz="2600"/>
            </a:lvl2pPr>
            <a:lvl3pPr marL="2037648" indent="0">
              <a:buNone/>
              <a:defRPr sz="2200"/>
            </a:lvl3pPr>
            <a:lvl4pPr marL="3056474" indent="0">
              <a:buNone/>
              <a:defRPr sz="2000"/>
            </a:lvl4pPr>
            <a:lvl5pPr marL="4075298" indent="0">
              <a:buNone/>
              <a:defRPr sz="2000"/>
            </a:lvl5pPr>
            <a:lvl6pPr marL="5094122" indent="0">
              <a:buNone/>
              <a:defRPr sz="2000"/>
            </a:lvl6pPr>
            <a:lvl7pPr marL="6112946" indent="0">
              <a:buNone/>
              <a:defRPr sz="2000"/>
            </a:lvl7pPr>
            <a:lvl8pPr marL="7131772" indent="0">
              <a:buNone/>
              <a:defRPr sz="2000"/>
            </a:lvl8pPr>
            <a:lvl9pPr marL="8150596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F8E0D-D024-3646-839B-7675AE75DE75}" type="datetimeFigureOut">
              <a:rPr lang="en-US" smtClean="0"/>
              <a:t>3/14/22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8989-61BD-1D45-804F-5C443AF06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955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3034" y="10881361"/>
            <a:ext cx="12070080" cy="1284606"/>
          </a:xfrm>
        </p:spPr>
        <p:txBody>
          <a:bodyPr anchor="b"/>
          <a:lstStyle>
            <a:lvl1pPr algn="l">
              <a:defRPr sz="4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943034" y="1388956"/>
            <a:ext cx="12070080" cy="9326880"/>
          </a:xfrm>
        </p:spPr>
        <p:txBody>
          <a:bodyPr/>
          <a:lstStyle>
            <a:lvl1pPr marL="0" indent="0">
              <a:buNone/>
              <a:defRPr sz="7200"/>
            </a:lvl1pPr>
            <a:lvl2pPr marL="1018824" indent="0">
              <a:buNone/>
              <a:defRPr sz="6200"/>
            </a:lvl2pPr>
            <a:lvl3pPr marL="2037648" indent="0">
              <a:buNone/>
              <a:defRPr sz="5400"/>
            </a:lvl3pPr>
            <a:lvl4pPr marL="3056474" indent="0">
              <a:buNone/>
              <a:defRPr sz="4400"/>
            </a:lvl4pPr>
            <a:lvl5pPr marL="4075298" indent="0">
              <a:buNone/>
              <a:defRPr sz="4400"/>
            </a:lvl5pPr>
            <a:lvl6pPr marL="5094122" indent="0">
              <a:buNone/>
              <a:defRPr sz="4400"/>
            </a:lvl6pPr>
            <a:lvl7pPr marL="6112946" indent="0">
              <a:buNone/>
              <a:defRPr sz="4400"/>
            </a:lvl7pPr>
            <a:lvl8pPr marL="7131772" indent="0">
              <a:buNone/>
              <a:defRPr sz="4400"/>
            </a:lvl8pPr>
            <a:lvl9pPr marL="8150596" indent="0">
              <a:buNone/>
              <a:defRPr sz="4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43034" y="12165967"/>
            <a:ext cx="12070080" cy="1824354"/>
          </a:xfrm>
        </p:spPr>
        <p:txBody>
          <a:bodyPr/>
          <a:lstStyle>
            <a:lvl1pPr marL="0" indent="0">
              <a:buNone/>
              <a:defRPr sz="3200"/>
            </a:lvl1pPr>
            <a:lvl2pPr marL="1018824" indent="0">
              <a:buNone/>
              <a:defRPr sz="2600"/>
            </a:lvl2pPr>
            <a:lvl3pPr marL="2037648" indent="0">
              <a:buNone/>
              <a:defRPr sz="2200"/>
            </a:lvl3pPr>
            <a:lvl4pPr marL="3056474" indent="0">
              <a:buNone/>
              <a:defRPr sz="2000"/>
            </a:lvl4pPr>
            <a:lvl5pPr marL="4075298" indent="0">
              <a:buNone/>
              <a:defRPr sz="2000"/>
            </a:lvl5pPr>
            <a:lvl6pPr marL="5094122" indent="0">
              <a:buNone/>
              <a:defRPr sz="2000"/>
            </a:lvl6pPr>
            <a:lvl7pPr marL="6112946" indent="0">
              <a:buNone/>
              <a:defRPr sz="2000"/>
            </a:lvl7pPr>
            <a:lvl8pPr marL="7131772" indent="0">
              <a:buNone/>
              <a:defRPr sz="2000"/>
            </a:lvl8pPr>
            <a:lvl9pPr marL="8150596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F8E0D-D024-3646-839B-7675AE75DE75}" type="datetimeFigureOut">
              <a:rPr lang="en-US" smtClean="0"/>
              <a:t>3/14/22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8989-61BD-1D45-804F-5C443AF06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04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622512"/>
            <a:ext cx="18105120" cy="2590800"/>
          </a:xfrm>
          <a:prstGeom prst="rect">
            <a:avLst/>
          </a:prstGeom>
        </p:spPr>
        <p:txBody>
          <a:bodyPr vert="horz" lIns="203764" tIns="101882" rIns="203764" bIns="101882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3627121"/>
            <a:ext cx="18105120" cy="10258850"/>
          </a:xfrm>
          <a:prstGeom prst="rect">
            <a:avLst/>
          </a:prstGeom>
        </p:spPr>
        <p:txBody>
          <a:bodyPr vert="horz" lIns="203764" tIns="101882" rIns="203764" bIns="10188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14407728"/>
            <a:ext cx="4693920" cy="827616"/>
          </a:xfrm>
          <a:prstGeom prst="rect">
            <a:avLst/>
          </a:prstGeom>
        </p:spPr>
        <p:txBody>
          <a:bodyPr vert="horz" lIns="203764" tIns="101882" rIns="203764" bIns="101882" rtlCol="0" anchor="ctr"/>
          <a:lstStyle>
            <a:lvl1pPr algn="l">
              <a:defRPr sz="2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F8E0D-D024-3646-839B-7675AE75DE75}" type="datetimeFigureOut">
              <a:rPr lang="en-US" smtClean="0"/>
              <a:t>3/14/22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73240" y="14407728"/>
            <a:ext cx="6370320" cy="827616"/>
          </a:xfrm>
          <a:prstGeom prst="rect">
            <a:avLst/>
          </a:prstGeom>
        </p:spPr>
        <p:txBody>
          <a:bodyPr vert="horz" lIns="203764" tIns="101882" rIns="203764" bIns="101882" rtlCol="0" anchor="ctr"/>
          <a:lstStyle>
            <a:lvl1pPr algn="ctr">
              <a:defRPr sz="2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417040" y="14407728"/>
            <a:ext cx="4693920" cy="827616"/>
          </a:xfrm>
          <a:prstGeom prst="rect">
            <a:avLst/>
          </a:prstGeom>
        </p:spPr>
        <p:txBody>
          <a:bodyPr vert="horz" lIns="203764" tIns="101882" rIns="203764" bIns="101882" rtlCol="0" anchor="ctr"/>
          <a:lstStyle>
            <a:lvl1pPr algn="r">
              <a:defRPr sz="2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68989-61BD-1D45-804F-5C443AF06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953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9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4118" indent="-764118" algn="l" defTabSz="1018824" rtl="0" eaLnBrk="1" latinLnBrk="0" hangingPunct="1">
        <a:spcBef>
          <a:spcPct val="20000"/>
        </a:spcBef>
        <a:buFont typeface="Arial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655590" indent="-636766" algn="l" defTabSz="1018824" rtl="0" eaLnBrk="1" latinLnBrk="0" hangingPunct="1">
        <a:spcBef>
          <a:spcPct val="20000"/>
        </a:spcBef>
        <a:buFont typeface="Arial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2547062" indent="-509412" algn="l" defTabSz="1018824" rtl="0" eaLnBrk="1" latinLnBrk="0" hangingPunct="1">
        <a:spcBef>
          <a:spcPct val="20000"/>
        </a:spcBef>
        <a:buFont typeface="Arial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3565886" indent="-509412" algn="l" defTabSz="1018824" rtl="0" eaLnBrk="1" latinLnBrk="0" hangingPunct="1">
        <a:spcBef>
          <a:spcPct val="20000"/>
        </a:spcBef>
        <a:buFont typeface="Arial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4pPr>
      <a:lvl5pPr marL="4584710" indent="-509412" algn="l" defTabSz="1018824" rtl="0" eaLnBrk="1" latinLnBrk="0" hangingPunct="1">
        <a:spcBef>
          <a:spcPct val="20000"/>
        </a:spcBef>
        <a:buFont typeface="Arial"/>
        <a:buChar char="»"/>
        <a:defRPr sz="4400" kern="1200">
          <a:solidFill>
            <a:schemeClr val="tx1"/>
          </a:solidFill>
          <a:latin typeface="+mn-lt"/>
          <a:ea typeface="+mn-ea"/>
          <a:cs typeface="+mn-cs"/>
        </a:defRPr>
      </a:lvl5pPr>
      <a:lvl6pPr marL="5603534" indent="-509412" algn="l" defTabSz="1018824" rtl="0" eaLnBrk="1" latinLnBrk="0" hangingPunct="1">
        <a:spcBef>
          <a:spcPct val="20000"/>
        </a:spcBef>
        <a:buFont typeface="Arial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6pPr>
      <a:lvl7pPr marL="6622360" indent="-509412" algn="l" defTabSz="1018824" rtl="0" eaLnBrk="1" latinLnBrk="0" hangingPunct="1">
        <a:spcBef>
          <a:spcPct val="20000"/>
        </a:spcBef>
        <a:buFont typeface="Arial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7pPr>
      <a:lvl8pPr marL="7641184" indent="-509412" algn="l" defTabSz="1018824" rtl="0" eaLnBrk="1" latinLnBrk="0" hangingPunct="1">
        <a:spcBef>
          <a:spcPct val="20000"/>
        </a:spcBef>
        <a:buFont typeface="Arial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8pPr>
      <a:lvl9pPr marL="8660008" indent="-509412" algn="l" defTabSz="1018824" rtl="0" eaLnBrk="1" latinLnBrk="0" hangingPunct="1">
        <a:spcBef>
          <a:spcPct val="20000"/>
        </a:spcBef>
        <a:buFont typeface="Arial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1018824" algn="l" defTabSz="1018824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2037648" algn="l" defTabSz="1018824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056474" algn="l" defTabSz="1018824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075298" algn="l" defTabSz="1018824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94122" algn="l" defTabSz="1018824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112946" algn="l" defTabSz="1018824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131772" algn="l" defTabSz="1018824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150596" algn="l" defTabSz="1018824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cess 8"/>
          <p:cNvSpPr/>
          <p:nvPr/>
        </p:nvSpPr>
        <p:spPr>
          <a:xfrm>
            <a:off x="3361998" y="1871559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endParaRPr lang="en-US" sz="1600" dirty="0">
              <a:latin typeface="Helvetica"/>
              <a:cs typeface="Helvetica"/>
            </a:endParaRPr>
          </a:p>
          <a:p>
            <a:pPr algn="ctr"/>
            <a:r>
              <a:rPr lang="en-US" sz="1600" dirty="0">
                <a:latin typeface="Helvetica"/>
                <a:cs typeface="Helvetica"/>
              </a:rPr>
              <a:t>MAC2311C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Calc I</a:t>
            </a:r>
          </a:p>
          <a:p>
            <a:pPr algn="ctr"/>
            <a:endParaRPr lang="en-US" sz="1600" dirty="0">
              <a:latin typeface="Helvetica"/>
              <a:cs typeface="Helvetica"/>
            </a:endParaRPr>
          </a:p>
        </p:txBody>
      </p:sp>
      <p:sp>
        <p:nvSpPr>
          <p:cNvPr id="14" name="Process 13"/>
          <p:cNvSpPr/>
          <p:nvPr/>
        </p:nvSpPr>
        <p:spPr>
          <a:xfrm>
            <a:off x="7537938" y="1871559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MAC2313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Calc III</a:t>
            </a:r>
          </a:p>
        </p:txBody>
      </p:sp>
      <p:sp>
        <p:nvSpPr>
          <p:cNvPr id="15" name="Process 14"/>
          <p:cNvSpPr/>
          <p:nvPr/>
        </p:nvSpPr>
        <p:spPr>
          <a:xfrm>
            <a:off x="9648991" y="1871559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MAP2302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Diff. Equations</a:t>
            </a:r>
          </a:p>
        </p:txBody>
      </p:sp>
      <p:sp>
        <p:nvSpPr>
          <p:cNvPr id="17" name="Process 16"/>
          <p:cNvSpPr/>
          <p:nvPr/>
        </p:nvSpPr>
        <p:spPr>
          <a:xfrm>
            <a:off x="5449968" y="1877611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MAC2312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Calc II</a:t>
            </a:r>
          </a:p>
        </p:txBody>
      </p:sp>
      <p:sp>
        <p:nvSpPr>
          <p:cNvPr id="18" name="Process 17"/>
          <p:cNvSpPr/>
          <p:nvPr/>
        </p:nvSpPr>
        <p:spPr>
          <a:xfrm>
            <a:off x="3361998" y="406262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PHY2048C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Physics I</a:t>
            </a:r>
          </a:p>
        </p:txBody>
      </p:sp>
      <p:sp>
        <p:nvSpPr>
          <p:cNvPr id="20" name="Process 19"/>
          <p:cNvSpPr/>
          <p:nvPr/>
        </p:nvSpPr>
        <p:spPr>
          <a:xfrm>
            <a:off x="7537938" y="406262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PHY3101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Physics III</a:t>
            </a:r>
          </a:p>
        </p:txBody>
      </p:sp>
      <p:sp>
        <p:nvSpPr>
          <p:cNvPr id="21" name="Process 20"/>
          <p:cNvSpPr/>
          <p:nvPr/>
        </p:nvSpPr>
        <p:spPr>
          <a:xfrm>
            <a:off x="5449968" y="406262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PHY2049C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Physics II</a:t>
            </a:r>
          </a:p>
        </p:txBody>
      </p:sp>
      <p:cxnSp>
        <p:nvCxnSpPr>
          <p:cNvPr id="23" name="Straight Arrow Connector 22"/>
          <p:cNvCxnSpPr>
            <a:stCxn id="9" idx="3"/>
            <a:endCxn id="17" idx="1"/>
          </p:cNvCxnSpPr>
          <p:nvPr/>
        </p:nvCxnSpPr>
        <p:spPr>
          <a:xfrm>
            <a:off x="4762361" y="2447872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850331" y="2453924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762361" y="4611565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850331" y="4605410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8961384" y="2456950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Process 28"/>
          <p:cNvSpPr/>
          <p:nvPr/>
        </p:nvSpPr>
        <p:spPr>
          <a:xfrm>
            <a:off x="17733073" y="1942414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PHY4605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Wave Mech. II</a:t>
            </a:r>
          </a:p>
        </p:txBody>
      </p:sp>
      <p:sp>
        <p:nvSpPr>
          <p:cNvPr id="30" name="Process 29"/>
          <p:cNvSpPr/>
          <p:nvPr/>
        </p:nvSpPr>
        <p:spPr>
          <a:xfrm>
            <a:off x="15680116" y="1957854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PHY4604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Wave. Mech. I</a:t>
            </a:r>
          </a:p>
        </p:txBody>
      </p:sp>
      <p:sp>
        <p:nvSpPr>
          <p:cNvPr id="31" name="Process 30"/>
          <p:cNvSpPr/>
          <p:nvPr/>
        </p:nvSpPr>
        <p:spPr>
          <a:xfrm>
            <a:off x="15147035" y="7028380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PHY4324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E&amp;M II</a:t>
            </a:r>
          </a:p>
        </p:txBody>
      </p:sp>
      <p:sp>
        <p:nvSpPr>
          <p:cNvPr id="32" name="Process 31"/>
          <p:cNvSpPr/>
          <p:nvPr/>
        </p:nvSpPr>
        <p:spPr>
          <a:xfrm>
            <a:off x="12982769" y="7028380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PHY3323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E&amp;M I</a:t>
            </a:r>
          </a:p>
        </p:txBody>
      </p:sp>
      <p:sp>
        <p:nvSpPr>
          <p:cNvPr id="33" name="Process 32"/>
          <p:cNvSpPr/>
          <p:nvPr/>
        </p:nvSpPr>
        <p:spPr>
          <a:xfrm>
            <a:off x="12982769" y="5215247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PHY3513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Thermal</a:t>
            </a:r>
          </a:p>
        </p:txBody>
      </p:sp>
      <p:sp>
        <p:nvSpPr>
          <p:cNvPr id="34" name="Process 33"/>
          <p:cNvSpPr/>
          <p:nvPr/>
        </p:nvSpPr>
        <p:spPr>
          <a:xfrm>
            <a:off x="12982769" y="3550549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PHY3220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Mech.</a:t>
            </a:r>
          </a:p>
        </p:txBody>
      </p:sp>
      <p:sp>
        <p:nvSpPr>
          <p:cNvPr id="35" name="Process 34"/>
          <p:cNvSpPr/>
          <p:nvPr/>
        </p:nvSpPr>
        <p:spPr>
          <a:xfrm>
            <a:off x="12982769" y="1942414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PHZ3113</a:t>
            </a:r>
          </a:p>
          <a:p>
            <a:pPr algn="ctr"/>
            <a:r>
              <a:rPr lang="en-US" sz="1600" dirty="0" err="1">
                <a:solidFill>
                  <a:srgbClr val="000000"/>
                </a:solidFill>
                <a:latin typeface="Helvetica"/>
                <a:cs typeface="Helvetica"/>
              </a:rPr>
              <a:t>Theor</a:t>
            </a:r>
            <a:r>
              <a:rPr lang="en-US" sz="1600">
                <a:solidFill>
                  <a:srgbClr val="000000"/>
                </a:solidFill>
                <a:latin typeface="Helvetica"/>
                <a:cs typeface="Helvetica"/>
              </a:rPr>
              <a:t>. Methods</a:t>
            </a:r>
          </a:p>
        </p:txBody>
      </p:sp>
      <p:sp>
        <p:nvSpPr>
          <p:cNvPr id="37" name="Process 36"/>
          <p:cNvSpPr/>
          <p:nvPr/>
        </p:nvSpPr>
        <p:spPr>
          <a:xfrm>
            <a:off x="10115303" y="563076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PHY3802L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Inter. Lab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17080479" y="2528115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14459428" y="7605743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Process 52"/>
          <p:cNvSpPr/>
          <p:nvPr/>
        </p:nvSpPr>
        <p:spPr>
          <a:xfrm>
            <a:off x="17334869" y="9467196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PHY4912/3905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D.I. </a:t>
            </a:r>
            <a:r>
              <a:rPr lang="en-US" sz="1600" dirty="0" err="1">
                <a:solidFill>
                  <a:srgbClr val="000000"/>
                </a:solidFill>
                <a:latin typeface="Helvetica"/>
                <a:cs typeface="Helvetica"/>
              </a:rPr>
              <a:t>Reas</a:t>
            </a:r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.</a:t>
            </a:r>
          </a:p>
        </p:txBody>
      </p:sp>
      <p:sp>
        <p:nvSpPr>
          <p:cNvPr id="54" name="Process 53"/>
          <p:cNvSpPr/>
          <p:nvPr/>
        </p:nvSpPr>
        <p:spPr>
          <a:xfrm>
            <a:off x="13412977" y="9046132"/>
            <a:ext cx="2574132" cy="2099870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9 credits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From physics, math, chem, CS, or engineering, 3000+ level.</a:t>
            </a:r>
          </a:p>
        </p:txBody>
      </p:sp>
      <p:sp>
        <p:nvSpPr>
          <p:cNvPr id="61" name="Freeform 60"/>
          <p:cNvSpPr/>
          <p:nvPr/>
        </p:nvSpPr>
        <p:spPr>
          <a:xfrm>
            <a:off x="4311190" y="3625758"/>
            <a:ext cx="8672511" cy="551441"/>
          </a:xfrm>
          <a:custGeom>
            <a:avLst/>
            <a:gdLst>
              <a:gd name="connsiteX0" fmla="*/ 0 w 8672511"/>
              <a:gd name="connsiteY0" fmla="*/ 401048 h 551441"/>
              <a:gd name="connsiteX1" fmla="*/ 16710 w 8672511"/>
              <a:gd name="connsiteY1" fmla="*/ 16710 h 551441"/>
              <a:gd name="connsiteX2" fmla="*/ 7653199 w 8672511"/>
              <a:gd name="connsiteY2" fmla="*/ 0 h 551441"/>
              <a:gd name="connsiteX3" fmla="*/ 7669909 w 8672511"/>
              <a:gd name="connsiteY3" fmla="*/ 551441 h 551441"/>
              <a:gd name="connsiteX4" fmla="*/ 8672511 w 8672511"/>
              <a:gd name="connsiteY4" fmla="*/ 534731 h 551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72511" h="551441">
                <a:moveTo>
                  <a:pt x="0" y="401048"/>
                </a:moveTo>
                <a:lnTo>
                  <a:pt x="16710" y="16710"/>
                </a:lnTo>
                <a:lnTo>
                  <a:pt x="7653199" y="0"/>
                </a:lnTo>
                <a:lnTo>
                  <a:pt x="7669909" y="551441"/>
                </a:lnTo>
                <a:lnTo>
                  <a:pt x="8672511" y="534731"/>
                </a:lnTo>
              </a:path>
            </a:pathLst>
          </a:cu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6600466" y="3809572"/>
            <a:ext cx="6399946" cy="3977062"/>
          </a:xfrm>
          <a:custGeom>
            <a:avLst/>
            <a:gdLst>
              <a:gd name="connsiteX0" fmla="*/ 0 w 6399946"/>
              <a:gd name="connsiteY0" fmla="*/ 217234 h 3977062"/>
              <a:gd name="connsiteX1" fmla="*/ 0 w 6399946"/>
              <a:gd name="connsiteY1" fmla="*/ 217234 h 3977062"/>
              <a:gd name="connsiteX2" fmla="*/ 0 w 6399946"/>
              <a:gd name="connsiteY2" fmla="*/ 0 h 3977062"/>
              <a:gd name="connsiteX3" fmla="*/ 0 w 6399946"/>
              <a:gd name="connsiteY3" fmla="*/ 0 h 3977062"/>
              <a:gd name="connsiteX4" fmla="*/ 5246953 w 6399946"/>
              <a:gd name="connsiteY4" fmla="*/ 33420 h 3977062"/>
              <a:gd name="connsiteX5" fmla="*/ 5263663 w 6399946"/>
              <a:gd name="connsiteY5" fmla="*/ 3977062 h 3977062"/>
              <a:gd name="connsiteX6" fmla="*/ 6399946 w 6399946"/>
              <a:gd name="connsiteY6" fmla="*/ 3977062 h 3977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99946" h="3977062">
                <a:moveTo>
                  <a:pt x="0" y="217234"/>
                </a:moveTo>
                <a:lnTo>
                  <a:pt x="0" y="217234"/>
                </a:lnTo>
                <a:lnTo>
                  <a:pt x="0" y="0"/>
                </a:lnTo>
                <a:lnTo>
                  <a:pt x="0" y="0"/>
                </a:lnTo>
                <a:lnTo>
                  <a:pt x="5246953" y="33420"/>
                </a:lnTo>
                <a:lnTo>
                  <a:pt x="5263663" y="3977062"/>
                </a:lnTo>
                <a:lnTo>
                  <a:pt x="6399946" y="3977062"/>
                </a:lnTo>
              </a:path>
            </a:pathLst>
          </a:cu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>
            <a:off x="12449574" y="2447872"/>
            <a:ext cx="18801" cy="5338762"/>
          </a:xfrm>
          <a:prstGeom prst="line">
            <a:avLst/>
          </a:pr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>
            <a:off x="11049354" y="2435458"/>
            <a:ext cx="1399288" cy="24518"/>
          </a:xfrm>
          <a:prstGeom prst="straightConnector1">
            <a:avLst/>
          </a:prstGeom>
          <a:ln w="12700" cmpd="sng">
            <a:solidFill>
              <a:srgbClr val="000000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614058" y="500281"/>
            <a:ext cx="128886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Physics BS – General Physics (21-22 catalog)</a:t>
            </a:r>
          </a:p>
        </p:txBody>
      </p:sp>
      <p:cxnSp>
        <p:nvCxnSpPr>
          <p:cNvPr id="10" name="Straight Connector 9"/>
          <p:cNvCxnSpPr>
            <a:stCxn id="20" idx="3"/>
          </p:cNvCxnSpPr>
          <p:nvPr/>
        </p:nvCxnSpPr>
        <p:spPr>
          <a:xfrm flipV="1">
            <a:off x="8938301" y="4617617"/>
            <a:ext cx="1663666" cy="21317"/>
          </a:xfrm>
          <a:prstGeom prst="line">
            <a:avLst/>
          </a:prstGeom>
          <a:ln w="3175" cmpd="sng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0601967" y="4703175"/>
            <a:ext cx="0" cy="78067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0601967" y="4617617"/>
            <a:ext cx="2380802" cy="1013144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9" idx="2"/>
            <a:endCxn id="18" idx="0"/>
          </p:cNvCxnSpPr>
          <p:nvPr/>
        </p:nvCxnSpPr>
        <p:spPr>
          <a:xfrm>
            <a:off x="4062180" y="3024185"/>
            <a:ext cx="0" cy="103843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6149295" y="3031331"/>
            <a:ext cx="0" cy="103843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8308910" y="3024185"/>
            <a:ext cx="0" cy="103843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12449574" y="2463002"/>
            <a:ext cx="533195" cy="1599619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endCxn id="30" idx="1"/>
          </p:cNvCxnSpPr>
          <p:nvPr/>
        </p:nvCxnSpPr>
        <p:spPr>
          <a:xfrm flipV="1">
            <a:off x="14383132" y="2534167"/>
            <a:ext cx="1296984" cy="1449021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flipV="1">
            <a:off x="14459428" y="2435458"/>
            <a:ext cx="1220688" cy="27544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12468375" y="7786634"/>
            <a:ext cx="533195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378EB7C7-C0BE-B346-BABE-074AD1D89C4E}"/>
              </a:ext>
            </a:extLst>
          </p:cNvPr>
          <p:cNvGrpSpPr/>
          <p:nvPr/>
        </p:nvGrpSpPr>
        <p:grpSpPr>
          <a:xfrm>
            <a:off x="2728151" y="12487876"/>
            <a:ext cx="3767108" cy="2344183"/>
            <a:chOff x="1370891" y="13017683"/>
            <a:chExt cx="3767108" cy="2344183"/>
          </a:xfrm>
        </p:grpSpPr>
        <p:sp>
          <p:nvSpPr>
            <p:cNvPr id="42" name="Process 41"/>
            <p:cNvSpPr/>
            <p:nvPr/>
          </p:nvSpPr>
          <p:spPr>
            <a:xfrm>
              <a:off x="1370891" y="13829997"/>
              <a:ext cx="1647304" cy="1302155"/>
            </a:xfrm>
            <a:prstGeom prst="flowChartProcess">
              <a:avLst/>
            </a:prstGeom>
            <a:solidFill>
              <a:srgbClr val="660066"/>
            </a:solidFill>
            <a:ln w="1270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2880" tIns="91440" rIns="182880" bIns="91440" spcCol="0" rtlCol="0" anchor="ctr"/>
            <a:lstStyle/>
            <a:p>
              <a:pPr algn="ctr"/>
              <a:r>
                <a:rPr lang="en-US" sz="1600">
                  <a:latin typeface="Helvetica"/>
                  <a:cs typeface="Helvetica"/>
                </a:rPr>
                <a:t>CHM2045C</a:t>
              </a:r>
            </a:p>
            <a:p>
              <a:pPr algn="ctr"/>
              <a:r>
                <a:rPr lang="en-US" sz="1600" err="1">
                  <a:latin typeface="Helvetica"/>
                  <a:cs typeface="Helvetica"/>
                </a:rPr>
                <a:t>Chem</a:t>
              </a:r>
              <a:r>
                <a:rPr lang="en-US" sz="1600">
                  <a:latin typeface="Helvetica"/>
                  <a:cs typeface="Helvetica"/>
                </a:rPr>
                <a:t> I</a:t>
              </a:r>
            </a:p>
          </p:txBody>
        </p:sp>
        <p:sp>
          <p:nvSpPr>
            <p:cNvPr id="43" name="Process 42"/>
            <p:cNvSpPr/>
            <p:nvPr/>
          </p:nvSpPr>
          <p:spPr>
            <a:xfrm>
              <a:off x="3737636" y="13017683"/>
              <a:ext cx="1400363" cy="1152626"/>
            </a:xfrm>
            <a:prstGeom prst="flowChartProcess">
              <a:avLst/>
            </a:prstGeom>
            <a:solidFill>
              <a:srgbClr val="660066"/>
            </a:solidFill>
            <a:ln w="1270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2880" tIns="91440" rIns="182880" bIns="91440" spcCol="0" rtlCol="0" anchor="ctr"/>
            <a:lstStyle/>
            <a:p>
              <a:pPr algn="ctr"/>
              <a:r>
                <a:rPr lang="en-US" sz="1600">
                  <a:latin typeface="Helvetica"/>
                  <a:cs typeface="Helvetica"/>
                </a:rPr>
                <a:t>CHM2046</a:t>
              </a:r>
            </a:p>
            <a:p>
              <a:pPr algn="ctr"/>
              <a:r>
                <a:rPr lang="en-US" sz="1600" err="1">
                  <a:latin typeface="Helvetica"/>
                  <a:cs typeface="Helvetica"/>
                </a:rPr>
                <a:t>Chem</a:t>
              </a:r>
              <a:r>
                <a:rPr lang="en-US" sz="1600">
                  <a:latin typeface="Helvetica"/>
                  <a:cs typeface="Helvetica"/>
                </a:rPr>
                <a:t> II</a:t>
              </a:r>
            </a:p>
          </p:txBody>
        </p:sp>
        <p:cxnSp>
          <p:nvCxnSpPr>
            <p:cNvPr id="44" name="Straight Arrow Connector 43"/>
            <p:cNvCxnSpPr>
              <a:cxnSpLocks/>
            </p:cNvCxnSpPr>
            <p:nvPr/>
          </p:nvCxnSpPr>
          <p:spPr>
            <a:xfrm flipV="1">
              <a:off x="3018194" y="13829997"/>
              <a:ext cx="641083" cy="662658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Process 55">
              <a:extLst>
                <a:ext uri="{FF2B5EF4-FFF2-40B4-BE49-F238E27FC236}">
                  <a16:creationId xmlns:a16="http://schemas.microsoft.com/office/drawing/2014/main" id="{313F5635-B523-8049-BE04-E637CABF05CA}"/>
                </a:ext>
              </a:extLst>
            </p:cNvPr>
            <p:cNvSpPr/>
            <p:nvPr/>
          </p:nvSpPr>
          <p:spPr>
            <a:xfrm>
              <a:off x="3896640" y="14355025"/>
              <a:ext cx="1151353" cy="1006841"/>
            </a:xfrm>
            <a:prstGeom prst="flowChartProcess">
              <a:avLst/>
            </a:prstGeom>
            <a:solidFill>
              <a:srgbClr val="660066"/>
            </a:solidFill>
            <a:ln w="1270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2880" tIns="91440" rIns="182880" bIns="91440" spcCol="0" rtlCol="0" anchor="ctr"/>
            <a:lstStyle/>
            <a:p>
              <a:pPr algn="ctr"/>
              <a:r>
                <a:rPr lang="en-US" sz="1600">
                  <a:latin typeface="Helvetica"/>
                  <a:cs typeface="Helvetica"/>
                </a:rPr>
                <a:t>CHM2046L</a:t>
              </a:r>
            </a:p>
            <a:p>
              <a:pPr algn="ctr"/>
              <a:r>
                <a:rPr lang="en-US" sz="1600">
                  <a:latin typeface="Helvetica"/>
                  <a:cs typeface="Helvetica"/>
                </a:rPr>
                <a:t>C II Lab</a:t>
              </a:r>
            </a:p>
          </p:txBody>
        </p: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4931F03D-C89B-4742-BFE3-9A2D0269B827}"/>
                </a:ext>
              </a:extLst>
            </p:cNvPr>
            <p:cNvCxnSpPr>
              <a:cxnSpLocks/>
            </p:cNvCxnSpPr>
            <p:nvPr/>
          </p:nvCxnSpPr>
          <p:spPr>
            <a:xfrm>
              <a:off x="3041456" y="14548664"/>
              <a:ext cx="788849" cy="207477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E3E230CB-69D2-EF4F-BC58-664F555EBB9F}"/>
              </a:ext>
            </a:extLst>
          </p:cNvPr>
          <p:cNvCxnSpPr/>
          <p:nvPr/>
        </p:nvCxnSpPr>
        <p:spPr>
          <a:xfrm>
            <a:off x="10657854" y="6991722"/>
            <a:ext cx="0" cy="78067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Process 59">
            <a:extLst>
              <a:ext uri="{FF2B5EF4-FFF2-40B4-BE49-F238E27FC236}">
                <a16:creationId xmlns:a16="http://schemas.microsoft.com/office/drawing/2014/main" id="{19A252B5-FD08-994E-B9C9-1FA822910DD9}"/>
              </a:ext>
            </a:extLst>
          </p:cNvPr>
          <p:cNvSpPr/>
          <p:nvPr/>
        </p:nvSpPr>
        <p:spPr>
          <a:xfrm>
            <a:off x="10054185" y="7772400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PHY4803L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Adv. Lab</a:t>
            </a:r>
          </a:p>
        </p:txBody>
      </p:sp>
      <p:sp>
        <p:nvSpPr>
          <p:cNvPr id="63" name="Process 62">
            <a:extLst>
              <a:ext uri="{FF2B5EF4-FFF2-40B4-BE49-F238E27FC236}">
                <a16:creationId xmlns:a16="http://schemas.microsoft.com/office/drawing/2014/main" id="{8CDC64DC-60AB-CE47-AA2F-48A48B02AEDF}"/>
              </a:ext>
            </a:extLst>
          </p:cNvPr>
          <p:cNvSpPr/>
          <p:nvPr/>
        </p:nvSpPr>
        <p:spPr>
          <a:xfrm>
            <a:off x="6644608" y="6207492"/>
            <a:ext cx="2087975" cy="1579142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PHY3722C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Electronics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OR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PHY3752C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Instruments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0B2D3D5E-1A92-0E4E-8979-6F79D6EDD53E}"/>
              </a:ext>
            </a:extLst>
          </p:cNvPr>
          <p:cNvCxnSpPr>
            <a:cxnSpLocks/>
          </p:cNvCxnSpPr>
          <p:nvPr/>
        </p:nvCxnSpPr>
        <p:spPr>
          <a:xfrm>
            <a:off x="5904304" y="5215247"/>
            <a:ext cx="8555" cy="1379543"/>
          </a:xfrm>
          <a:prstGeom prst="line">
            <a:avLst/>
          </a:pr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D1760367-48D9-A748-A9E4-CEDCAA10F887}"/>
              </a:ext>
            </a:extLst>
          </p:cNvPr>
          <p:cNvCxnSpPr/>
          <p:nvPr/>
        </p:nvCxnSpPr>
        <p:spPr>
          <a:xfrm>
            <a:off x="5962064" y="6594790"/>
            <a:ext cx="533195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81BBAA32-C2F4-AE43-A013-797048D73233}"/>
              </a:ext>
            </a:extLst>
          </p:cNvPr>
          <p:cNvCxnSpPr>
            <a:cxnSpLocks/>
          </p:cNvCxnSpPr>
          <p:nvPr/>
        </p:nvCxnSpPr>
        <p:spPr>
          <a:xfrm flipH="1">
            <a:off x="9180980" y="4638934"/>
            <a:ext cx="415" cy="2743127"/>
          </a:xfrm>
          <a:prstGeom prst="line">
            <a:avLst/>
          </a:pr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1C39086D-BAD1-C144-9CE7-DE197B9B83EB}"/>
              </a:ext>
            </a:extLst>
          </p:cNvPr>
          <p:cNvCxnSpPr>
            <a:cxnSpLocks/>
          </p:cNvCxnSpPr>
          <p:nvPr/>
        </p:nvCxnSpPr>
        <p:spPr>
          <a:xfrm flipH="1">
            <a:off x="8732583" y="7382061"/>
            <a:ext cx="463082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Process 72">
            <a:extLst>
              <a:ext uri="{FF2B5EF4-FFF2-40B4-BE49-F238E27FC236}">
                <a16:creationId xmlns:a16="http://schemas.microsoft.com/office/drawing/2014/main" id="{DBD43BA1-01E3-574D-B4E2-02CB30337179}"/>
              </a:ext>
            </a:extLst>
          </p:cNvPr>
          <p:cNvSpPr/>
          <p:nvPr/>
        </p:nvSpPr>
        <p:spPr>
          <a:xfrm>
            <a:off x="6600466" y="9031877"/>
            <a:ext cx="2574132" cy="2099870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6 credits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From PHY, PHZ, or AST, 3000+ level.</a:t>
            </a:r>
          </a:p>
        </p:txBody>
      </p:sp>
    </p:spTree>
    <p:extLst>
      <p:ext uri="{BB962C8B-B14F-4D97-AF65-F5344CB8AC3E}">
        <p14:creationId xmlns:p14="http://schemas.microsoft.com/office/powerpoint/2010/main" val="3465947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cess 8"/>
          <p:cNvSpPr/>
          <p:nvPr/>
        </p:nvSpPr>
        <p:spPr>
          <a:xfrm>
            <a:off x="3361998" y="1871559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endParaRPr lang="en-US" sz="1600" dirty="0">
              <a:latin typeface="Helvetica"/>
              <a:cs typeface="Helvetica"/>
            </a:endParaRPr>
          </a:p>
          <a:p>
            <a:pPr algn="ctr"/>
            <a:r>
              <a:rPr lang="en-US" sz="1600" dirty="0">
                <a:latin typeface="Helvetica"/>
                <a:cs typeface="Helvetica"/>
              </a:rPr>
              <a:t>MAC2311C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Calc I</a:t>
            </a:r>
          </a:p>
          <a:p>
            <a:pPr algn="ctr"/>
            <a:endParaRPr lang="en-US" sz="1600" dirty="0">
              <a:latin typeface="Helvetica"/>
              <a:cs typeface="Helvetica"/>
            </a:endParaRPr>
          </a:p>
        </p:txBody>
      </p:sp>
      <p:sp>
        <p:nvSpPr>
          <p:cNvPr id="14" name="Process 13"/>
          <p:cNvSpPr/>
          <p:nvPr/>
        </p:nvSpPr>
        <p:spPr>
          <a:xfrm>
            <a:off x="7537938" y="1871559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MAC2313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Calc III</a:t>
            </a:r>
          </a:p>
        </p:txBody>
      </p:sp>
      <p:sp>
        <p:nvSpPr>
          <p:cNvPr id="15" name="Process 14"/>
          <p:cNvSpPr/>
          <p:nvPr/>
        </p:nvSpPr>
        <p:spPr>
          <a:xfrm>
            <a:off x="9648991" y="1871559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MAP2302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Diff. Equations</a:t>
            </a:r>
          </a:p>
        </p:txBody>
      </p:sp>
      <p:sp>
        <p:nvSpPr>
          <p:cNvPr id="17" name="Process 16"/>
          <p:cNvSpPr/>
          <p:nvPr/>
        </p:nvSpPr>
        <p:spPr>
          <a:xfrm>
            <a:off x="5449968" y="1877611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MAC2312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Calc II</a:t>
            </a:r>
          </a:p>
        </p:txBody>
      </p:sp>
      <p:sp>
        <p:nvSpPr>
          <p:cNvPr id="18" name="Process 17"/>
          <p:cNvSpPr/>
          <p:nvPr/>
        </p:nvSpPr>
        <p:spPr>
          <a:xfrm>
            <a:off x="3361998" y="406262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PHY2048C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Physics I</a:t>
            </a:r>
          </a:p>
        </p:txBody>
      </p:sp>
      <p:sp>
        <p:nvSpPr>
          <p:cNvPr id="20" name="Process 19"/>
          <p:cNvSpPr/>
          <p:nvPr/>
        </p:nvSpPr>
        <p:spPr>
          <a:xfrm>
            <a:off x="7537938" y="406262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PHY3101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Physics III</a:t>
            </a:r>
          </a:p>
        </p:txBody>
      </p:sp>
      <p:sp>
        <p:nvSpPr>
          <p:cNvPr id="21" name="Process 20"/>
          <p:cNvSpPr/>
          <p:nvPr/>
        </p:nvSpPr>
        <p:spPr>
          <a:xfrm>
            <a:off x="5449968" y="406262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PHY2049C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Physics II</a:t>
            </a:r>
          </a:p>
        </p:txBody>
      </p:sp>
      <p:cxnSp>
        <p:nvCxnSpPr>
          <p:cNvPr id="23" name="Straight Arrow Connector 22"/>
          <p:cNvCxnSpPr>
            <a:stCxn id="9" idx="3"/>
            <a:endCxn id="17" idx="1"/>
          </p:cNvCxnSpPr>
          <p:nvPr/>
        </p:nvCxnSpPr>
        <p:spPr>
          <a:xfrm>
            <a:off x="4762361" y="2447872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850331" y="2453924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762361" y="4611565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850331" y="4605410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8961384" y="2456950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Process 28"/>
          <p:cNvSpPr/>
          <p:nvPr/>
        </p:nvSpPr>
        <p:spPr>
          <a:xfrm>
            <a:off x="17733073" y="1942414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PHY4605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Wave Mech. II</a:t>
            </a:r>
          </a:p>
        </p:txBody>
      </p:sp>
      <p:sp>
        <p:nvSpPr>
          <p:cNvPr id="30" name="Process 29"/>
          <p:cNvSpPr/>
          <p:nvPr/>
        </p:nvSpPr>
        <p:spPr>
          <a:xfrm>
            <a:off x="15680116" y="1957854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PHY4604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Wave. Mech. I</a:t>
            </a:r>
          </a:p>
        </p:txBody>
      </p:sp>
      <p:sp>
        <p:nvSpPr>
          <p:cNvPr id="31" name="Process 30"/>
          <p:cNvSpPr/>
          <p:nvPr/>
        </p:nvSpPr>
        <p:spPr>
          <a:xfrm>
            <a:off x="15147035" y="7028380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PHY4324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E&amp;M II</a:t>
            </a:r>
          </a:p>
        </p:txBody>
      </p:sp>
      <p:sp>
        <p:nvSpPr>
          <p:cNvPr id="32" name="Process 31"/>
          <p:cNvSpPr/>
          <p:nvPr/>
        </p:nvSpPr>
        <p:spPr>
          <a:xfrm>
            <a:off x="12982769" y="7028380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PHY3323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E&amp;M I</a:t>
            </a:r>
          </a:p>
        </p:txBody>
      </p:sp>
      <p:sp>
        <p:nvSpPr>
          <p:cNvPr id="33" name="Process 32"/>
          <p:cNvSpPr/>
          <p:nvPr/>
        </p:nvSpPr>
        <p:spPr>
          <a:xfrm>
            <a:off x="12982769" y="5215247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PHY3513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Thermal</a:t>
            </a:r>
          </a:p>
        </p:txBody>
      </p:sp>
      <p:sp>
        <p:nvSpPr>
          <p:cNvPr id="34" name="Process 33"/>
          <p:cNvSpPr/>
          <p:nvPr/>
        </p:nvSpPr>
        <p:spPr>
          <a:xfrm>
            <a:off x="12982769" y="3550549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PHY3220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Mech.</a:t>
            </a:r>
          </a:p>
        </p:txBody>
      </p:sp>
      <p:sp>
        <p:nvSpPr>
          <p:cNvPr id="35" name="Process 34"/>
          <p:cNvSpPr/>
          <p:nvPr/>
        </p:nvSpPr>
        <p:spPr>
          <a:xfrm>
            <a:off x="12982769" y="1942414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PHZ3113</a:t>
            </a:r>
          </a:p>
          <a:p>
            <a:pPr algn="ctr"/>
            <a:r>
              <a:rPr lang="en-US" sz="1600" dirty="0" err="1">
                <a:solidFill>
                  <a:srgbClr val="000000"/>
                </a:solidFill>
                <a:latin typeface="Helvetica"/>
                <a:cs typeface="Helvetica"/>
              </a:rPr>
              <a:t>Theor</a:t>
            </a:r>
            <a:r>
              <a:rPr lang="en-US" sz="1600">
                <a:solidFill>
                  <a:srgbClr val="000000"/>
                </a:solidFill>
                <a:latin typeface="Helvetica"/>
                <a:cs typeface="Helvetica"/>
              </a:rPr>
              <a:t>. Methods</a:t>
            </a:r>
          </a:p>
        </p:txBody>
      </p:sp>
      <p:sp>
        <p:nvSpPr>
          <p:cNvPr id="37" name="Process 36"/>
          <p:cNvSpPr/>
          <p:nvPr/>
        </p:nvSpPr>
        <p:spPr>
          <a:xfrm>
            <a:off x="10115303" y="563076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>
                <a:solidFill>
                  <a:srgbClr val="000000"/>
                </a:solidFill>
                <a:latin typeface="Helvetica"/>
                <a:cs typeface="Helvetica"/>
              </a:rPr>
              <a:t>PHY3802L</a:t>
            </a:r>
          </a:p>
          <a:p>
            <a:pPr algn="ctr"/>
            <a:r>
              <a:rPr lang="en-US" sz="1600">
                <a:solidFill>
                  <a:srgbClr val="000000"/>
                </a:solidFill>
                <a:latin typeface="Helvetica"/>
                <a:cs typeface="Helvetica"/>
              </a:rPr>
              <a:t>Inter. Lab</a:t>
            </a:r>
          </a:p>
        </p:txBody>
      </p:sp>
      <p:sp>
        <p:nvSpPr>
          <p:cNvPr id="45" name="Process 44"/>
          <p:cNvSpPr/>
          <p:nvPr/>
        </p:nvSpPr>
        <p:spPr>
          <a:xfrm>
            <a:off x="2728151" y="8563665"/>
            <a:ext cx="1400363" cy="1152626"/>
          </a:xfrm>
          <a:prstGeom prst="flowChartProcess">
            <a:avLst/>
          </a:prstGeom>
          <a:solidFill>
            <a:srgbClr val="FF66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>
                <a:solidFill>
                  <a:srgbClr val="000000"/>
                </a:solidFill>
                <a:latin typeface="Helvetica"/>
                <a:cs typeface="Helvetica"/>
              </a:rPr>
              <a:t>AST2002</a:t>
            </a:r>
          </a:p>
          <a:p>
            <a:pPr algn="ctr"/>
            <a:r>
              <a:rPr lang="en-US" sz="1600" err="1">
                <a:solidFill>
                  <a:srgbClr val="000000"/>
                </a:solidFill>
                <a:latin typeface="Helvetica"/>
                <a:cs typeface="Helvetica"/>
              </a:rPr>
              <a:t>Astro</a:t>
            </a:r>
            <a:r>
              <a:rPr lang="en-US" sz="1600">
                <a:solidFill>
                  <a:srgbClr val="000000"/>
                </a:solidFill>
                <a:latin typeface="Helvetica"/>
                <a:cs typeface="Helvetica"/>
              </a:rPr>
              <a:t>.</a:t>
            </a:r>
          </a:p>
        </p:txBody>
      </p:sp>
      <p:sp>
        <p:nvSpPr>
          <p:cNvPr id="47" name="Process 46"/>
          <p:cNvSpPr/>
          <p:nvPr/>
        </p:nvSpPr>
        <p:spPr>
          <a:xfrm>
            <a:off x="5399316" y="7540379"/>
            <a:ext cx="1400363" cy="680724"/>
          </a:xfrm>
          <a:prstGeom prst="flowChartProcess">
            <a:avLst/>
          </a:prstGeom>
          <a:solidFill>
            <a:srgbClr val="FF66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>
                <a:solidFill>
                  <a:srgbClr val="000000"/>
                </a:solidFill>
                <a:latin typeface="Helvetica"/>
                <a:cs typeface="Helvetica"/>
              </a:rPr>
              <a:t>AST4700</a:t>
            </a:r>
          </a:p>
          <a:p>
            <a:pPr algn="ctr"/>
            <a:r>
              <a:rPr lang="en-US" sz="1600" err="1">
                <a:solidFill>
                  <a:srgbClr val="000000"/>
                </a:solidFill>
                <a:latin typeface="Helvetica"/>
                <a:cs typeface="Helvetica"/>
              </a:rPr>
              <a:t>Observ</a:t>
            </a:r>
            <a:r>
              <a:rPr lang="en-US" sz="1600">
                <a:solidFill>
                  <a:srgbClr val="000000"/>
                </a:solidFill>
                <a:latin typeface="Helvetica"/>
                <a:cs typeface="Helvetica"/>
              </a:rPr>
              <a:t>.</a:t>
            </a:r>
          </a:p>
        </p:txBody>
      </p:sp>
      <p:sp>
        <p:nvSpPr>
          <p:cNvPr id="48" name="Process 47"/>
          <p:cNvSpPr/>
          <p:nvPr/>
        </p:nvSpPr>
        <p:spPr>
          <a:xfrm>
            <a:off x="5399316" y="8221103"/>
            <a:ext cx="1400363" cy="685123"/>
          </a:xfrm>
          <a:prstGeom prst="flowChartProcess">
            <a:avLst/>
          </a:prstGeom>
          <a:solidFill>
            <a:srgbClr val="FF66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>
                <a:solidFill>
                  <a:srgbClr val="000000"/>
                </a:solidFill>
                <a:latin typeface="Helvetica"/>
                <a:cs typeface="Helvetica"/>
              </a:rPr>
              <a:t>AST4762</a:t>
            </a:r>
          </a:p>
          <a:p>
            <a:pPr algn="ctr"/>
            <a:r>
              <a:rPr lang="en-US" sz="1600">
                <a:solidFill>
                  <a:srgbClr val="000000"/>
                </a:solidFill>
                <a:latin typeface="Helvetica"/>
                <a:cs typeface="Helvetica"/>
              </a:rPr>
              <a:t>Data An.</a:t>
            </a:r>
          </a:p>
        </p:txBody>
      </p:sp>
      <p:sp>
        <p:nvSpPr>
          <p:cNvPr id="49" name="Process 48"/>
          <p:cNvSpPr/>
          <p:nvPr/>
        </p:nvSpPr>
        <p:spPr>
          <a:xfrm>
            <a:off x="5408977" y="9647116"/>
            <a:ext cx="2574132" cy="2099870"/>
          </a:xfrm>
          <a:prstGeom prst="flowChartProcess">
            <a:avLst/>
          </a:prstGeom>
          <a:solidFill>
            <a:srgbClr val="FF66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>
                <a:solidFill>
                  <a:srgbClr val="000000"/>
                </a:solidFill>
                <a:latin typeface="Helvetica"/>
                <a:cs typeface="Helvetica"/>
              </a:rPr>
              <a:t>6 credits</a:t>
            </a:r>
          </a:p>
          <a:p>
            <a:pPr algn="ctr"/>
            <a:r>
              <a:rPr lang="en-US" sz="1600">
                <a:solidFill>
                  <a:srgbClr val="000000"/>
                </a:solidFill>
                <a:latin typeface="Helvetica"/>
                <a:cs typeface="Helvetica"/>
              </a:rPr>
              <a:t>From AST courses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17080479" y="2528115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14459428" y="7605743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Process 52"/>
          <p:cNvSpPr/>
          <p:nvPr/>
        </p:nvSpPr>
        <p:spPr>
          <a:xfrm>
            <a:off x="17334869" y="9467196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PHY4912/3905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D.I. </a:t>
            </a:r>
            <a:r>
              <a:rPr lang="en-US" sz="1600" dirty="0" err="1">
                <a:solidFill>
                  <a:srgbClr val="000000"/>
                </a:solidFill>
                <a:latin typeface="Helvetica"/>
                <a:cs typeface="Helvetica"/>
              </a:rPr>
              <a:t>Reas</a:t>
            </a:r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.</a:t>
            </a:r>
          </a:p>
        </p:txBody>
      </p:sp>
      <p:sp>
        <p:nvSpPr>
          <p:cNvPr id="54" name="Process 53"/>
          <p:cNvSpPr/>
          <p:nvPr/>
        </p:nvSpPr>
        <p:spPr>
          <a:xfrm>
            <a:off x="13412977" y="9046132"/>
            <a:ext cx="2574132" cy="2099870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>
                <a:solidFill>
                  <a:srgbClr val="000000"/>
                </a:solidFill>
                <a:latin typeface="Helvetica"/>
                <a:cs typeface="Helvetica"/>
              </a:rPr>
              <a:t>6 credits</a:t>
            </a:r>
          </a:p>
          <a:p>
            <a:pPr algn="ctr"/>
            <a:r>
              <a:rPr lang="en-US" sz="1600">
                <a:solidFill>
                  <a:srgbClr val="000000"/>
                </a:solidFill>
                <a:latin typeface="Helvetica"/>
                <a:cs typeface="Helvetica"/>
              </a:rPr>
              <a:t>From PHY, AST, etc.</a:t>
            </a:r>
          </a:p>
        </p:txBody>
      </p:sp>
      <p:sp>
        <p:nvSpPr>
          <p:cNvPr id="61" name="Freeform 60"/>
          <p:cNvSpPr/>
          <p:nvPr/>
        </p:nvSpPr>
        <p:spPr>
          <a:xfrm>
            <a:off x="4311190" y="3625758"/>
            <a:ext cx="8672511" cy="551441"/>
          </a:xfrm>
          <a:custGeom>
            <a:avLst/>
            <a:gdLst>
              <a:gd name="connsiteX0" fmla="*/ 0 w 8672511"/>
              <a:gd name="connsiteY0" fmla="*/ 401048 h 551441"/>
              <a:gd name="connsiteX1" fmla="*/ 16710 w 8672511"/>
              <a:gd name="connsiteY1" fmla="*/ 16710 h 551441"/>
              <a:gd name="connsiteX2" fmla="*/ 7653199 w 8672511"/>
              <a:gd name="connsiteY2" fmla="*/ 0 h 551441"/>
              <a:gd name="connsiteX3" fmla="*/ 7669909 w 8672511"/>
              <a:gd name="connsiteY3" fmla="*/ 551441 h 551441"/>
              <a:gd name="connsiteX4" fmla="*/ 8672511 w 8672511"/>
              <a:gd name="connsiteY4" fmla="*/ 534731 h 551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72511" h="551441">
                <a:moveTo>
                  <a:pt x="0" y="401048"/>
                </a:moveTo>
                <a:lnTo>
                  <a:pt x="16710" y="16710"/>
                </a:lnTo>
                <a:lnTo>
                  <a:pt x="7653199" y="0"/>
                </a:lnTo>
                <a:lnTo>
                  <a:pt x="7669909" y="551441"/>
                </a:lnTo>
                <a:lnTo>
                  <a:pt x="8672511" y="534731"/>
                </a:lnTo>
              </a:path>
            </a:pathLst>
          </a:cu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6600466" y="3809572"/>
            <a:ext cx="6399946" cy="3977062"/>
          </a:xfrm>
          <a:custGeom>
            <a:avLst/>
            <a:gdLst>
              <a:gd name="connsiteX0" fmla="*/ 0 w 6399946"/>
              <a:gd name="connsiteY0" fmla="*/ 217234 h 3977062"/>
              <a:gd name="connsiteX1" fmla="*/ 0 w 6399946"/>
              <a:gd name="connsiteY1" fmla="*/ 217234 h 3977062"/>
              <a:gd name="connsiteX2" fmla="*/ 0 w 6399946"/>
              <a:gd name="connsiteY2" fmla="*/ 0 h 3977062"/>
              <a:gd name="connsiteX3" fmla="*/ 0 w 6399946"/>
              <a:gd name="connsiteY3" fmla="*/ 0 h 3977062"/>
              <a:gd name="connsiteX4" fmla="*/ 5246953 w 6399946"/>
              <a:gd name="connsiteY4" fmla="*/ 33420 h 3977062"/>
              <a:gd name="connsiteX5" fmla="*/ 5263663 w 6399946"/>
              <a:gd name="connsiteY5" fmla="*/ 3977062 h 3977062"/>
              <a:gd name="connsiteX6" fmla="*/ 6399946 w 6399946"/>
              <a:gd name="connsiteY6" fmla="*/ 3977062 h 3977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99946" h="3977062">
                <a:moveTo>
                  <a:pt x="0" y="217234"/>
                </a:moveTo>
                <a:lnTo>
                  <a:pt x="0" y="217234"/>
                </a:lnTo>
                <a:lnTo>
                  <a:pt x="0" y="0"/>
                </a:lnTo>
                <a:lnTo>
                  <a:pt x="0" y="0"/>
                </a:lnTo>
                <a:lnTo>
                  <a:pt x="5246953" y="33420"/>
                </a:lnTo>
                <a:lnTo>
                  <a:pt x="5263663" y="3977062"/>
                </a:lnTo>
                <a:lnTo>
                  <a:pt x="6399946" y="3977062"/>
                </a:lnTo>
              </a:path>
            </a:pathLst>
          </a:cu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Elbow Connector 18"/>
          <p:cNvCxnSpPr>
            <a:endCxn id="48" idx="3"/>
          </p:cNvCxnSpPr>
          <p:nvPr/>
        </p:nvCxnSpPr>
        <p:spPr>
          <a:xfrm flipH="1">
            <a:off x="6799679" y="3024185"/>
            <a:ext cx="1509231" cy="5539480"/>
          </a:xfrm>
          <a:prstGeom prst="bentConnector3">
            <a:avLst>
              <a:gd name="adj1" fmla="val -63594"/>
            </a:avLst>
          </a:pr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12449574" y="2447872"/>
            <a:ext cx="18801" cy="5338762"/>
          </a:xfrm>
          <a:prstGeom prst="line">
            <a:avLst/>
          </a:pr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4128514" y="9192769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85"/>
          <p:cNvCxnSpPr>
            <a:stCxn id="47" idx="1"/>
            <a:endCxn id="48" idx="1"/>
          </p:cNvCxnSpPr>
          <p:nvPr/>
        </p:nvCxnSpPr>
        <p:spPr>
          <a:xfrm rot="10800000" flipV="1">
            <a:off x="5399316" y="7880741"/>
            <a:ext cx="12700" cy="682924"/>
          </a:xfrm>
          <a:prstGeom prst="bentConnector3">
            <a:avLst>
              <a:gd name="adj1" fmla="val 4678622"/>
            </a:avLst>
          </a:prstGeom>
          <a:ln>
            <a:solidFill>
              <a:srgbClr val="000000"/>
            </a:solidFill>
            <a:prstDash val="dash"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Elbow Connector 90"/>
          <p:cNvCxnSpPr>
            <a:endCxn id="49" idx="1"/>
          </p:cNvCxnSpPr>
          <p:nvPr/>
        </p:nvCxnSpPr>
        <p:spPr>
          <a:xfrm rot="16200000" flipH="1">
            <a:off x="4045857" y="9333930"/>
            <a:ext cx="2133385" cy="592856"/>
          </a:xfrm>
          <a:prstGeom prst="bentConnector2">
            <a:avLst/>
          </a:prstGeom>
          <a:ln w="12700" cmpd="sng">
            <a:solidFill>
              <a:srgbClr val="000000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>
            <a:off x="11049354" y="2435458"/>
            <a:ext cx="1399288" cy="24518"/>
          </a:xfrm>
          <a:prstGeom prst="straightConnector1">
            <a:avLst/>
          </a:prstGeom>
          <a:ln w="12700" cmpd="sng">
            <a:solidFill>
              <a:srgbClr val="000000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614058" y="500281"/>
            <a:ext cx="128886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Physics BS – Astronomy Specialization (21-22 catalog)</a:t>
            </a:r>
          </a:p>
        </p:txBody>
      </p:sp>
      <p:cxnSp>
        <p:nvCxnSpPr>
          <p:cNvPr id="10" name="Straight Connector 9"/>
          <p:cNvCxnSpPr>
            <a:stCxn id="20" idx="3"/>
          </p:cNvCxnSpPr>
          <p:nvPr/>
        </p:nvCxnSpPr>
        <p:spPr>
          <a:xfrm flipV="1">
            <a:off x="8938301" y="4617617"/>
            <a:ext cx="1663666" cy="21317"/>
          </a:xfrm>
          <a:prstGeom prst="line">
            <a:avLst/>
          </a:prstGeom>
          <a:ln w="3175" cmpd="sng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0601967" y="4703175"/>
            <a:ext cx="0" cy="78067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0601967" y="4617617"/>
            <a:ext cx="2380802" cy="1013144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4311190" y="5215247"/>
            <a:ext cx="1653619" cy="232513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9" idx="2"/>
            <a:endCxn id="18" idx="0"/>
          </p:cNvCxnSpPr>
          <p:nvPr/>
        </p:nvCxnSpPr>
        <p:spPr>
          <a:xfrm>
            <a:off x="4062180" y="3024185"/>
            <a:ext cx="0" cy="103843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6149295" y="3031331"/>
            <a:ext cx="0" cy="103843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8308910" y="3024185"/>
            <a:ext cx="0" cy="103843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12449574" y="2463002"/>
            <a:ext cx="533195" cy="1599619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endCxn id="30" idx="1"/>
          </p:cNvCxnSpPr>
          <p:nvPr/>
        </p:nvCxnSpPr>
        <p:spPr>
          <a:xfrm flipV="1">
            <a:off x="14383132" y="2534167"/>
            <a:ext cx="1296984" cy="1449021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flipV="1">
            <a:off x="14459428" y="2435458"/>
            <a:ext cx="1220688" cy="27544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12468375" y="7786634"/>
            <a:ext cx="533195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flipH="1">
            <a:off x="6799679" y="8553908"/>
            <a:ext cx="537090" cy="9757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378EB7C7-C0BE-B346-BABE-074AD1D89C4E}"/>
              </a:ext>
            </a:extLst>
          </p:cNvPr>
          <p:cNvGrpSpPr/>
          <p:nvPr/>
        </p:nvGrpSpPr>
        <p:grpSpPr>
          <a:xfrm>
            <a:off x="2728151" y="12487876"/>
            <a:ext cx="3767108" cy="2344183"/>
            <a:chOff x="1370891" y="13017683"/>
            <a:chExt cx="3767108" cy="2344183"/>
          </a:xfrm>
        </p:grpSpPr>
        <p:sp>
          <p:nvSpPr>
            <p:cNvPr id="42" name="Process 41"/>
            <p:cNvSpPr/>
            <p:nvPr/>
          </p:nvSpPr>
          <p:spPr>
            <a:xfrm>
              <a:off x="1370891" y="13829997"/>
              <a:ext cx="1647304" cy="1302155"/>
            </a:xfrm>
            <a:prstGeom prst="flowChartProcess">
              <a:avLst/>
            </a:prstGeom>
            <a:solidFill>
              <a:srgbClr val="660066"/>
            </a:solidFill>
            <a:ln w="1270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2880" tIns="91440" rIns="182880" bIns="91440" spcCol="0" rtlCol="0" anchor="ctr"/>
            <a:lstStyle/>
            <a:p>
              <a:pPr algn="ctr"/>
              <a:r>
                <a:rPr lang="en-US" sz="1600">
                  <a:latin typeface="Helvetica"/>
                  <a:cs typeface="Helvetica"/>
                </a:rPr>
                <a:t>CHM2045C</a:t>
              </a:r>
            </a:p>
            <a:p>
              <a:pPr algn="ctr"/>
              <a:r>
                <a:rPr lang="en-US" sz="1600" err="1">
                  <a:latin typeface="Helvetica"/>
                  <a:cs typeface="Helvetica"/>
                </a:rPr>
                <a:t>Chem</a:t>
              </a:r>
              <a:r>
                <a:rPr lang="en-US" sz="1600">
                  <a:latin typeface="Helvetica"/>
                  <a:cs typeface="Helvetica"/>
                </a:rPr>
                <a:t> I</a:t>
              </a:r>
            </a:p>
          </p:txBody>
        </p:sp>
        <p:sp>
          <p:nvSpPr>
            <p:cNvPr id="43" name="Process 42"/>
            <p:cNvSpPr/>
            <p:nvPr/>
          </p:nvSpPr>
          <p:spPr>
            <a:xfrm>
              <a:off x="3737636" y="13017683"/>
              <a:ext cx="1400363" cy="1152626"/>
            </a:xfrm>
            <a:prstGeom prst="flowChartProcess">
              <a:avLst/>
            </a:prstGeom>
            <a:solidFill>
              <a:srgbClr val="660066"/>
            </a:solidFill>
            <a:ln w="1270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2880" tIns="91440" rIns="182880" bIns="91440" spcCol="0" rtlCol="0" anchor="ctr"/>
            <a:lstStyle/>
            <a:p>
              <a:pPr algn="ctr"/>
              <a:r>
                <a:rPr lang="en-US" sz="1600">
                  <a:latin typeface="Helvetica"/>
                  <a:cs typeface="Helvetica"/>
                </a:rPr>
                <a:t>CHM2046</a:t>
              </a:r>
            </a:p>
            <a:p>
              <a:pPr algn="ctr"/>
              <a:r>
                <a:rPr lang="en-US" sz="1600" err="1">
                  <a:latin typeface="Helvetica"/>
                  <a:cs typeface="Helvetica"/>
                </a:rPr>
                <a:t>Chem</a:t>
              </a:r>
              <a:r>
                <a:rPr lang="en-US" sz="1600">
                  <a:latin typeface="Helvetica"/>
                  <a:cs typeface="Helvetica"/>
                </a:rPr>
                <a:t> II</a:t>
              </a:r>
            </a:p>
          </p:txBody>
        </p:sp>
        <p:cxnSp>
          <p:nvCxnSpPr>
            <p:cNvPr id="44" name="Straight Arrow Connector 43"/>
            <p:cNvCxnSpPr>
              <a:cxnSpLocks/>
            </p:cNvCxnSpPr>
            <p:nvPr/>
          </p:nvCxnSpPr>
          <p:spPr>
            <a:xfrm flipV="1">
              <a:off x="3018194" y="13829997"/>
              <a:ext cx="641083" cy="662658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Process 55">
              <a:extLst>
                <a:ext uri="{FF2B5EF4-FFF2-40B4-BE49-F238E27FC236}">
                  <a16:creationId xmlns:a16="http://schemas.microsoft.com/office/drawing/2014/main" id="{313F5635-B523-8049-BE04-E637CABF05CA}"/>
                </a:ext>
              </a:extLst>
            </p:cNvPr>
            <p:cNvSpPr/>
            <p:nvPr/>
          </p:nvSpPr>
          <p:spPr>
            <a:xfrm>
              <a:off x="3896640" y="14355025"/>
              <a:ext cx="1151353" cy="1006841"/>
            </a:xfrm>
            <a:prstGeom prst="flowChartProcess">
              <a:avLst/>
            </a:prstGeom>
            <a:solidFill>
              <a:srgbClr val="660066"/>
            </a:solidFill>
            <a:ln w="1270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2880" tIns="91440" rIns="182880" bIns="91440" spcCol="0" rtlCol="0" anchor="ctr"/>
            <a:lstStyle/>
            <a:p>
              <a:pPr algn="ctr"/>
              <a:r>
                <a:rPr lang="en-US" sz="1600">
                  <a:latin typeface="Helvetica"/>
                  <a:cs typeface="Helvetica"/>
                </a:rPr>
                <a:t>CHM2046L</a:t>
              </a:r>
            </a:p>
            <a:p>
              <a:pPr algn="ctr"/>
              <a:r>
                <a:rPr lang="en-US" sz="1600">
                  <a:latin typeface="Helvetica"/>
                  <a:cs typeface="Helvetica"/>
                </a:rPr>
                <a:t>C II Lab</a:t>
              </a:r>
            </a:p>
          </p:txBody>
        </p: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4931F03D-C89B-4742-BFE3-9A2D0269B827}"/>
                </a:ext>
              </a:extLst>
            </p:cNvPr>
            <p:cNvCxnSpPr>
              <a:cxnSpLocks/>
            </p:cNvCxnSpPr>
            <p:nvPr/>
          </p:nvCxnSpPr>
          <p:spPr>
            <a:xfrm>
              <a:off x="3041456" y="14548664"/>
              <a:ext cx="788849" cy="207477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42964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cess 8"/>
          <p:cNvSpPr/>
          <p:nvPr/>
        </p:nvSpPr>
        <p:spPr>
          <a:xfrm>
            <a:off x="3361998" y="1871559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endParaRPr lang="en-US" sz="1600" dirty="0">
              <a:latin typeface="Helvetica"/>
              <a:cs typeface="Helvetica"/>
            </a:endParaRPr>
          </a:p>
          <a:p>
            <a:pPr algn="ctr"/>
            <a:r>
              <a:rPr lang="en-US" sz="1600" dirty="0">
                <a:latin typeface="Helvetica"/>
                <a:cs typeface="Helvetica"/>
              </a:rPr>
              <a:t>MAC2311C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Calc I</a:t>
            </a:r>
          </a:p>
          <a:p>
            <a:pPr algn="ctr"/>
            <a:endParaRPr lang="en-US" sz="1600" dirty="0">
              <a:latin typeface="Helvetica"/>
              <a:cs typeface="Helvetica"/>
            </a:endParaRPr>
          </a:p>
        </p:txBody>
      </p:sp>
      <p:sp>
        <p:nvSpPr>
          <p:cNvPr id="14" name="Process 13"/>
          <p:cNvSpPr/>
          <p:nvPr/>
        </p:nvSpPr>
        <p:spPr>
          <a:xfrm>
            <a:off x="7537938" y="1871559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MAC2313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Calc III</a:t>
            </a:r>
          </a:p>
        </p:txBody>
      </p:sp>
      <p:sp>
        <p:nvSpPr>
          <p:cNvPr id="15" name="Process 14"/>
          <p:cNvSpPr/>
          <p:nvPr/>
        </p:nvSpPr>
        <p:spPr>
          <a:xfrm>
            <a:off x="9648991" y="1871559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MAP2302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Diff. Equations</a:t>
            </a:r>
          </a:p>
        </p:txBody>
      </p:sp>
      <p:sp>
        <p:nvSpPr>
          <p:cNvPr id="17" name="Process 16"/>
          <p:cNvSpPr/>
          <p:nvPr/>
        </p:nvSpPr>
        <p:spPr>
          <a:xfrm>
            <a:off x="5449968" y="1877611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MAC2312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Calc II</a:t>
            </a:r>
          </a:p>
        </p:txBody>
      </p:sp>
      <p:sp>
        <p:nvSpPr>
          <p:cNvPr id="18" name="Process 17"/>
          <p:cNvSpPr/>
          <p:nvPr/>
        </p:nvSpPr>
        <p:spPr>
          <a:xfrm>
            <a:off x="3361998" y="406262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PHY2048C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Physics I</a:t>
            </a:r>
          </a:p>
        </p:txBody>
      </p:sp>
      <p:sp>
        <p:nvSpPr>
          <p:cNvPr id="20" name="Process 19"/>
          <p:cNvSpPr/>
          <p:nvPr/>
        </p:nvSpPr>
        <p:spPr>
          <a:xfrm>
            <a:off x="7537938" y="406262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PHY3101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Physics III</a:t>
            </a:r>
          </a:p>
        </p:txBody>
      </p:sp>
      <p:sp>
        <p:nvSpPr>
          <p:cNvPr id="21" name="Process 20"/>
          <p:cNvSpPr/>
          <p:nvPr/>
        </p:nvSpPr>
        <p:spPr>
          <a:xfrm>
            <a:off x="5449968" y="406262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PHY2049C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Physics II</a:t>
            </a:r>
          </a:p>
        </p:txBody>
      </p:sp>
      <p:cxnSp>
        <p:nvCxnSpPr>
          <p:cNvPr id="23" name="Straight Arrow Connector 22"/>
          <p:cNvCxnSpPr>
            <a:stCxn id="9" idx="3"/>
            <a:endCxn id="17" idx="1"/>
          </p:cNvCxnSpPr>
          <p:nvPr/>
        </p:nvCxnSpPr>
        <p:spPr>
          <a:xfrm>
            <a:off x="4762361" y="2447872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850331" y="2453924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762361" y="4611565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850331" y="4605410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8961384" y="2456950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Process 28"/>
          <p:cNvSpPr/>
          <p:nvPr/>
        </p:nvSpPr>
        <p:spPr>
          <a:xfrm>
            <a:off x="17733073" y="1942414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PHY4605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Wave Mech. II</a:t>
            </a:r>
          </a:p>
        </p:txBody>
      </p:sp>
      <p:sp>
        <p:nvSpPr>
          <p:cNvPr id="30" name="Process 29"/>
          <p:cNvSpPr/>
          <p:nvPr/>
        </p:nvSpPr>
        <p:spPr>
          <a:xfrm>
            <a:off x="15680116" y="1957854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PHY4604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Wave. Mech. I</a:t>
            </a:r>
          </a:p>
        </p:txBody>
      </p:sp>
      <p:sp>
        <p:nvSpPr>
          <p:cNvPr id="31" name="Process 30"/>
          <p:cNvSpPr/>
          <p:nvPr/>
        </p:nvSpPr>
        <p:spPr>
          <a:xfrm>
            <a:off x="15147035" y="7028380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PHY4324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E&amp;M II</a:t>
            </a:r>
          </a:p>
        </p:txBody>
      </p:sp>
      <p:sp>
        <p:nvSpPr>
          <p:cNvPr id="32" name="Process 31"/>
          <p:cNvSpPr/>
          <p:nvPr/>
        </p:nvSpPr>
        <p:spPr>
          <a:xfrm>
            <a:off x="12982769" y="7028380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PHY3323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E&amp;M I</a:t>
            </a:r>
          </a:p>
        </p:txBody>
      </p:sp>
      <p:sp>
        <p:nvSpPr>
          <p:cNvPr id="33" name="Process 32"/>
          <p:cNvSpPr/>
          <p:nvPr/>
        </p:nvSpPr>
        <p:spPr>
          <a:xfrm>
            <a:off x="12982769" y="5215247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PHY3513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Thermal</a:t>
            </a:r>
          </a:p>
        </p:txBody>
      </p:sp>
      <p:sp>
        <p:nvSpPr>
          <p:cNvPr id="34" name="Process 33"/>
          <p:cNvSpPr/>
          <p:nvPr/>
        </p:nvSpPr>
        <p:spPr>
          <a:xfrm>
            <a:off x="12982769" y="3550549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PHY3220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Mech.</a:t>
            </a:r>
          </a:p>
        </p:txBody>
      </p:sp>
      <p:sp>
        <p:nvSpPr>
          <p:cNvPr id="35" name="Process 34"/>
          <p:cNvSpPr/>
          <p:nvPr/>
        </p:nvSpPr>
        <p:spPr>
          <a:xfrm>
            <a:off x="12982769" y="1942414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PHZ3113</a:t>
            </a:r>
          </a:p>
          <a:p>
            <a:pPr algn="ctr"/>
            <a:r>
              <a:rPr lang="en-US" sz="1600" dirty="0" err="1">
                <a:solidFill>
                  <a:srgbClr val="000000"/>
                </a:solidFill>
                <a:latin typeface="Helvetica"/>
                <a:cs typeface="Helvetica"/>
              </a:rPr>
              <a:t>Theor</a:t>
            </a:r>
            <a:r>
              <a:rPr lang="en-US" sz="1600">
                <a:solidFill>
                  <a:srgbClr val="000000"/>
                </a:solidFill>
                <a:latin typeface="Helvetica"/>
                <a:cs typeface="Helvetica"/>
              </a:rPr>
              <a:t>. Methods</a:t>
            </a:r>
          </a:p>
        </p:txBody>
      </p:sp>
      <p:sp>
        <p:nvSpPr>
          <p:cNvPr id="37" name="Process 36"/>
          <p:cNvSpPr/>
          <p:nvPr/>
        </p:nvSpPr>
        <p:spPr>
          <a:xfrm>
            <a:off x="10115303" y="563076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PHY3802L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Inter. Lab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17080479" y="2528115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14459428" y="7605743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Process 52"/>
          <p:cNvSpPr/>
          <p:nvPr/>
        </p:nvSpPr>
        <p:spPr>
          <a:xfrm>
            <a:off x="17334869" y="9467196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PHY4912/3905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D.I. </a:t>
            </a:r>
            <a:r>
              <a:rPr lang="en-US" sz="1600" dirty="0" err="1">
                <a:solidFill>
                  <a:srgbClr val="000000"/>
                </a:solidFill>
                <a:latin typeface="Helvetica"/>
                <a:cs typeface="Helvetica"/>
              </a:rPr>
              <a:t>Reas</a:t>
            </a:r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.</a:t>
            </a:r>
          </a:p>
        </p:txBody>
      </p:sp>
      <p:sp>
        <p:nvSpPr>
          <p:cNvPr id="54" name="Process 53"/>
          <p:cNvSpPr/>
          <p:nvPr/>
        </p:nvSpPr>
        <p:spPr>
          <a:xfrm>
            <a:off x="13412977" y="9046132"/>
            <a:ext cx="2574132" cy="2099870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6 credits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From physics, math, chem, CS, or engineering, 3000+ level.</a:t>
            </a:r>
          </a:p>
        </p:txBody>
      </p:sp>
      <p:sp>
        <p:nvSpPr>
          <p:cNvPr id="61" name="Freeform 60"/>
          <p:cNvSpPr/>
          <p:nvPr/>
        </p:nvSpPr>
        <p:spPr>
          <a:xfrm>
            <a:off x="4311190" y="3625758"/>
            <a:ext cx="8672511" cy="551441"/>
          </a:xfrm>
          <a:custGeom>
            <a:avLst/>
            <a:gdLst>
              <a:gd name="connsiteX0" fmla="*/ 0 w 8672511"/>
              <a:gd name="connsiteY0" fmla="*/ 401048 h 551441"/>
              <a:gd name="connsiteX1" fmla="*/ 16710 w 8672511"/>
              <a:gd name="connsiteY1" fmla="*/ 16710 h 551441"/>
              <a:gd name="connsiteX2" fmla="*/ 7653199 w 8672511"/>
              <a:gd name="connsiteY2" fmla="*/ 0 h 551441"/>
              <a:gd name="connsiteX3" fmla="*/ 7669909 w 8672511"/>
              <a:gd name="connsiteY3" fmla="*/ 551441 h 551441"/>
              <a:gd name="connsiteX4" fmla="*/ 8672511 w 8672511"/>
              <a:gd name="connsiteY4" fmla="*/ 534731 h 551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72511" h="551441">
                <a:moveTo>
                  <a:pt x="0" y="401048"/>
                </a:moveTo>
                <a:lnTo>
                  <a:pt x="16710" y="16710"/>
                </a:lnTo>
                <a:lnTo>
                  <a:pt x="7653199" y="0"/>
                </a:lnTo>
                <a:lnTo>
                  <a:pt x="7669909" y="551441"/>
                </a:lnTo>
                <a:lnTo>
                  <a:pt x="8672511" y="534731"/>
                </a:lnTo>
              </a:path>
            </a:pathLst>
          </a:cu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6600466" y="3809572"/>
            <a:ext cx="6399946" cy="3977062"/>
          </a:xfrm>
          <a:custGeom>
            <a:avLst/>
            <a:gdLst>
              <a:gd name="connsiteX0" fmla="*/ 0 w 6399946"/>
              <a:gd name="connsiteY0" fmla="*/ 217234 h 3977062"/>
              <a:gd name="connsiteX1" fmla="*/ 0 w 6399946"/>
              <a:gd name="connsiteY1" fmla="*/ 217234 h 3977062"/>
              <a:gd name="connsiteX2" fmla="*/ 0 w 6399946"/>
              <a:gd name="connsiteY2" fmla="*/ 0 h 3977062"/>
              <a:gd name="connsiteX3" fmla="*/ 0 w 6399946"/>
              <a:gd name="connsiteY3" fmla="*/ 0 h 3977062"/>
              <a:gd name="connsiteX4" fmla="*/ 5246953 w 6399946"/>
              <a:gd name="connsiteY4" fmla="*/ 33420 h 3977062"/>
              <a:gd name="connsiteX5" fmla="*/ 5263663 w 6399946"/>
              <a:gd name="connsiteY5" fmla="*/ 3977062 h 3977062"/>
              <a:gd name="connsiteX6" fmla="*/ 6399946 w 6399946"/>
              <a:gd name="connsiteY6" fmla="*/ 3977062 h 3977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99946" h="3977062">
                <a:moveTo>
                  <a:pt x="0" y="217234"/>
                </a:moveTo>
                <a:lnTo>
                  <a:pt x="0" y="217234"/>
                </a:lnTo>
                <a:lnTo>
                  <a:pt x="0" y="0"/>
                </a:lnTo>
                <a:lnTo>
                  <a:pt x="0" y="0"/>
                </a:lnTo>
                <a:lnTo>
                  <a:pt x="5246953" y="33420"/>
                </a:lnTo>
                <a:lnTo>
                  <a:pt x="5263663" y="3977062"/>
                </a:lnTo>
                <a:lnTo>
                  <a:pt x="6399946" y="3977062"/>
                </a:lnTo>
              </a:path>
            </a:pathLst>
          </a:cu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>
            <a:off x="12449574" y="2447872"/>
            <a:ext cx="18801" cy="5338762"/>
          </a:xfrm>
          <a:prstGeom prst="line">
            <a:avLst/>
          </a:pr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>
            <a:off x="11049354" y="2435458"/>
            <a:ext cx="1399288" cy="24518"/>
          </a:xfrm>
          <a:prstGeom prst="straightConnector1">
            <a:avLst/>
          </a:prstGeom>
          <a:ln w="12700" cmpd="sng">
            <a:solidFill>
              <a:srgbClr val="000000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614058" y="500281"/>
            <a:ext cx="128886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Physics BS – Computational Physics (21-22 catalog)</a:t>
            </a:r>
          </a:p>
        </p:txBody>
      </p:sp>
      <p:cxnSp>
        <p:nvCxnSpPr>
          <p:cNvPr id="10" name="Straight Connector 9"/>
          <p:cNvCxnSpPr>
            <a:stCxn id="20" idx="3"/>
          </p:cNvCxnSpPr>
          <p:nvPr/>
        </p:nvCxnSpPr>
        <p:spPr>
          <a:xfrm flipV="1">
            <a:off x="8938301" y="4617617"/>
            <a:ext cx="1663666" cy="21317"/>
          </a:xfrm>
          <a:prstGeom prst="line">
            <a:avLst/>
          </a:prstGeom>
          <a:ln w="3175" cmpd="sng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0601967" y="4703175"/>
            <a:ext cx="0" cy="78067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0601967" y="4617617"/>
            <a:ext cx="2380802" cy="1013144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9" idx="2"/>
            <a:endCxn id="18" idx="0"/>
          </p:cNvCxnSpPr>
          <p:nvPr/>
        </p:nvCxnSpPr>
        <p:spPr>
          <a:xfrm>
            <a:off x="4062180" y="3024185"/>
            <a:ext cx="0" cy="103843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6149295" y="3031331"/>
            <a:ext cx="0" cy="103843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8308910" y="3024185"/>
            <a:ext cx="0" cy="103843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12449574" y="2463002"/>
            <a:ext cx="533195" cy="1599619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endCxn id="30" idx="1"/>
          </p:cNvCxnSpPr>
          <p:nvPr/>
        </p:nvCxnSpPr>
        <p:spPr>
          <a:xfrm flipV="1">
            <a:off x="14383132" y="2534167"/>
            <a:ext cx="1296984" cy="1449021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flipV="1">
            <a:off x="14459428" y="2435458"/>
            <a:ext cx="1220688" cy="27544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12468375" y="7786634"/>
            <a:ext cx="533195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378EB7C7-C0BE-B346-BABE-074AD1D89C4E}"/>
              </a:ext>
            </a:extLst>
          </p:cNvPr>
          <p:cNvGrpSpPr/>
          <p:nvPr/>
        </p:nvGrpSpPr>
        <p:grpSpPr>
          <a:xfrm>
            <a:off x="2728151" y="12487876"/>
            <a:ext cx="3767108" cy="2344183"/>
            <a:chOff x="1370891" y="13017683"/>
            <a:chExt cx="3767108" cy="2344183"/>
          </a:xfrm>
        </p:grpSpPr>
        <p:sp>
          <p:nvSpPr>
            <p:cNvPr id="42" name="Process 41"/>
            <p:cNvSpPr/>
            <p:nvPr/>
          </p:nvSpPr>
          <p:spPr>
            <a:xfrm>
              <a:off x="1370891" y="13829997"/>
              <a:ext cx="1647304" cy="1302155"/>
            </a:xfrm>
            <a:prstGeom prst="flowChartProcess">
              <a:avLst/>
            </a:prstGeom>
            <a:solidFill>
              <a:srgbClr val="660066"/>
            </a:solidFill>
            <a:ln w="1270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2880" tIns="91440" rIns="182880" bIns="91440" spcCol="0" rtlCol="0" anchor="ctr"/>
            <a:lstStyle/>
            <a:p>
              <a:pPr algn="ctr"/>
              <a:r>
                <a:rPr lang="en-US" sz="1600">
                  <a:latin typeface="Helvetica"/>
                  <a:cs typeface="Helvetica"/>
                </a:rPr>
                <a:t>CHM2045C</a:t>
              </a:r>
            </a:p>
            <a:p>
              <a:pPr algn="ctr"/>
              <a:r>
                <a:rPr lang="en-US" sz="1600" err="1">
                  <a:latin typeface="Helvetica"/>
                  <a:cs typeface="Helvetica"/>
                </a:rPr>
                <a:t>Chem</a:t>
              </a:r>
              <a:r>
                <a:rPr lang="en-US" sz="1600">
                  <a:latin typeface="Helvetica"/>
                  <a:cs typeface="Helvetica"/>
                </a:rPr>
                <a:t> I</a:t>
              </a:r>
            </a:p>
          </p:txBody>
        </p:sp>
        <p:sp>
          <p:nvSpPr>
            <p:cNvPr id="43" name="Process 42"/>
            <p:cNvSpPr/>
            <p:nvPr/>
          </p:nvSpPr>
          <p:spPr>
            <a:xfrm>
              <a:off x="3737636" y="13017683"/>
              <a:ext cx="1400363" cy="1152626"/>
            </a:xfrm>
            <a:prstGeom prst="flowChartProcess">
              <a:avLst/>
            </a:prstGeom>
            <a:solidFill>
              <a:srgbClr val="660066"/>
            </a:solidFill>
            <a:ln w="1270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2880" tIns="91440" rIns="182880" bIns="91440" spcCol="0" rtlCol="0" anchor="ctr"/>
            <a:lstStyle/>
            <a:p>
              <a:pPr algn="ctr"/>
              <a:r>
                <a:rPr lang="en-US" sz="1600">
                  <a:latin typeface="Helvetica"/>
                  <a:cs typeface="Helvetica"/>
                </a:rPr>
                <a:t>CHM2046</a:t>
              </a:r>
            </a:p>
            <a:p>
              <a:pPr algn="ctr"/>
              <a:r>
                <a:rPr lang="en-US" sz="1600" err="1">
                  <a:latin typeface="Helvetica"/>
                  <a:cs typeface="Helvetica"/>
                </a:rPr>
                <a:t>Chem</a:t>
              </a:r>
              <a:r>
                <a:rPr lang="en-US" sz="1600">
                  <a:latin typeface="Helvetica"/>
                  <a:cs typeface="Helvetica"/>
                </a:rPr>
                <a:t> II</a:t>
              </a:r>
            </a:p>
          </p:txBody>
        </p:sp>
        <p:cxnSp>
          <p:nvCxnSpPr>
            <p:cNvPr id="44" name="Straight Arrow Connector 43"/>
            <p:cNvCxnSpPr>
              <a:cxnSpLocks/>
            </p:cNvCxnSpPr>
            <p:nvPr/>
          </p:nvCxnSpPr>
          <p:spPr>
            <a:xfrm flipV="1">
              <a:off x="3018194" y="13829997"/>
              <a:ext cx="641083" cy="662658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Process 55">
              <a:extLst>
                <a:ext uri="{FF2B5EF4-FFF2-40B4-BE49-F238E27FC236}">
                  <a16:creationId xmlns:a16="http://schemas.microsoft.com/office/drawing/2014/main" id="{313F5635-B523-8049-BE04-E637CABF05CA}"/>
                </a:ext>
              </a:extLst>
            </p:cNvPr>
            <p:cNvSpPr/>
            <p:nvPr/>
          </p:nvSpPr>
          <p:spPr>
            <a:xfrm>
              <a:off x="3896640" y="14355025"/>
              <a:ext cx="1151353" cy="1006841"/>
            </a:xfrm>
            <a:prstGeom prst="flowChartProcess">
              <a:avLst/>
            </a:prstGeom>
            <a:solidFill>
              <a:srgbClr val="660066"/>
            </a:solidFill>
            <a:ln w="1270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2880" tIns="91440" rIns="182880" bIns="91440" spcCol="0" rtlCol="0" anchor="ctr"/>
            <a:lstStyle/>
            <a:p>
              <a:pPr algn="ctr"/>
              <a:r>
                <a:rPr lang="en-US" sz="1600">
                  <a:latin typeface="Helvetica"/>
                  <a:cs typeface="Helvetica"/>
                </a:rPr>
                <a:t>CHM2046L</a:t>
              </a:r>
            </a:p>
            <a:p>
              <a:pPr algn="ctr"/>
              <a:r>
                <a:rPr lang="en-US" sz="1600">
                  <a:latin typeface="Helvetica"/>
                  <a:cs typeface="Helvetica"/>
                </a:rPr>
                <a:t>C II Lab</a:t>
              </a:r>
            </a:p>
          </p:txBody>
        </p: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4931F03D-C89B-4742-BFE3-9A2D0269B827}"/>
                </a:ext>
              </a:extLst>
            </p:cNvPr>
            <p:cNvCxnSpPr>
              <a:cxnSpLocks/>
            </p:cNvCxnSpPr>
            <p:nvPr/>
          </p:nvCxnSpPr>
          <p:spPr>
            <a:xfrm>
              <a:off x="3041456" y="14548664"/>
              <a:ext cx="788849" cy="207477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Process 62">
            <a:extLst>
              <a:ext uri="{FF2B5EF4-FFF2-40B4-BE49-F238E27FC236}">
                <a16:creationId xmlns:a16="http://schemas.microsoft.com/office/drawing/2014/main" id="{8CDC64DC-60AB-CE47-AA2F-48A48B02AEDF}"/>
              </a:ext>
            </a:extLst>
          </p:cNvPr>
          <p:cNvSpPr/>
          <p:nvPr/>
        </p:nvSpPr>
        <p:spPr>
          <a:xfrm>
            <a:off x="6644608" y="6207492"/>
            <a:ext cx="2087975" cy="1579142"/>
          </a:xfrm>
          <a:prstGeom prst="flowChartProcess">
            <a:avLst/>
          </a:prstGeom>
          <a:solidFill>
            <a:schemeClr val="accent6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PHY3722C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Electronics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OR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PHY3752C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Instruments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0B2D3D5E-1A92-0E4E-8979-6F79D6EDD53E}"/>
              </a:ext>
            </a:extLst>
          </p:cNvPr>
          <p:cNvCxnSpPr>
            <a:cxnSpLocks/>
          </p:cNvCxnSpPr>
          <p:nvPr/>
        </p:nvCxnSpPr>
        <p:spPr>
          <a:xfrm>
            <a:off x="5904304" y="5215247"/>
            <a:ext cx="8555" cy="1379543"/>
          </a:xfrm>
          <a:prstGeom prst="line">
            <a:avLst/>
          </a:pr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D1760367-48D9-A748-A9E4-CEDCAA10F887}"/>
              </a:ext>
            </a:extLst>
          </p:cNvPr>
          <p:cNvCxnSpPr/>
          <p:nvPr/>
        </p:nvCxnSpPr>
        <p:spPr>
          <a:xfrm>
            <a:off x="5962064" y="6594790"/>
            <a:ext cx="533195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81BBAA32-C2F4-AE43-A013-797048D73233}"/>
              </a:ext>
            </a:extLst>
          </p:cNvPr>
          <p:cNvCxnSpPr>
            <a:cxnSpLocks/>
          </p:cNvCxnSpPr>
          <p:nvPr/>
        </p:nvCxnSpPr>
        <p:spPr>
          <a:xfrm flipH="1">
            <a:off x="9180980" y="4638934"/>
            <a:ext cx="415" cy="2743127"/>
          </a:xfrm>
          <a:prstGeom prst="line">
            <a:avLst/>
          </a:pr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1C39086D-BAD1-C144-9CE7-DE197B9B83EB}"/>
              </a:ext>
            </a:extLst>
          </p:cNvPr>
          <p:cNvCxnSpPr>
            <a:cxnSpLocks/>
          </p:cNvCxnSpPr>
          <p:nvPr/>
        </p:nvCxnSpPr>
        <p:spPr>
          <a:xfrm flipH="1">
            <a:off x="8732583" y="7382061"/>
            <a:ext cx="463082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Process 58">
            <a:extLst>
              <a:ext uri="{FF2B5EF4-FFF2-40B4-BE49-F238E27FC236}">
                <a16:creationId xmlns:a16="http://schemas.microsoft.com/office/drawing/2014/main" id="{5DDE22A2-126B-7043-8C6B-912EA748EC97}"/>
              </a:ext>
            </a:extLst>
          </p:cNvPr>
          <p:cNvSpPr/>
          <p:nvPr/>
        </p:nvSpPr>
        <p:spPr>
          <a:xfrm>
            <a:off x="3292312" y="8276082"/>
            <a:ext cx="1470049" cy="1203473"/>
          </a:xfrm>
          <a:prstGeom prst="flowChartProcess">
            <a:avLst/>
          </a:prstGeom>
          <a:solidFill>
            <a:schemeClr val="accent6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COP3502C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CS 1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(has </a:t>
            </a:r>
            <a:r>
              <a:rPr lang="en-US" sz="1600" dirty="0" err="1">
                <a:solidFill>
                  <a:srgbClr val="000000"/>
                </a:solidFill>
                <a:latin typeface="Helvetica"/>
                <a:cs typeface="Helvetica"/>
              </a:rPr>
              <a:t>prereqs</a:t>
            </a:r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)</a:t>
            </a:r>
          </a:p>
        </p:txBody>
      </p:sp>
      <p:sp>
        <p:nvSpPr>
          <p:cNvPr id="75" name="Process 74">
            <a:extLst>
              <a:ext uri="{FF2B5EF4-FFF2-40B4-BE49-F238E27FC236}">
                <a16:creationId xmlns:a16="http://schemas.microsoft.com/office/drawing/2014/main" id="{8CD41F2D-5248-A14B-BE70-13A0C46AF384}"/>
              </a:ext>
            </a:extLst>
          </p:cNvPr>
          <p:cNvSpPr/>
          <p:nvPr/>
        </p:nvSpPr>
        <p:spPr>
          <a:xfrm>
            <a:off x="5493636" y="8280989"/>
            <a:ext cx="1470049" cy="1203473"/>
          </a:xfrm>
          <a:prstGeom prst="flowChartProcess">
            <a:avLst/>
          </a:prstGeom>
          <a:solidFill>
            <a:schemeClr val="accent6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COP3503C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CS 2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(has other </a:t>
            </a:r>
            <a:r>
              <a:rPr lang="en-US" sz="1600" dirty="0" err="1">
                <a:solidFill>
                  <a:srgbClr val="000000"/>
                </a:solidFill>
                <a:latin typeface="Helvetica"/>
                <a:cs typeface="Helvetica"/>
              </a:rPr>
              <a:t>prereqs</a:t>
            </a:r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)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3386FB8-DE07-B844-B398-AB37AA8AA9BA}"/>
              </a:ext>
            </a:extLst>
          </p:cNvPr>
          <p:cNvCxnSpPr/>
          <p:nvPr/>
        </p:nvCxnSpPr>
        <p:spPr>
          <a:xfrm>
            <a:off x="4879964" y="8883966"/>
            <a:ext cx="533195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Process 76">
            <a:extLst>
              <a:ext uri="{FF2B5EF4-FFF2-40B4-BE49-F238E27FC236}">
                <a16:creationId xmlns:a16="http://schemas.microsoft.com/office/drawing/2014/main" id="{123A9602-CDED-314B-8A4E-CC7053E7A53A}"/>
              </a:ext>
            </a:extLst>
          </p:cNvPr>
          <p:cNvSpPr/>
          <p:nvPr/>
        </p:nvSpPr>
        <p:spPr>
          <a:xfrm>
            <a:off x="7712464" y="8276082"/>
            <a:ext cx="2087975" cy="1579142"/>
          </a:xfrm>
          <a:prstGeom prst="flowChartProcess">
            <a:avLst/>
          </a:prstGeom>
          <a:solidFill>
            <a:schemeClr val="accent6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COT4500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Numerical Calc.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OR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PHZ3150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Comp. Meth. In </a:t>
            </a:r>
            <a:r>
              <a:rPr lang="en-US" sz="1600" dirty="0" err="1">
                <a:solidFill>
                  <a:srgbClr val="000000"/>
                </a:solidFill>
                <a:latin typeface="Helvetica"/>
                <a:cs typeface="Helvetica"/>
              </a:rPr>
              <a:t>Phy</a:t>
            </a:r>
            <a:endParaRPr lang="en-US" sz="1600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483983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cess 8"/>
          <p:cNvSpPr/>
          <p:nvPr/>
        </p:nvSpPr>
        <p:spPr>
          <a:xfrm>
            <a:off x="3361998" y="1871559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endParaRPr lang="en-US" sz="1600" dirty="0">
              <a:latin typeface="Helvetica"/>
              <a:cs typeface="Helvetica"/>
            </a:endParaRPr>
          </a:p>
          <a:p>
            <a:pPr algn="ctr"/>
            <a:r>
              <a:rPr lang="en-US" sz="1600" dirty="0">
                <a:latin typeface="Helvetica"/>
                <a:cs typeface="Helvetica"/>
              </a:rPr>
              <a:t>MAC2311C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Calc I</a:t>
            </a:r>
          </a:p>
          <a:p>
            <a:pPr algn="ctr"/>
            <a:endParaRPr lang="en-US" sz="1600" dirty="0">
              <a:latin typeface="Helvetica"/>
              <a:cs typeface="Helvetica"/>
            </a:endParaRPr>
          </a:p>
        </p:txBody>
      </p:sp>
      <p:sp>
        <p:nvSpPr>
          <p:cNvPr id="14" name="Process 13"/>
          <p:cNvSpPr/>
          <p:nvPr/>
        </p:nvSpPr>
        <p:spPr>
          <a:xfrm>
            <a:off x="7537938" y="1871559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MAC2313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Calc III</a:t>
            </a:r>
          </a:p>
        </p:txBody>
      </p:sp>
      <p:sp>
        <p:nvSpPr>
          <p:cNvPr id="15" name="Process 14"/>
          <p:cNvSpPr/>
          <p:nvPr/>
        </p:nvSpPr>
        <p:spPr>
          <a:xfrm>
            <a:off x="9648991" y="1871559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MAP2302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Diff. Equations</a:t>
            </a:r>
          </a:p>
        </p:txBody>
      </p:sp>
      <p:sp>
        <p:nvSpPr>
          <p:cNvPr id="17" name="Process 16"/>
          <p:cNvSpPr/>
          <p:nvPr/>
        </p:nvSpPr>
        <p:spPr>
          <a:xfrm>
            <a:off x="5449968" y="1877611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MAC2312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Calc II</a:t>
            </a:r>
          </a:p>
        </p:txBody>
      </p:sp>
      <p:sp>
        <p:nvSpPr>
          <p:cNvPr id="18" name="Process 17"/>
          <p:cNvSpPr/>
          <p:nvPr/>
        </p:nvSpPr>
        <p:spPr>
          <a:xfrm>
            <a:off x="3361998" y="406262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PHY2048C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Physics I</a:t>
            </a:r>
          </a:p>
        </p:txBody>
      </p:sp>
      <p:sp>
        <p:nvSpPr>
          <p:cNvPr id="20" name="Process 19"/>
          <p:cNvSpPr/>
          <p:nvPr/>
        </p:nvSpPr>
        <p:spPr>
          <a:xfrm>
            <a:off x="7537938" y="406262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PHY3101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Physics III</a:t>
            </a:r>
          </a:p>
        </p:txBody>
      </p:sp>
      <p:sp>
        <p:nvSpPr>
          <p:cNvPr id="21" name="Process 20"/>
          <p:cNvSpPr/>
          <p:nvPr/>
        </p:nvSpPr>
        <p:spPr>
          <a:xfrm>
            <a:off x="5449968" y="406262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PHY2049C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Physics II</a:t>
            </a:r>
          </a:p>
        </p:txBody>
      </p:sp>
      <p:cxnSp>
        <p:nvCxnSpPr>
          <p:cNvPr id="23" name="Straight Arrow Connector 22"/>
          <p:cNvCxnSpPr>
            <a:stCxn id="9" idx="3"/>
            <a:endCxn id="17" idx="1"/>
          </p:cNvCxnSpPr>
          <p:nvPr/>
        </p:nvCxnSpPr>
        <p:spPr>
          <a:xfrm>
            <a:off x="4762361" y="2447872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850331" y="2453924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762361" y="4611565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850331" y="4605410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8961384" y="2456950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Process 28"/>
          <p:cNvSpPr/>
          <p:nvPr/>
        </p:nvSpPr>
        <p:spPr>
          <a:xfrm>
            <a:off x="17733073" y="1942414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PHY4605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Wave Mech. II</a:t>
            </a:r>
          </a:p>
        </p:txBody>
      </p:sp>
      <p:sp>
        <p:nvSpPr>
          <p:cNvPr id="30" name="Process 29"/>
          <p:cNvSpPr/>
          <p:nvPr/>
        </p:nvSpPr>
        <p:spPr>
          <a:xfrm>
            <a:off x="15680116" y="1957854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PHY4604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Wave. Mech. I</a:t>
            </a:r>
          </a:p>
        </p:txBody>
      </p:sp>
      <p:sp>
        <p:nvSpPr>
          <p:cNvPr id="31" name="Process 30"/>
          <p:cNvSpPr/>
          <p:nvPr/>
        </p:nvSpPr>
        <p:spPr>
          <a:xfrm>
            <a:off x="15147035" y="7028380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PHY4324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E&amp;M II</a:t>
            </a:r>
          </a:p>
        </p:txBody>
      </p:sp>
      <p:sp>
        <p:nvSpPr>
          <p:cNvPr id="32" name="Process 31"/>
          <p:cNvSpPr/>
          <p:nvPr/>
        </p:nvSpPr>
        <p:spPr>
          <a:xfrm>
            <a:off x="12982769" y="7028380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PHY3323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E&amp;M I</a:t>
            </a:r>
          </a:p>
        </p:txBody>
      </p:sp>
      <p:sp>
        <p:nvSpPr>
          <p:cNvPr id="33" name="Process 32"/>
          <p:cNvSpPr/>
          <p:nvPr/>
        </p:nvSpPr>
        <p:spPr>
          <a:xfrm>
            <a:off x="12982769" y="5215247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PHY3513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Thermal</a:t>
            </a:r>
          </a:p>
        </p:txBody>
      </p:sp>
      <p:sp>
        <p:nvSpPr>
          <p:cNvPr id="34" name="Process 33"/>
          <p:cNvSpPr/>
          <p:nvPr/>
        </p:nvSpPr>
        <p:spPr>
          <a:xfrm>
            <a:off x="12982769" y="3550549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PHY3220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Mech.</a:t>
            </a:r>
          </a:p>
        </p:txBody>
      </p:sp>
      <p:sp>
        <p:nvSpPr>
          <p:cNvPr id="35" name="Process 34"/>
          <p:cNvSpPr/>
          <p:nvPr/>
        </p:nvSpPr>
        <p:spPr>
          <a:xfrm>
            <a:off x="12982769" y="1942414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PHZ3113</a:t>
            </a:r>
          </a:p>
          <a:p>
            <a:pPr algn="ctr"/>
            <a:r>
              <a:rPr lang="en-US" sz="1600" dirty="0" err="1">
                <a:solidFill>
                  <a:srgbClr val="000000"/>
                </a:solidFill>
                <a:latin typeface="Helvetica"/>
                <a:cs typeface="Helvetica"/>
              </a:rPr>
              <a:t>Theor</a:t>
            </a:r>
            <a:r>
              <a:rPr lang="en-US" sz="1600">
                <a:solidFill>
                  <a:srgbClr val="000000"/>
                </a:solidFill>
                <a:latin typeface="Helvetica"/>
                <a:cs typeface="Helvetica"/>
              </a:rPr>
              <a:t>. Methods</a:t>
            </a:r>
          </a:p>
        </p:txBody>
      </p:sp>
      <p:sp>
        <p:nvSpPr>
          <p:cNvPr id="37" name="Process 36"/>
          <p:cNvSpPr/>
          <p:nvPr/>
        </p:nvSpPr>
        <p:spPr>
          <a:xfrm>
            <a:off x="10115303" y="563076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PHY3802L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Inter. Lab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17080479" y="2528115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14459428" y="7605743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Process 52"/>
          <p:cNvSpPr/>
          <p:nvPr/>
        </p:nvSpPr>
        <p:spPr>
          <a:xfrm>
            <a:off x="17334869" y="9467196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PHY4912/3905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D.I. </a:t>
            </a:r>
            <a:r>
              <a:rPr lang="en-US" sz="1600" dirty="0" err="1">
                <a:solidFill>
                  <a:srgbClr val="000000"/>
                </a:solidFill>
                <a:latin typeface="Helvetica"/>
                <a:cs typeface="Helvetica"/>
              </a:rPr>
              <a:t>Reas</a:t>
            </a:r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.</a:t>
            </a:r>
          </a:p>
        </p:txBody>
      </p:sp>
      <p:sp>
        <p:nvSpPr>
          <p:cNvPr id="54" name="Process 53"/>
          <p:cNvSpPr/>
          <p:nvPr/>
        </p:nvSpPr>
        <p:spPr>
          <a:xfrm>
            <a:off x="13412977" y="9046132"/>
            <a:ext cx="2574132" cy="2099870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6 credits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From physics, math, chem, CS, or engineering, 3000+ level.</a:t>
            </a:r>
          </a:p>
        </p:txBody>
      </p:sp>
      <p:sp>
        <p:nvSpPr>
          <p:cNvPr id="61" name="Freeform 60"/>
          <p:cNvSpPr/>
          <p:nvPr/>
        </p:nvSpPr>
        <p:spPr>
          <a:xfrm>
            <a:off x="4311190" y="3625758"/>
            <a:ext cx="8672511" cy="551441"/>
          </a:xfrm>
          <a:custGeom>
            <a:avLst/>
            <a:gdLst>
              <a:gd name="connsiteX0" fmla="*/ 0 w 8672511"/>
              <a:gd name="connsiteY0" fmla="*/ 401048 h 551441"/>
              <a:gd name="connsiteX1" fmla="*/ 16710 w 8672511"/>
              <a:gd name="connsiteY1" fmla="*/ 16710 h 551441"/>
              <a:gd name="connsiteX2" fmla="*/ 7653199 w 8672511"/>
              <a:gd name="connsiteY2" fmla="*/ 0 h 551441"/>
              <a:gd name="connsiteX3" fmla="*/ 7669909 w 8672511"/>
              <a:gd name="connsiteY3" fmla="*/ 551441 h 551441"/>
              <a:gd name="connsiteX4" fmla="*/ 8672511 w 8672511"/>
              <a:gd name="connsiteY4" fmla="*/ 534731 h 551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72511" h="551441">
                <a:moveTo>
                  <a:pt x="0" y="401048"/>
                </a:moveTo>
                <a:lnTo>
                  <a:pt x="16710" y="16710"/>
                </a:lnTo>
                <a:lnTo>
                  <a:pt x="7653199" y="0"/>
                </a:lnTo>
                <a:lnTo>
                  <a:pt x="7669909" y="551441"/>
                </a:lnTo>
                <a:lnTo>
                  <a:pt x="8672511" y="534731"/>
                </a:lnTo>
              </a:path>
            </a:pathLst>
          </a:cu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6600466" y="3809572"/>
            <a:ext cx="6399946" cy="3977062"/>
          </a:xfrm>
          <a:custGeom>
            <a:avLst/>
            <a:gdLst>
              <a:gd name="connsiteX0" fmla="*/ 0 w 6399946"/>
              <a:gd name="connsiteY0" fmla="*/ 217234 h 3977062"/>
              <a:gd name="connsiteX1" fmla="*/ 0 w 6399946"/>
              <a:gd name="connsiteY1" fmla="*/ 217234 h 3977062"/>
              <a:gd name="connsiteX2" fmla="*/ 0 w 6399946"/>
              <a:gd name="connsiteY2" fmla="*/ 0 h 3977062"/>
              <a:gd name="connsiteX3" fmla="*/ 0 w 6399946"/>
              <a:gd name="connsiteY3" fmla="*/ 0 h 3977062"/>
              <a:gd name="connsiteX4" fmla="*/ 5246953 w 6399946"/>
              <a:gd name="connsiteY4" fmla="*/ 33420 h 3977062"/>
              <a:gd name="connsiteX5" fmla="*/ 5263663 w 6399946"/>
              <a:gd name="connsiteY5" fmla="*/ 3977062 h 3977062"/>
              <a:gd name="connsiteX6" fmla="*/ 6399946 w 6399946"/>
              <a:gd name="connsiteY6" fmla="*/ 3977062 h 3977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99946" h="3977062">
                <a:moveTo>
                  <a:pt x="0" y="217234"/>
                </a:moveTo>
                <a:lnTo>
                  <a:pt x="0" y="217234"/>
                </a:lnTo>
                <a:lnTo>
                  <a:pt x="0" y="0"/>
                </a:lnTo>
                <a:lnTo>
                  <a:pt x="0" y="0"/>
                </a:lnTo>
                <a:lnTo>
                  <a:pt x="5246953" y="33420"/>
                </a:lnTo>
                <a:lnTo>
                  <a:pt x="5263663" y="3977062"/>
                </a:lnTo>
                <a:lnTo>
                  <a:pt x="6399946" y="3977062"/>
                </a:lnTo>
              </a:path>
            </a:pathLst>
          </a:cu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>
            <a:off x="12449574" y="2447872"/>
            <a:ext cx="18801" cy="5338762"/>
          </a:xfrm>
          <a:prstGeom prst="line">
            <a:avLst/>
          </a:pr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>
            <a:off x="11049354" y="2435458"/>
            <a:ext cx="1399288" cy="24518"/>
          </a:xfrm>
          <a:prstGeom prst="straightConnector1">
            <a:avLst/>
          </a:prstGeom>
          <a:ln w="12700" cmpd="sng">
            <a:solidFill>
              <a:srgbClr val="000000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614058" y="500281"/>
            <a:ext cx="128886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Physics BS – Materials Physics (21-22 catalog)</a:t>
            </a:r>
          </a:p>
        </p:txBody>
      </p:sp>
      <p:cxnSp>
        <p:nvCxnSpPr>
          <p:cNvPr id="10" name="Straight Connector 9"/>
          <p:cNvCxnSpPr>
            <a:stCxn id="20" idx="3"/>
          </p:cNvCxnSpPr>
          <p:nvPr/>
        </p:nvCxnSpPr>
        <p:spPr>
          <a:xfrm flipV="1">
            <a:off x="8938301" y="4617617"/>
            <a:ext cx="1663666" cy="21317"/>
          </a:xfrm>
          <a:prstGeom prst="line">
            <a:avLst/>
          </a:prstGeom>
          <a:ln w="3175" cmpd="sng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0601967" y="4703175"/>
            <a:ext cx="0" cy="78067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0601967" y="4617617"/>
            <a:ext cx="2380802" cy="1013144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9" idx="2"/>
            <a:endCxn id="18" idx="0"/>
          </p:cNvCxnSpPr>
          <p:nvPr/>
        </p:nvCxnSpPr>
        <p:spPr>
          <a:xfrm>
            <a:off x="4062180" y="3024185"/>
            <a:ext cx="0" cy="103843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6149295" y="3031331"/>
            <a:ext cx="0" cy="103843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8308910" y="3024185"/>
            <a:ext cx="0" cy="103843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12449574" y="2463002"/>
            <a:ext cx="533195" cy="1599619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endCxn id="30" idx="1"/>
          </p:cNvCxnSpPr>
          <p:nvPr/>
        </p:nvCxnSpPr>
        <p:spPr>
          <a:xfrm flipV="1">
            <a:off x="14383132" y="2534167"/>
            <a:ext cx="1296984" cy="1449021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flipV="1">
            <a:off x="14459428" y="2435458"/>
            <a:ext cx="1220688" cy="27544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12468375" y="7786634"/>
            <a:ext cx="533195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378EB7C7-C0BE-B346-BABE-074AD1D89C4E}"/>
              </a:ext>
            </a:extLst>
          </p:cNvPr>
          <p:cNvGrpSpPr/>
          <p:nvPr/>
        </p:nvGrpSpPr>
        <p:grpSpPr>
          <a:xfrm>
            <a:off x="2728151" y="12487876"/>
            <a:ext cx="3767108" cy="2344183"/>
            <a:chOff x="1370891" y="13017683"/>
            <a:chExt cx="3767108" cy="2344183"/>
          </a:xfrm>
        </p:grpSpPr>
        <p:sp>
          <p:nvSpPr>
            <p:cNvPr id="42" name="Process 41"/>
            <p:cNvSpPr/>
            <p:nvPr/>
          </p:nvSpPr>
          <p:spPr>
            <a:xfrm>
              <a:off x="1370891" y="13829997"/>
              <a:ext cx="1647304" cy="1302155"/>
            </a:xfrm>
            <a:prstGeom prst="flowChartProcess">
              <a:avLst/>
            </a:prstGeom>
            <a:solidFill>
              <a:srgbClr val="660066"/>
            </a:solidFill>
            <a:ln w="1270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2880" tIns="91440" rIns="182880" bIns="91440" spcCol="0" rtlCol="0" anchor="ctr"/>
            <a:lstStyle/>
            <a:p>
              <a:pPr algn="ctr"/>
              <a:r>
                <a:rPr lang="en-US" sz="1600">
                  <a:latin typeface="Helvetica"/>
                  <a:cs typeface="Helvetica"/>
                </a:rPr>
                <a:t>CHM2045C</a:t>
              </a:r>
            </a:p>
            <a:p>
              <a:pPr algn="ctr"/>
              <a:r>
                <a:rPr lang="en-US" sz="1600" err="1">
                  <a:latin typeface="Helvetica"/>
                  <a:cs typeface="Helvetica"/>
                </a:rPr>
                <a:t>Chem</a:t>
              </a:r>
              <a:r>
                <a:rPr lang="en-US" sz="1600">
                  <a:latin typeface="Helvetica"/>
                  <a:cs typeface="Helvetica"/>
                </a:rPr>
                <a:t> I</a:t>
              </a:r>
            </a:p>
          </p:txBody>
        </p:sp>
        <p:sp>
          <p:nvSpPr>
            <p:cNvPr id="43" name="Process 42"/>
            <p:cNvSpPr/>
            <p:nvPr/>
          </p:nvSpPr>
          <p:spPr>
            <a:xfrm>
              <a:off x="3737636" y="13017683"/>
              <a:ext cx="1400363" cy="1152626"/>
            </a:xfrm>
            <a:prstGeom prst="flowChartProcess">
              <a:avLst/>
            </a:prstGeom>
            <a:solidFill>
              <a:srgbClr val="660066"/>
            </a:solidFill>
            <a:ln w="1270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2880" tIns="91440" rIns="182880" bIns="91440" spcCol="0" rtlCol="0" anchor="ctr"/>
            <a:lstStyle/>
            <a:p>
              <a:pPr algn="ctr"/>
              <a:r>
                <a:rPr lang="en-US" sz="1600">
                  <a:latin typeface="Helvetica"/>
                  <a:cs typeface="Helvetica"/>
                </a:rPr>
                <a:t>CHM2046</a:t>
              </a:r>
            </a:p>
            <a:p>
              <a:pPr algn="ctr"/>
              <a:r>
                <a:rPr lang="en-US" sz="1600" err="1">
                  <a:latin typeface="Helvetica"/>
                  <a:cs typeface="Helvetica"/>
                </a:rPr>
                <a:t>Chem</a:t>
              </a:r>
              <a:r>
                <a:rPr lang="en-US" sz="1600">
                  <a:latin typeface="Helvetica"/>
                  <a:cs typeface="Helvetica"/>
                </a:rPr>
                <a:t> II</a:t>
              </a:r>
            </a:p>
          </p:txBody>
        </p:sp>
        <p:cxnSp>
          <p:nvCxnSpPr>
            <p:cNvPr id="44" name="Straight Arrow Connector 43"/>
            <p:cNvCxnSpPr>
              <a:cxnSpLocks/>
            </p:cNvCxnSpPr>
            <p:nvPr/>
          </p:nvCxnSpPr>
          <p:spPr>
            <a:xfrm flipV="1">
              <a:off x="3018194" y="13829997"/>
              <a:ext cx="641083" cy="662658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Process 55">
              <a:extLst>
                <a:ext uri="{FF2B5EF4-FFF2-40B4-BE49-F238E27FC236}">
                  <a16:creationId xmlns:a16="http://schemas.microsoft.com/office/drawing/2014/main" id="{313F5635-B523-8049-BE04-E637CABF05CA}"/>
                </a:ext>
              </a:extLst>
            </p:cNvPr>
            <p:cNvSpPr/>
            <p:nvPr/>
          </p:nvSpPr>
          <p:spPr>
            <a:xfrm>
              <a:off x="3896640" y="14355025"/>
              <a:ext cx="1151353" cy="1006841"/>
            </a:xfrm>
            <a:prstGeom prst="flowChartProcess">
              <a:avLst/>
            </a:prstGeom>
            <a:solidFill>
              <a:srgbClr val="660066"/>
            </a:solidFill>
            <a:ln w="1270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2880" tIns="91440" rIns="182880" bIns="91440" spcCol="0" rtlCol="0" anchor="ctr"/>
            <a:lstStyle/>
            <a:p>
              <a:pPr algn="ctr"/>
              <a:r>
                <a:rPr lang="en-US" sz="1600">
                  <a:latin typeface="Helvetica"/>
                  <a:cs typeface="Helvetica"/>
                </a:rPr>
                <a:t>CHM2046L</a:t>
              </a:r>
            </a:p>
            <a:p>
              <a:pPr algn="ctr"/>
              <a:r>
                <a:rPr lang="en-US" sz="1600">
                  <a:latin typeface="Helvetica"/>
                  <a:cs typeface="Helvetica"/>
                </a:rPr>
                <a:t>C II Lab</a:t>
              </a:r>
            </a:p>
          </p:txBody>
        </p: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4931F03D-C89B-4742-BFE3-9A2D0269B827}"/>
                </a:ext>
              </a:extLst>
            </p:cNvPr>
            <p:cNvCxnSpPr>
              <a:cxnSpLocks/>
            </p:cNvCxnSpPr>
            <p:nvPr/>
          </p:nvCxnSpPr>
          <p:spPr>
            <a:xfrm>
              <a:off x="3041456" y="14548664"/>
              <a:ext cx="788849" cy="207477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Process 62">
            <a:extLst>
              <a:ext uri="{FF2B5EF4-FFF2-40B4-BE49-F238E27FC236}">
                <a16:creationId xmlns:a16="http://schemas.microsoft.com/office/drawing/2014/main" id="{8CDC64DC-60AB-CE47-AA2F-48A48B02AEDF}"/>
              </a:ext>
            </a:extLst>
          </p:cNvPr>
          <p:cNvSpPr/>
          <p:nvPr/>
        </p:nvSpPr>
        <p:spPr>
          <a:xfrm>
            <a:off x="6644608" y="6207492"/>
            <a:ext cx="2087975" cy="1579142"/>
          </a:xfrm>
          <a:prstGeom prst="flowChartProcess">
            <a:avLst/>
          </a:prstGeom>
          <a:solidFill>
            <a:schemeClr val="accent6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PHY3722C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Electronics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OR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PHY3752C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Instruments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0B2D3D5E-1A92-0E4E-8979-6F79D6EDD53E}"/>
              </a:ext>
            </a:extLst>
          </p:cNvPr>
          <p:cNvCxnSpPr>
            <a:cxnSpLocks/>
          </p:cNvCxnSpPr>
          <p:nvPr/>
        </p:nvCxnSpPr>
        <p:spPr>
          <a:xfrm>
            <a:off x="5904304" y="5215247"/>
            <a:ext cx="8555" cy="1379543"/>
          </a:xfrm>
          <a:prstGeom prst="line">
            <a:avLst/>
          </a:pr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D1760367-48D9-A748-A9E4-CEDCAA10F887}"/>
              </a:ext>
            </a:extLst>
          </p:cNvPr>
          <p:cNvCxnSpPr/>
          <p:nvPr/>
        </p:nvCxnSpPr>
        <p:spPr>
          <a:xfrm>
            <a:off x="5962064" y="6594790"/>
            <a:ext cx="533195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81BBAA32-C2F4-AE43-A013-797048D73233}"/>
              </a:ext>
            </a:extLst>
          </p:cNvPr>
          <p:cNvCxnSpPr>
            <a:cxnSpLocks/>
          </p:cNvCxnSpPr>
          <p:nvPr/>
        </p:nvCxnSpPr>
        <p:spPr>
          <a:xfrm flipH="1">
            <a:off x="9180980" y="4638934"/>
            <a:ext cx="415" cy="2743127"/>
          </a:xfrm>
          <a:prstGeom prst="line">
            <a:avLst/>
          </a:pr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1C39086D-BAD1-C144-9CE7-DE197B9B83EB}"/>
              </a:ext>
            </a:extLst>
          </p:cNvPr>
          <p:cNvCxnSpPr>
            <a:cxnSpLocks/>
          </p:cNvCxnSpPr>
          <p:nvPr/>
        </p:nvCxnSpPr>
        <p:spPr>
          <a:xfrm flipH="1">
            <a:off x="8732583" y="7382061"/>
            <a:ext cx="463082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Process 72">
            <a:extLst>
              <a:ext uri="{FF2B5EF4-FFF2-40B4-BE49-F238E27FC236}">
                <a16:creationId xmlns:a16="http://schemas.microsoft.com/office/drawing/2014/main" id="{DBD43BA1-01E3-574D-B4E2-02CB30337179}"/>
              </a:ext>
            </a:extLst>
          </p:cNvPr>
          <p:cNvSpPr/>
          <p:nvPr/>
        </p:nvSpPr>
        <p:spPr>
          <a:xfrm>
            <a:off x="3255443" y="8347008"/>
            <a:ext cx="5400135" cy="2798983"/>
          </a:xfrm>
          <a:prstGeom prst="flowChartProcess">
            <a:avLst/>
          </a:prstGeom>
          <a:solidFill>
            <a:schemeClr val="accent6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4 courses from following: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EEE3350, EGN3365, EMA3000, EMA3012C, EMA3102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EMA3124, PHZ3151, EMA4125, EMA4013C, EMA4115</a:t>
            </a:r>
          </a:p>
          <a:p>
            <a:pPr algn="ctr"/>
            <a:r>
              <a:rPr lang="en-US" sz="1600">
                <a:solidFill>
                  <a:srgbClr val="000000"/>
                </a:solidFill>
                <a:latin typeface="Helvetica"/>
                <a:cs typeface="Helvetica"/>
              </a:rPr>
              <a:t>EMA4223, EMA4307, EMA4413, PHY4803L, PHZ4404</a:t>
            </a:r>
            <a:endParaRPr lang="en-US" sz="1600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021398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cess 8"/>
          <p:cNvSpPr/>
          <p:nvPr/>
        </p:nvSpPr>
        <p:spPr>
          <a:xfrm>
            <a:off x="3361998" y="1871559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endParaRPr lang="en-US" sz="1600" dirty="0">
              <a:latin typeface="Helvetica"/>
              <a:cs typeface="Helvetica"/>
            </a:endParaRPr>
          </a:p>
          <a:p>
            <a:pPr algn="ctr"/>
            <a:r>
              <a:rPr lang="en-US" sz="1600" dirty="0">
                <a:latin typeface="Helvetica"/>
                <a:cs typeface="Helvetica"/>
              </a:rPr>
              <a:t>MAC2311C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Calc I</a:t>
            </a:r>
          </a:p>
          <a:p>
            <a:pPr algn="ctr"/>
            <a:endParaRPr lang="en-US" sz="1600" dirty="0">
              <a:latin typeface="Helvetica"/>
              <a:cs typeface="Helvetica"/>
            </a:endParaRPr>
          </a:p>
        </p:txBody>
      </p:sp>
      <p:sp>
        <p:nvSpPr>
          <p:cNvPr id="14" name="Process 13"/>
          <p:cNvSpPr/>
          <p:nvPr/>
        </p:nvSpPr>
        <p:spPr>
          <a:xfrm>
            <a:off x="7537938" y="1871559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MAC2313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Calc III</a:t>
            </a:r>
          </a:p>
        </p:txBody>
      </p:sp>
      <p:sp>
        <p:nvSpPr>
          <p:cNvPr id="15" name="Process 14"/>
          <p:cNvSpPr/>
          <p:nvPr/>
        </p:nvSpPr>
        <p:spPr>
          <a:xfrm>
            <a:off x="9648991" y="1871559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MAP2302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Diff. Equations</a:t>
            </a:r>
          </a:p>
        </p:txBody>
      </p:sp>
      <p:sp>
        <p:nvSpPr>
          <p:cNvPr id="17" name="Process 16"/>
          <p:cNvSpPr/>
          <p:nvPr/>
        </p:nvSpPr>
        <p:spPr>
          <a:xfrm>
            <a:off x="5449968" y="1877611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MAC2312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Calc II</a:t>
            </a:r>
          </a:p>
        </p:txBody>
      </p:sp>
      <p:sp>
        <p:nvSpPr>
          <p:cNvPr id="18" name="Process 17"/>
          <p:cNvSpPr/>
          <p:nvPr/>
        </p:nvSpPr>
        <p:spPr>
          <a:xfrm>
            <a:off x="3361998" y="406262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PHY2048C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Physics I</a:t>
            </a:r>
          </a:p>
        </p:txBody>
      </p:sp>
      <p:sp>
        <p:nvSpPr>
          <p:cNvPr id="20" name="Process 19"/>
          <p:cNvSpPr/>
          <p:nvPr/>
        </p:nvSpPr>
        <p:spPr>
          <a:xfrm>
            <a:off x="7537938" y="406262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PHY3101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Physics III</a:t>
            </a:r>
          </a:p>
        </p:txBody>
      </p:sp>
      <p:sp>
        <p:nvSpPr>
          <p:cNvPr id="21" name="Process 20"/>
          <p:cNvSpPr/>
          <p:nvPr/>
        </p:nvSpPr>
        <p:spPr>
          <a:xfrm>
            <a:off x="5449968" y="406262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PHY2049C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Physics II</a:t>
            </a:r>
          </a:p>
        </p:txBody>
      </p:sp>
      <p:cxnSp>
        <p:nvCxnSpPr>
          <p:cNvPr id="23" name="Straight Arrow Connector 22"/>
          <p:cNvCxnSpPr>
            <a:stCxn id="9" idx="3"/>
            <a:endCxn id="17" idx="1"/>
          </p:cNvCxnSpPr>
          <p:nvPr/>
        </p:nvCxnSpPr>
        <p:spPr>
          <a:xfrm>
            <a:off x="4762361" y="2447872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850331" y="2453924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762361" y="4611565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850331" y="4605410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8961384" y="2456950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Process 28"/>
          <p:cNvSpPr/>
          <p:nvPr/>
        </p:nvSpPr>
        <p:spPr>
          <a:xfrm>
            <a:off x="17733073" y="1942414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PHY4605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Wave Mech. II</a:t>
            </a:r>
          </a:p>
        </p:txBody>
      </p:sp>
      <p:sp>
        <p:nvSpPr>
          <p:cNvPr id="30" name="Process 29"/>
          <p:cNvSpPr/>
          <p:nvPr/>
        </p:nvSpPr>
        <p:spPr>
          <a:xfrm>
            <a:off x="15680116" y="1957854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PHY4604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Wave. Mech. I</a:t>
            </a:r>
          </a:p>
        </p:txBody>
      </p:sp>
      <p:sp>
        <p:nvSpPr>
          <p:cNvPr id="31" name="Process 30"/>
          <p:cNvSpPr/>
          <p:nvPr/>
        </p:nvSpPr>
        <p:spPr>
          <a:xfrm>
            <a:off x="15147035" y="7028380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PHY4324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E&amp;M II</a:t>
            </a:r>
          </a:p>
        </p:txBody>
      </p:sp>
      <p:sp>
        <p:nvSpPr>
          <p:cNvPr id="32" name="Process 31"/>
          <p:cNvSpPr/>
          <p:nvPr/>
        </p:nvSpPr>
        <p:spPr>
          <a:xfrm>
            <a:off x="12982769" y="7028380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PHY3323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E&amp;M I</a:t>
            </a:r>
          </a:p>
        </p:txBody>
      </p:sp>
      <p:sp>
        <p:nvSpPr>
          <p:cNvPr id="33" name="Process 32"/>
          <p:cNvSpPr/>
          <p:nvPr/>
        </p:nvSpPr>
        <p:spPr>
          <a:xfrm>
            <a:off x="12982769" y="5215247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PHY3513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Thermal</a:t>
            </a:r>
          </a:p>
        </p:txBody>
      </p:sp>
      <p:sp>
        <p:nvSpPr>
          <p:cNvPr id="34" name="Process 33"/>
          <p:cNvSpPr/>
          <p:nvPr/>
        </p:nvSpPr>
        <p:spPr>
          <a:xfrm>
            <a:off x="12982769" y="3550549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PHY3220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Mech.</a:t>
            </a:r>
          </a:p>
        </p:txBody>
      </p:sp>
      <p:sp>
        <p:nvSpPr>
          <p:cNvPr id="35" name="Process 34"/>
          <p:cNvSpPr/>
          <p:nvPr/>
        </p:nvSpPr>
        <p:spPr>
          <a:xfrm>
            <a:off x="12982769" y="1942414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PHZ3113</a:t>
            </a:r>
          </a:p>
          <a:p>
            <a:pPr algn="ctr"/>
            <a:r>
              <a:rPr lang="en-US" sz="1600" dirty="0" err="1">
                <a:solidFill>
                  <a:srgbClr val="000000"/>
                </a:solidFill>
                <a:latin typeface="Helvetica"/>
                <a:cs typeface="Helvetica"/>
              </a:rPr>
              <a:t>Theor</a:t>
            </a:r>
            <a:r>
              <a:rPr lang="en-US" sz="1600">
                <a:solidFill>
                  <a:srgbClr val="000000"/>
                </a:solidFill>
                <a:latin typeface="Helvetica"/>
                <a:cs typeface="Helvetica"/>
              </a:rPr>
              <a:t>. Methods</a:t>
            </a:r>
          </a:p>
        </p:txBody>
      </p:sp>
      <p:sp>
        <p:nvSpPr>
          <p:cNvPr id="37" name="Process 36"/>
          <p:cNvSpPr/>
          <p:nvPr/>
        </p:nvSpPr>
        <p:spPr>
          <a:xfrm>
            <a:off x="10115303" y="563076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PHY3802L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Inter. Lab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17080479" y="2528115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14459428" y="7605743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Process 52"/>
          <p:cNvSpPr/>
          <p:nvPr/>
        </p:nvSpPr>
        <p:spPr>
          <a:xfrm>
            <a:off x="17334869" y="9467196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PHY4912/3905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D.I. </a:t>
            </a:r>
            <a:r>
              <a:rPr lang="en-US" sz="1600" dirty="0" err="1">
                <a:solidFill>
                  <a:srgbClr val="000000"/>
                </a:solidFill>
                <a:latin typeface="Helvetica"/>
                <a:cs typeface="Helvetica"/>
              </a:rPr>
              <a:t>Reas</a:t>
            </a:r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.</a:t>
            </a:r>
          </a:p>
        </p:txBody>
      </p:sp>
      <p:sp>
        <p:nvSpPr>
          <p:cNvPr id="54" name="Process 53"/>
          <p:cNvSpPr/>
          <p:nvPr/>
        </p:nvSpPr>
        <p:spPr>
          <a:xfrm>
            <a:off x="13412977" y="9046132"/>
            <a:ext cx="2574132" cy="2099870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9 credits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From physics, math, chem, CS, or engineering, 3000+ level.</a:t>
            </a:r>
          </a:p>
        </p:txBody>
      </p:sp>
      <p:sp>
        <p:nvSpPr>
          <p:cNvPr id="61" name="Freeform 60"/>
          <p:cNvSpPr/>
          <p:nvPr/>
        </p:nvSpPr>
        <p:spPr>
          <a:xfrm>
            <a:off x="4311190" y="3625758"/>
            <a:ext cx="8672511" cy="551441"/>
          </a:xfrm>
          <a:custGeom>
            <a:avLst/>
            <a:gdLst>
              <a:gd name="connsiteX0" fmla="*/ 0 w 8672511"/>
              <a:gd name="connsiteY0" fmla="*/ 401048 h 551441"/>
              <a:gd name="connsiteX1" fmla="*/ 16710 w 8672511"/>
              <a:gd name="connsiteY1" fmla="*/ 16710 h 551441"/>
              <a:gd name="connsiteX2" fmla="*/ 7653199 w 8672511"/>
              <a:gd name="connsiteY2" fmla="*/ 0 h 551441"/>
              <a:gd name="connsiteX3" fmla="*/ 7669909 w 8672511"/>
              <a:gd name="connsiteY3" fmla="*/ 551441 h 551441"/>
              <a:gd name="connsiteX4" fmla="*/ 8672511 w 8672511"/>
              <a:gd name="connsiteY4" fmla="*/ 534731 h 551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72511" h="551441">
                <a:moveTo>
                  <a:pt x="0" y="401048"/>
                </a:moveTo>
                <a:lnTo>
                  <a:pt x="16710" y="16710"/>
                </a:lnTo>
                <a:lnTo>
                  <a:pt x="7653199" y="0"/>
                </a:lnTo>
                <a:lnTo>
                  <a:pt x="7669909" y="551441"/>
                </a:lnTo>
                <a:lnTo>
                  <a:pt x="8672511" y="534731"/>
                </a:lnTo>
              </a:path>
            </a:pathLst>
          </a:cu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6600466" y="3809572"/>
            <a:ext cx="6399946" cy="3977062"/>
          </a:xfrm>
          <a:custGeom>
            <a:avLst/>
            <a:gdLst>
              <a:gd name="connsiteX0" fmla="*/ 0 w 6399946"/>
              <a:gd name="connsiteY0" fmla="*/ 217234 h 3977062"/>
              <a:gd name="connsiteX1" fmla="*/ 0 w 6399946"/>
              <a:gd name="connsiteY1" fmla="*/ 217234 h 3977062"/>
              <a:gd name="connsiteX2" fmla="*/ 0 w 6399946"/>
              <a:gd name="connsiteY2" fmla="*/ 0 h 3977062"/>
              <a:gd name="connsiteX3" fmla="*/ 0 w 6399946"/>
              <a:gd name="connsiteY3" fmla="*/ 0 h 3977062"/>
              <a:gd name="connsiteX4" fmla="*/ 5246953 w 6399946"/>
              <a:gd name="connsiteY4" fmla="*/ 33420 h 3977062"/>
              <a:gd name="connsiteX5" fmla="*/ 5263663 w 6399946"/>
              <a:gd name="connsiteY5" fmla="*/ 3977062 h 3977062"/>
              <a:gd name="connsiteX6" fmla="*/ 6399946 w 6399946"/>
              <a:gd name="connsiteY6" fmla="*/ 3977062 h 3977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99946" h="3977062">
                <a:moveTo>
                  <a:pt x="0" y="217234"/>
                </a:moveTo>
                <a:lnTo>
                  <a:pt x="0" y="217234"/>
                </a:lnTo>
                <a:lnTo>
                  <a:pt x="0" y="0"/>
                </a:lnTo>
                <a:lnTo>
                  <a:pt x="0" y="0"/>
                </a:lnTo>
                <a:lnTo>
                  <a:pt x="5246953" y="33420"/>
                </a:lnTo>
                <a:lnTo>
                  <a:pt x="5263663" y="3977062"/>
                </a:lnTo>
                <a:lnTo>
                  <a:pt x="6399946" y="3977062"/>
                </a:lnTo>
              </a:path>
            </a:pathLst>
          </a:cu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>
            <a:off x="12449574" y="2447872"/>
            <a:ext cx="18801" cy="5338762"/>
          </a:xfrm>
          <a:prstGeom prst="line">
            <a:avLst/>
          </a:pr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>
            <a:off x="11049354" y="2435458"/>
            <a:ext cx="1399288" cy="24518"/>
          </a:xfrm>
          <a:prstGeom prst="straightConnector1">
            <a:avLst/>
          </a:prstGeom>
          <a:ln w="12700" cmpd="sng">
            <a:solidFill>
              <a:srgbClr val="000000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614058" y="500281"/>
            <a:ext cx="128886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Physics BS – Optics and Lasers (21-22 catalog)</a:t>
            </a:r>
          </a:p>
        </p:txBody>
      </p:sp>
      <p:cxnSp>
        <p:nvCxnSpPr>
          <p:cNvPr id="10" name="Straight Connector 9"/>
          <p:cNvCxnSpPr>
            <a:stCxn id="20" idx="3"/>
          </p:cNvCxnSpPr>
          <p:nvPr/>
        </p:nvCxnSpPr>
        <p:spPr>
          <a:xfrm flipV="1">
            <a:off x="8938301" y="4617617"/>
            <a:ext cx="1663666" cy="21317"/>
          </a:xfrm>
          <a:prstGeom prst="line">
            <a:avLst/>
          </a:prstGeom>
          <a:ln w="3175" cmpd="sng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0601967" y="4703175"/>
            <a:ext cx="0" cy="78067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0601967" y="4617617"/>
            <a:ext cx="2380802" cy="1013144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9" idx="2"/>
            <a:endCxn id="18" idx="0"/>
          </p:cNvCxnSpPr>
          <p:nvPr/>
        </p:nvCxnSpPr>
        <p:spPr>
          <a:xfrm>
            <a:off x="4062180" y="3024185"/>
            <a:ext cx="0" cy="103843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6149295" y="3031331"/>
            <a:ext cx="0" cy="103843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8308910" y="3024185"/>
            <a:ext cx="0" cy="103843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12449574" y="2463002"/>
            <a:ext cx="533195" cy="1599619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endCxn id="30" idx="1"/>
          </p:cNvCxnSpPr>
          <p:nvPr/>
        </p:nvCxnSpPr>
        <p:spPr>
          <a:xfrm flipV="1">
            <a:off x="14383132" y="2534167"/>
            <a:ext cx="1296984" cy="1449021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flipV="1">
            <a:off x="14459428" y="2435458"/>
            <a:ext cx="1220688" cy="27544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12468375" y="7786634"/>
            <a:ext cx="533195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378EB7C7-C0BE-B346-BABE-074AD1D89C4E}"/>
              </a:ext>
            </a:extLst>
          </p:cNvPr>
          <p:cNvGrpSpPr/>
          <p:nvPr/>
        </p:nvGrpSpPr>
        <p:grpSpPr>
          <a:xfrm>
            <a:off x="2728151" y="12487876"/>
            <a:ext cx="3767108" cy="2344183"/>
            <a:chOff x="1370891" y="13017683"/>
            <a:chExt cx="3767108" cy="2344183"/>
          </a:xfrm>
        </p:grpSpPr>
        <p:sp>
          <p:nvSpPr>
            <p:cNvPr id="42" name="Process 41"/>
            <p:cNvSpPr/>
            <p:nvPr/>
          </p:nvSpPr>
          <p:spPr>
            <a:xfrm>
              <a:off x="1370891" y="13829997"/>
              <a:ext cx="1647304" cy="1302155"/>
            </a:xfrm>
            <a:prstGeom prst="flowChartProcess">
              <a:avLst/>
            </a:prstGeom>
            <a:solidFill>
              <a:srgbClr val="660066"/>
            </a:solidFill>
            <a:ln w="1270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2880" tIns="91440" rIns="182880" bIns="91440" spcCol="0" rtlCol="0" anchor="ctr"/>
            <a:lstStyle/>
            <a:p>
              <a:pPr algn="ctr"/>
              <a:r>
                <a:rPr lang="en-US" sz="1600">
                  <a:latin typeface="Helvetica"/>
                  <a:cs typeface="Helvetica"/>
                </a:rPr>
                <a:t>CHM2045C</a:t>
              </a:r>
            </a:p>
            <a:p>
              <a:pPr algn="ctr"/>
              <a:r>
                <a:rPr lang="en-US" sz="1600" err="1">
                  <a:latin typeface="Helvetica"/>
                  <a:cs typeface="Helvetica"/>
                </a:rPr>
                <a:t>Chem</a:t>
              </a:r>
              <a:r>
                <a:rPr lang="en-US" sz="1600">
                  <a:latin typeface="Helvetica"/>
                  <a:cs typeface="Helvetica"/>
                </a:rPr>
                <a:t> I</a:t>
              </a:r>
            </a:p>
          </p:txBody>
        </p:sp>
        <p:sp>
          <p:nvSpPr>
            <p:cNvPr id="43" name="Process 42"/>
            <p:cNvSpPr/>
            <p:nvPr/>
          </p:nvSpPr>
          <p:spPr>
            <a:xfrm>
              <a:off x="3737636" y="13017683"/>
              <a:ext cx="1400363" cy="1152626"/>
            </a:xfrm>
            <a:prstGeom prst="flowChartProcess">
              <a:avLst/>
            </a:prstGeom>
            <a:solidFill>
              <a:srgbClr val="660066"/>
            </a:solidFill>
            <a:ln w="1270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2880" tIns="91440" rIns="182880" bIns="91440" spcCol="0" rtlCol="0" anchor="ctr"/>
            <a:lstStyle/>
            <a:p>
              <a:pPr algn="ctr"/>
              <a:r>
                <a:rPr lang="en-US" sz="1600">
                  <a:latin typeface="Helvetica"/>
                  <a:cs typeface="Helvetica"/>
                </a:rPr>
                <a:t>CHM2046</a:t>
              </a:r>
            </a:p>
            <a:p>
              <a:pPr algn="ctr"/>
              <a:r>
                <a:rPr lang="en-US" sz="1600" err="1">
                  <a:latin typeface="Helvetica"/>
                  <a:cs typeface="Helvetica"/>
                </a:rPr>
                <a:t>Chem</a:t>
              </a:r>
              <a:r>
                <a:rPr lang="en-US" sz="1600">
                  <a:latin typeface="Helvetica"/>
                  <a:cs typeface="Helvetica"/>
                </a:rPr>
                <a:t> II</a:t>
              </a:r>
            </a:p>
          </p:txBody>
        </p:sp>
        <p:cxnSp>
          <p:nvCxnSpPr>
            <p:cNvPr id="44" name="Straight Arrow Connector 43"/>
            <p:cNvCxnSpPr>
              <a:cxnSpLocks/>
            </p:cNvCxnSpPr>
            <p:nvPr/>
          </p:nvCxnSpPr>
          <p:spPr>
            <a:xfrm flipV="1">
              <a:off x="3018194" y="13829997"/>
              <a:ext cx="641083" cy="662658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Process 55">
              <a:extLst>
                <a:ext uri="{FF2B5EF4-FFF2-40B4-BE49-F238E27FC236}">
                  <a16:creationId xmlns:a16="http://schemas.microsoft.com/office/drawing/2014/main" id="{313F5635-B523-8049-BE04-E637CABF05CA}"/>
                </a:ext>
              </a:extLst>
            </p:cNvPr>
            <p:cNvSpPr/>
            <p:nvPr/>
          </p:nvSpPr>
          <p:spPr>
            <a:xfrm>
              <a:off x="3896640" y="14355025"/>
              <a:ext cx="1151353" cy="1006841"/>
            </a:xfrm>
            <a:prstGeom prst="flowChartProcess">
              <a:avLst/>
            </a:prstGeom>
            <a:solidFill>
              <a:srgbClr val="660066"/>
            </a:solidFill>
            <a:ln w="1270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2880" tIns="91440" rIns="182880" bIns="91440" spcCol="0" rtlCol="0" anchor="ctr"/>
            <a:lstStyle/>
            <a:p>
              <a:pPr algn="ctr"/>
              <a:r>
                <a:rPr lang="en-US" sz="1600">
                  <a:latin typeface="Helvetica"/>
                  <a:cs typeface="Helvetica"/>
                </a:rPr>
                <a:t>CHM2046L</a:t>
              </a:r>
            </a:p>
            <a:p>
              <a:pPr algn="ctr"/>
              <a:r>
                <a:rPr lang="en-US" sz="1600">
                  <a:latin typeface="Helvetica"/>
                  <a:cs typeface="Helvetica"/>
                </a:rPr>
                <a:t>C II Lab</a:t>
              </a:r>
            </a:p>
          </p:txBody>
        </p: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4931F03D-C89B-4742-BFE3-9A2D0269B827}"/>
                </a:ext>
              </a:extLst>
            </p:cNvPr>
            <p:cNvCxnSpPr>
              <a:cxnSpLocks/>
            </p:cNvCxnSpPr>
            <p:nvPr/>
          </p:nvCxnSpPr>
          <p:spPr>
            <a:xfrm>
              <a:off x="3041456" y="14548664"/>
              <a:ext cx="788849" cy="207477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Process 62">
            <a:extLst>
              <a:ext uri="{FF2B5EF4-FFF2-40B4-BE49-F238E27FC236}">
                <a16:creationId xmlns:a16="http://schemas.microsoft.com/office/drawing/2014/main" id="{8CDC64DC-60AB-CE47-AA2F-48A48B02AEDF}"/>
              </a:ext>
            </a:extLst>
          </p:cNvPr>
          <p:cNvSpPr/>
          <p:nvPr/>
        </p:nvSpPr>
        <p:spPr>
          <a:xfrm>
            <a:off x="6644608" y="6207492"/>
            <a:ext cx="2087975" cy="1579142"/>
          </a:xfrm>
          <a:prstGeom prst="flowChartProcess">
            <a:avLst/>
          </a:prstGeom>
          <a:solidFill>
            <a:schemeClr val="accent6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PHY3722C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Electronics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OR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PHY3752C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Instruments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0B2D3D5E-1A92-0E4E-8979-6F79D6EDD53E}"/>
              </a:ext>
            </a:extLst>
          </p:cNvPr>
          <p:cNvCxnSpPr>
            <a:cxnSpLocks/>
          </p:cNvCxnSpPr>
          <p:nvPr/>
        </p:nvCxnSpPr>
        <p:spPr>
          <a:xfrm>
            <a:off x="5904304" y="5215247"/>
            <a:ext cx="8555" cy="1379543"/>
          </a:xfrm>
          <a:prstGeom prst="line">
            <a:avLst/>
          </a:pr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D1760367-48D9-A748-A9E4-CEDCAA10F887}"/>
              </a:ext>
            </a:extLst>
          </p:cNvPr>
          <p:cNvCxnSpPr/>
          <p:nvPr/>
        </p:nvCxnSpPr>
        <p:spPr>
          <a:xfrm>
            <a:off x="5962064" y="6594790"/>
            <a:ext cx="533195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81BBAA32-C2F4-AE43-A013-797048D73233}"/>
              </a:ext>
            </a:extLst>
          </p:cNvPr>
          <p:cNvCxnSpPr>
            <a:cxnSpLocks/>
          </p:cNvCxnSpPr>
          <p:nvPr/>
        </p:nvCxnSpPr>
        <p:spPr>
          <a:xfrm flipH="1">
            <a:off x="9180980" y="4638934"/>
            <a:ext cx="415" cy="2743127"/>
          </a:xfrm>
          <a:prstGeom prst="line">
            <a:avLst/>
          </a:pr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1C39086D-BAD1-C144-9CE7-DE197B9B83EB}"/>
              </a:ext>
            </a:extLst>
          </p:cNvPr>
          <p:cNvCxnSpPr>
            <a:cxnSpLocks/>
          </p:cNvCxnSpPr>
          <p:nvPr/>
        </p:nvCxnSpPr>
        <p:spPr>
          <a:xfrm flipH="1">
            <a:off x="8732583" y="7382061"/>
            <a:ext cx="463082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Process 54">
            <a:extLst>
              <a:ext uri="{FF2B5EF4-FFF2-40B4-BE49-F238E27FC236}">
                <a16:creationId xmlns:a16="http://schemas.microsoft.com/office/drawing/2014/main" id="{6E96C76C-49BD-2F4E-8432-2067A2F584EB}"/>
              </a:ext>
            </a:extLst>
          </p:cNvPr>
          <p:cNvSpPr/>
          <p:nvPr/>
        </p:nvSpPr>
        <p:spPr>
          <a:xfrm>
            <a:off x="3844140" y="8778879"/>
            <a:ext cx="2877383" cy="2099870"/>
          </a:xfrm>
          <a:prstGeom prst="flowChartProcess">
            <a:avLst/>
          </a:prstGeom>
          <a:solidFill>
            <a:schemeClr val="accent6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2 courses from following: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EEL4440C, OSE3200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OSE4721, PHY4445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OSE4410</a:t>
            </a:r>
          </a:p>
        </p:txBody>
      </p:sp>
      <p:sp>
        <p:nvSpPr>
          <p:cNvPr id="59" name="Process 58">
            <a:extLst>
              <a:ext uri="{FF2B5EF4-FFF2-40B4-BE49-F238E27FC236}">
                <a16:creationId xmlns:a16="http://schemas.microsoft.com/office/drawing/2014/main" id="{5DDE22A2-126B-7043-8C6B-912EA748EC97}"/>
              </a:ext>
            </a:extLst>
          </p:cNvPr>
          <p:cNvSpPr/>
          <p:nvPr/>
        </p:nvSpPr>
        <p:spPr>
          <a:xfrm>
            <a:off x="10225765" y="8493420"/>
            <a:ext cx="1470049" cy="1203473"/>
          </a:xfrm>
          <a:prstGeom prst="flowChartProcess">
            <a:avLst/>
          </a:prstGeom>
          <a:solidFill>
            <a:schemeClr val="accent6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PHY4424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Optics</a:t>
            </a: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45F1ABA5-A459-8E42-964D-FBDF08F86C09}"/>
              </a:ext>
            </a:extLst>
          </p:cNvPr>
          <p:cNvCxnSpPr>
            <a:cxnSpLocks/>
          </p:cNvCxnSpPr>
          <p:nvPr/>
        </p:nvCxnSpPr>
        <p:spPr>
          <a:xfrm>
            <a:off x="9587000" y="4639486"/>
            <a:ext cx="13909" cy="4508845"/>
          </a:xfrm>
          <a:prstGeom prst="line">
            <a:avLst/>
          </a:pr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BF9F0747-FD06-A247-8C47-161D42CE8AB4}"/>
              </a:ext>
            </a:extLst>
          </p:cNvPr>
          <p:cNvCxnSpPr>
            <a:cxnSpLocks/>
          </p:cNvCxnSpPr>
          <p:nvPr/>
        </p:nvCxnSpPr>
        <p:spPr>
          <a:xfrm>
            <a:off x="9587000" y="9148331"/>
            <a:ext cx="528303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8C5AC932-08A2-6C4E-A3BD-37B10A7C59DE}"/>
              </a:ext>
            </a:extLst>
          </p:cNvPr>
          <p:cNvCxnSpPr>
            <a:cxnSpLocks/>
          </p:cNvCxnSpPr>
          <p:nvPr/>
        </p:nvCxnSpPr>
        <p:spPr>
          <a:xfrm>
            <a:off x="13075887" y="8143739"/>
            <a:ext cx="0" cy="1004592"/>
          </a:xfrm>
          <a:prstGeom prst="line">
            <a:avLst/>
          </a:pr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AB981B4F-075F-CD41-9AC0-C00916785513}"/>
              </a:ext>
            </a:extLst>
          </p:cNvPr>
          <p:cNvCxnSpPr>
            <a:cxnSpLocks/>
          </p:cNvCxnSpPr>
          <p:nvPr/>
        </p:nvCxnSpPr>
        <p:spPr>
          <a:xfrm flipH="1">
            <a:off x="11792368" y="9095156"/>
            <a:ext cx="1283519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6815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cess 8"/>
          <p:cNvSpPr/>
          <p:nvPr/>
        </p:nvSpPr>
        <p:spPr>
          <a:xfrm>
            <a:off x="3361998" y="1871559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endParaRPr lang="en-US" sz="1600" dirty="0">
              <a:latin typeface="Helvetica"/>
              <a:cs typeface="Helvetica"/>
            </a:endParaRPr>
          </a:p>
          <a:p>
            <a:pPr algn="ctr"/>
            <a:r>
              <a:rPr lang="en-US" sz="1600" dirty="0">
                <a:latin typeface="Helvetica"/>
                <a:cs typeface="Helvetica"/>
              </a:rPr>
              <a:t>MAC2311C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Calc I</a:t>
            </a:r>
          </a:p>
          <a:p>
            <a:pPr algn="ctr"/>
            <a:endParaRPr lang="en-US" sz="1600" dirty="0">
              <a:latin typeface="Helvetica"/>
              <a:cs typeface="Helvetica"/>
            </a:endParaRPr>
          </a:p>
        </p:txBody>
      </p:sp>
      <p:sp>
        <p:nvSpPr>
          <p:cNvPr id="14" name="Process 13"/>
          <p:cNvSpPr/>
          <p:nvPr/>
        </p:nvSpPr>
        <p:spPr>
          <a:xfrm>
            <a:off x="7537938" y="1871559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MAC2313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Calc III</a:t>
            </a:r>
          </a:p>
        </p:txBody>
      </p:sp>
      <p:sp>
        <p:nvSpPr>
          <p:cNvPr id="15" name="Process 14"/>
          <p:cNvSpPr/>
          <p:nvPr/>
        </p:nvSpPr>
        <p:spPr>
          <a:xfrm>
            <a:off x="9648991" y="1871559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MAP2302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Diff. Equations</a:t>
            </a:r>
          </a:p>
        </p:txBody>
      </p:sp>
      <p:sp>
        <p:nvSpPr>
          <p:cNvPr id="17" name="Process 16"/>
          <p:cNvSpPr/>
          <p:nvPr/>
        </p:nvSpPr>
        <p:spPr>
          <a:xfrm>
            <a:off x="5449968" y="1877611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MAC2312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Calc II</a:t>
            </a:r>
          </a:p>
        </p:txBody>
      </p:sp>
      <p:sp>
        <p:nvSpPr>
          <p:cNvPr id="18" name="Process 17"/>
          <p:cNvSpPr/>
          <p:nvPr/>
        </p:nvSpPr>
        <p:spPr>
          <a:xfrm>
            <a:off x="3361998" y="406262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PHY2048C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Physics I</a:t>
            </a:r>
          </a:p>
        </p:txBody>
      </p:sp>
      <p:sp>
        <p:nvSpPr>
          <p:cNvPr id="20" name="Process 19"/>
          <p:cNvSpPr/>
          <p:nvPr/>
        </p:nvSpPr>
        <p:spPr>
          <a:xfrm>
            <a:off x="7537938" y="406262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PHY3101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Physics III</a:t>
            </a:r>
          </a:p>
        </p:txBody>
      </p:sp>
      <p:sp>
        <p:nvSpPr>
          <p:cNvPr id="21" name="Process 20"/>
          <p:cNvSpPr/>
          <p:nvPr/>
        </p:nvSpPr>
        <p:spPr>
          <a:xfrm>
            <a:off x="5449968" y="406262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PHY2049C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Physics II</a:t>
            </a:r>
          </a:p>
        </p:txBody>
      </p:sp>
      <p:cxnSp>
        <p:nvCxnSpPr>
          <p:cNvPr id="23" name="Straight Arrow Connector 22"/>
          <p:cNvCxnSpPr>
            <a:stCxn id="9" idx="3"/>
            <a:endCxn id="17" idx="1"/>
          </p:cNvCxnSpPr>
          <p:nvPr/>
        </p:nvCxnSpPr>
        <p:spPr>
          <a:xfrm>
            <a:off x="4762361" y="2447872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850331" y="2453924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762361" y="4611565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850331" y="4605410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8961384" y="2456950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Process 29"/>
          <p:cNvSpPr/>
          <p:nvPr/>
        </p:nvSpPr>
        <p:spPr>
          <a:xfrm>
            <a:off x="15680116" y="1957854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PHY4604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Wave. Mech. I</a:t>
            </a:r>
          </a:p>
        </p:txBody>
      </p:sp>
      <p:sp>
        <p:nvSpPr>
          <p:cNvPr id="32" name="Process 31"/>
          <p:cNvSpPr/>
          <p:nvPr/>
        </p:nvSpPr>
        <p:spPr>
          <a:xfrm>
            <a:off x="12982769" y="7028380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PHY3323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E&amp;M I</a:t>
            </a:r>
          </a:p>
        </p:txBody>
      </p:sp>
      <p:sp>
        <p:nvSpPr>
          <p:cNvPr id="33" name="Process 32"/>
          <p:cNvSpPr/>
          <p:nvPr/>
        </p:nvSpPr>
        <p:spPr>
          <a:xfrm>
            <a:off x="12982769" y="5215247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PHY3513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Thermal</a:t>
            </a:r>
          </a:p>
        </p:txBody>
      </p:sp>
      <p:sp>
        <p:nvSpPr>
          <p:cNvPr id="34" name="Process 33"/>
          <p:cNvSpPr/>
          <p:nvPr/>
        </p:nvSpPr>
        <p:spPr>
          <a:xfrm>
            <a:off x="12982769" y="3550549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PHY3220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Mech.</a:t>
            </a:r>
          </a:p>
        </p:txBody>
      </p:sp>
      <p:sp>
        <p:nvSpPr>
          <p:cNvPr id="35" name="Process 34"/>
          <p:cNvSpPr/>
          <p:nvPr/>
        </p:nvSpPr>
        <p:spPr>
          <a:xfrm>
            <a:off x="12982769" y="1942414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PHZ3113</a:t>
            </a:r>
          </a:p>
          <a:p>
            <a:pPr algn="ctr"/>
            <a:r>
              <a:rPr lang="en-US" sz="1600" dirty="0" err="1">
                <a:solidFill>
                  <a:srgbClr val="000000"/>
                </a:solidFill>
                <a:latin typeface="Helvetica"/>
                <a:cs typeface="Helvetica"/>
              </a:rPr>
              <a:t>Theor</a:t>
            </a:r>
            <a:r>
              <a:rPr lang="en-US" sz="1600">
                <a:solidFill>
                  <a:srgbClr val="000000"/>
                </a:solidFill>
                <a:latin typeface="Helvetica"/>
                <a:cs typeface="Helvetica"/>
              </a:rPr>
              <a:t>. Methods</a:t>
            </a:r>
          </a:p>
        </p:txBody>
      </p:sp>
      <p:sp>
        <p:nvSpPr>
          <p:cNvPr id="37" name="Process 36"/>
          <p:cNvSpPr/>
          <p:nvPr/>
        </p:nvSpPr>
        <p:spPr>
          <a:xfrm>
            <a:off x="10115303" y="563076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PHY3802L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Inter. Lab</a:t>
            </a:r>
          </a:p>
        </p:txBody>
      </p:sp>
      <p:sp>
        <p:nvSpPr>
          <p:cNvPr id="54" name="Process 53"/>
          <p:cNvSpPr/>
          <p:nvPr/>
        </p:nvSpPr>
        <p:spPr>
          <a:xfrm>
            <a:off x="7074859" y="6783592"/>
            <a:ext cx="2574132" cy="2099870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9 credits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From biology or chemistry at 3000+ level</a:t>
            </a:r>
          </a:p>
        </p:txBody>
      </p:sp>
      <p:sp>
        <p:nvSpPr>
          <p:cNvPr id="61" name="Freeform 60"/>
          <p:cNvSpPr/>
          <p:nvPr/>
        </p:nvSpPr>
        <p:spPr>
          <a:xfrm>
            <a:off x="4311190" y="3625758"/>
            <a:ext cx="8672511" cy="551441"/>
          </a:xfrm>
          <a:custGeom>
            <a:avLst/>
            <a:gdLst>
              <a:gd name="connsiteX0" fmla="*/ 0 w 8672511"/>
              <a:gd name="connsiteY0" fmla="*/ 401048 h 551441"/>
              <a:gd name="connsiteX1" fmla="*/ 16710 w 8672511"/>
              <a:gd name="connsiteY1" fmla="*/ 16710 h 551441"/>
              <a:gd name="connsiteX2" fmla="*/ 7653199 w 8672511"/>
              <a:gd name="connsiteY2" fmla="*/ 0 h 551441"/>
              <a:gd name="connsiteX3" fmla="*/ 7669909 w 8672511"/>
              <a:gd name="connsiteY3" fmla="*/ 551441 h 551441"/>
              <a:gd name="connsiteX4" fmla="*/ 8672511 w 8672511"/>
              <a:gd name="connsiteY4" fmla="*/ 534731 h 551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72511" h="551441">
                <a:moveTo>
                  <a:pt x="0" y="401048"/>
                </a:moveTo>
                <a:lnTo>
                  <a:pt x="16710" y="16710"/>
                </a:lnTo>
                <a:lnTo>
                  <a:pt x="7653199" y="0"/>
                </a:lnTo>
                <a:lnTo>
                  <a:pt x="7669909" y="551441"/>
                </a:lnTo>
                <a:lnTo>
                  <a:pt x="8672511" y="534731"/>
                </a:lnTo>
              </a:path>
            </a:pathLst>
          </a:cu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6600466" y="3809572"/>
            <a:ext cx="6399946" cy="3977062"/>
          </a:xfrm>
          <a:custGeom>
            <a:avLst/>
            <a:gdLst>
              <a:gd name="connsiteX0" fmla="*/ 0 w 6399946"/>
              <a:gd name="connsiteY0" fmla="*/ 217234 h 3977062"/>
              <a:gd name="connsiteX1" fmla="*/ 0 w 6399946"/>
              <a:gd name="connsiteY1" fmla="*/ 217234 h 3977062"/>
              <a:gd name="connsiteX2" fmla="*/ 0 w 6399946"/>
              <a:gd name="connsiteY2" fmla="*/ 0 h 3977062"/>
              <a:gd name="connsiteX3" fmla="*/ 0 w 6399946"/>
              <a:gd name="connsiteY3" fmla="*/ 0 h 3977062"/>
              <a:gd name="connsiteX4" fmla="*/ 5246953 w 6399946"/>
              <a:gd name="connsiteY4" fmla="*/ 33420 h 3977062"/>
              <a:gd name="connsiteX5" fmla="*/ 5263663 w 6399946"/>
              <a:gd name="connsiteY5" fmla="*/ 3977062 h 3977062"/>
              <a:gd name="connsiteX6" fmla="*/ 6399946 w 6399946"/>
              <a:gd name="connsiteY6" fmla="*/ 3977062 h 3977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99946" h="3977062">
                <a:moveTo>
                  <a:pt x="0" y="217234"/>
                </a:moveTo>
                <a:lnTo>
                  <a:pt x="0" y="217234"/>
                </a:lnTo>
                <a:lnTo>
                  <a:pt x="0" y="0"/>
                </a:lnTo>
                <a:lnTo>
                  <a:pt x="0" y="0"/>
                </a:lnTo>
                <a:lnTo>
                  <a:pt x="5246953" y="33420"/>
                </a:lnTo>
                <a:lnTo>
                  <a:pt x="5263663" y="3977062"/>
                </a:lnTo>
                <a:lnTo>
                  <a:pt x="6399946" y="3977062"/>
                </a:lnTo>
              </a:path>
            </a:pathLst>
          </a:cu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>
            <a:off x="12449574" y="2447872"/>
            <a:ext cx="18801" cy="5338762"/>
          </a:xfrm>
          <a:prstGeom prst="line">
            <a:avLst/>
          </a:pr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>
            <a:off x="11049354" y="2435458"/>
            <a:ext cx="1399288" cy="24518"/>
          </a:xfrm>
          <a:prstGeom prst="straightConnector1">
            <a:avLst/>
          </a:prstGeom>
          <a:ln w="12700" cmpd="sng">
            <a:solidFill>
              <a:srgbClr val="000000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614058" y="500281"/>
            <a:ext cx="128886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Physics BA – Biophysics specialization (21-22 catalog)</a:t>
            </a:r>
          </a:p>
        </p:txBody>
      </p:sp>
      <p:cxnSp>
        <p:nvCxnSpPr>
          <p:cNvPr id="10" name="Straight Connector 9"/>
          <p:cNvCxnSpPr>
            <a:stCxn id="20" idx="3"/>
          </p:cNvCxnSpPr>
          <p:nvPr/>
        </p:nvCxnSpPr>
        <p:spPr>
          <a:xfrm flipV="1">
            <a:off x="8938301" y="4617617"/>
            <a:ext cx="1663666" cy="21317"/>
          </a:xfrm>
          <a:prstGeom prst="line">
            <a:avLst/>
          </a:prstGeom>
          <a:ln w="3175" cmpd="sng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0601967" y="4703175"/>
            <a:ext cx="0" cy="78067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0601967" y="4617617"/>
            <a:ext cx="2380802" cy="1013144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9" idx="2"/>
            <a:endCxn id="18" idx="0"/>
          </p:cNvCxnSpPr>
          <p:nvPr/>
        </p:nvCxnSpPr>
        <p:spPr>
          <a:xfrm>
            <a:off x="4062180" y="3024185"/>
            <a:ext cx="0" cy="103843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6149295" y="3031331"/>
            <a:ext cx="0" cy="103843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8308910" y="3024185"/>
            <a:ext cx="0" cy="103843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12449574" y="2463002"/>
            <a:ext cx="533195" cy="1599619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endCxn id="30" idx="1"/>
          </p:cNvCxnSpPr>
          <p:nvPr/>
        </p:nvCxnSpPr>
        <p:spPr>
          <a:xfrm flipV="1">
            <a:off x="14383132" y="2534167"/>
            <a:ext cx="1296984" cy="1449021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flipV="1">
            <a:off x="14459428" y="2435458"/>
            <a:ext cx="1220688" cy="27544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12468375" y="7786634"/>
            <a:ext cx="533195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378EB7C7-C0BE-B346-BABE-074AD1D89C4E}"/>
              </a:ext>
            </a:extLst>
          </p:cNvPr>
          <p:cNvGrpSpPr/>
          <p:nvPr/>
        </p:nvGrpSpPr>
        <p:grpSpPr>
          <a:xfrm>
            <a:off x="2728151" y="12487876"/>
            <a:ext cx="3767108" cy="2344183"/>
            <a:chOff x="1370891" y="13017683"/>
            <a:chExt cx="3767108" cy="2344183"/>
          </a:xfrm>
        </p:grpSpPr>
        <p:sp>
          <p:nvSpPr>
            <p:cNvPr id="42" name="Process 41"/>
            <p:cNvSpPr/>
            <p:nvPr/>
          </p:nvSpPr>
          <p:spPr>
            <a:xfrm>
              <a:off x="1370891" y="13829997"/>
              <a:ext cx="1647304" cy="1302155"/>
            </a:xfrm>
            <a:prstGeom prst="flowChartProcess">
              <a:avLst/>
            </a:prstGeom>
            <a:solidFill>
              <a:srgbClr val="660066"/>
            </a:solidFill>
            <a:ln w="1270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2880" tIns="91440" rIns="182880" bIns="91440" spcCol="0" rtlCol="0" anchor="ctr"/>
            <a:lstStyle/>
            <a:p>
              <a:pPr algn="ctr"/>
              <a:r>
                <a:rPr lang="en-US" sz="1600" dirty="0">
                  <a:latin typeface="Helvetica"/>
                  <a:cs typeface="Helvetica"/>
                </a:rPr>
                <a:t>CHM2045C</a:t>
              </a:r>
            </a:p>
            <a:p>
              <a:pPr algn="ctr"/>
              <a:r>
                <a:rPr lang="en-US" sz="1600" dirty="0">
                  <a:latin typeface="Helvetica"/>
                  <a:cs typeface="Helvetica"/>
                </a:rPr>
                <a:t>Chem I</a:t>
              </a:r>
            </a:p>
          </p:txBody>
        </p:sp>
        <p:sp>
          <p:nvSpPr>
            <p:cNvPr id="43" name="Process 42"/>
            <p:cNvSpPr/>
            <p:nvPr/>
          </p:nvSpPr>
          <p:spPr>
            <a:xfrm>
              <a:off x="3737636" y="13017683"/>
              <a:ext cx="1400363" cy="1152626"/>
            </a:xfrm>
            <a:prstGeom prst="flowChartProcess">
              <a:avLst/>
            </a:prstGeom>
            <a:solidFill>
              <a:srgbClr val="660066"/>
            </a:solidFill>
            <a:ln w="1270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2880" tIns="91440" rIns="182880" bIns="91440" spcCol="0" rtlCol="0" anchor="ctr"/>
            <a:lstStyle/>
            <a:p>
              <a:pPr algn="ctr"/>
              <a:r>
                <a:rPr lang="en-US" sz="1600">
                  <a:latin typeface="Helvetica"/>
                  <a:cs typeface="Helvetica"/>
                </a:rPr>
                <a:t>CHM2046</a:t>
              </a:r>
            </a:p>
            <a:p>
              <a:pPr algn="ctr"/>
              <a:r>
                <a:rPr lang="en-US" sz="1600" err="1">
                  <a:latin typeface="Helvetica"/>
                  <a:cs typeface="Helvetica"/>
                </a:rPr>
                <a:t>Chem</a:t>
              </a:r>
              <a:r>
                <a:rPr lang="en-US" sz="1600">
                  <a:latin typeface="Helvetica"/>
                  <a:cs typeface="Helvetica"/>
                </a:rPr>
                <a:t> II</a:t>
              </a:r>
            </a:p>
          </p:txBody>
        </p:sp>
        <p:cxnSp>
          <p:nvCxnSpPr>
            <p:cNvPr id="44" name="Straight Arrow Connector 43"/>
            <p:cNvCxnSpPr>
              <a:cxnSpLocks/>
            </p:cNvCxnSpPr>
            <p:nvPr/>
          </p:nvCxnSpPr>
          <p:spPr>
            <a:xfrm flipV="1">
              <a:off x="3018194" y="13829997"/>
              <a:ext cx="641083" cy="662658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Process 55">
              <a:extLst>
                <a:ext uri="{FF2B5EF4-FFF2-40B4-BE49-F238E27FC236}">
                  <a16:creationId xmlns:a16="http://schemas.microsoft.com/office/drawing/2014/main" id="{313F5635-B523-8049-BE04-E637CABF05CA}"/>
                </a:ext>
              </a:extLst>
            </p:cNvPr>
            <p:cNvSpPr/>
            <p:nvPr/>
          </p:nvSpPr>
          <p:spPr>
            <a:xfrm>
              <a:off x="3896640" y="14355025"/>
              <a:ext cx="1151353" cy="1006841"/>
            </a:xfrm>
            <a:prstGeom prst="flowChartProcess">
              <a:avLst/>
            </a:prstGeom>
            <a:solidFill>
              <a:srgbClr val="660066"/>
            </a:solidFill>
            <a:ln w="1270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2880" tIns="91440" rIns="182880" bIns="91440" spcCol="0" rtlCol="0" anchor="ctr"/>
            <a:lstStyle/>
            <a:p>
              <a:pPr algn="ctr"/>
              <a:r>
                <a:rPr lang="en-US" sz="1600">
                  <a:latin typeface="Helvetica"/>
                  <a:cs typeface="Helvetica"/>
                </a:rPr>
                <a:t>CHM2046L</a:t>
              </a:r>
            </a:p>
            <a:p>
              <a:pPr algn="ctr"/>
              <a:r>
                <a:rPr lang="en-US" sz="1600">
                  <a:latin typeface="Helvetica"/>
                  <a:cs typeface="Helvetica"/>
                </a:rPr>
                <a:t>C II Lab</a:t>
              </a:r>
            </a:p>
          </p:txBody>
        </p: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4931F03D-C89B-4742-BFE3-9A2D0269B827}"/>
                </a:ext>
              </a:extLst>
            </p:cNvPr>
            <p:cNvCxnSpPr>
              <a:cxnSpLocks/>
            </p:cNvCxnSpPr>
            <p:nvPr/>
          </p:nvCxnSpPr>
          <p:spPr>
            <a:xfrm>
              <a:off x="3041456" y="14548664"/>
              <a:ext cx="788849" cy="207477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Process 72">
            <a:extLst>
              <a:ext uri="{FF2B5EF4-FFF2-40B4-BE49-F238E27FC236}">
                <a16:creationId xmlns:a16="http://schemas.microsoft.com/office/drawing/2014/main" id="{DBD43BA1-01E3-574D-B4E2-02CB30337179}"/>
              </a:ext>
            </a:extLst>
          </p:cNvPr>
          <p:cNvSpPr/>
          <p:nvPr/>
        </p:nvSpPr>
        <p:spPr>
          <a:xfrm>
            <a:off x="3361998" y="6783592"/>
            <a:ext cx="2574132" cy="2099870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6 credits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From PHY, PHZ, or AST, 3000+ level.</a:t>
            </a:r>
          </a:p>
        </p:txBody>
      </p:sp>
      <p:sp>
        <p:nvSpPr>
          <p:cNvPr id="55" name="Process 54">
            <a:extLst>
              <a:ext uri="{FF2B5EF4-FFF2-40B4-BE49-F238E27FC236}">
                <a16:creationId xmlns:a16="http://schemas.microsoft.com/office/drawing/2014/main" id="{4C8E05E7-BDE8-764F-BA5F-21347A621291}"/>
              </a:ext>
            </a:extLst>
          </p:cNvPr>
          <p:cNvSpPr/>
          <p:nvPr/>
        </p:nvSpPr>
        <p:spPr>
          <a:xfrm>
            <a:off x="3872343" y="9789670"/>
            <a:ext cx="1647304" cy="1302155"/>
          </a:xfrm>
          <a:prstGeom prst="flowChartProcess">
            <a:avLst/>
          </a:prstGeom>
          <a:solidFill>
            <a:schemeClr val="accent6"/>
          </a:solidFill>
          <a:ln w="127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BCS2011C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Biology II</a:t>
            </a:r>
          </a:p>
        </p:txBody>
      </p:sp>
      <p:sp>
        <p:nvSpPr>
          <p:cNvPr id="59" name="Process 58">
            <a:extLst>
              <a:ext uri="{FF2B5EF4-FFF2-40B4-BE49-F238E27FC236}">
                <a16:creationId xmlns:a16="http://schemas.microsoft.com/office/drawing/2014/main" id="{327C3910-10A8-E444-8D49-C44C2E87CA65}"/>
              </a:ext>
            </a:extLst>
          </p:cNvPr>
          <p:cNvSpPr/>
          <p:nvPr/>
        </p:nvSpPr>
        <p:spPr>
          <a:xfrm>
            <a:off x="7259806" y="12520615"/>
            <a:ext cx="1387639" cy="1006841"/>
          </a:xfrm>
          <a:prstGeom prst="flowChartProcess">
            <a:avLst/>
          </a:prstGeom>
          <a:solidFill>
            <a:schemeClr val="accent6"/>
          </a:solidFill>
          <a:ln w="127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CHM2210</a:t>
            </a:r>
          </a:p>
        </p:txBody>
      </p:sp>
      <p:sp>
        <p:nvSpPr>
          <p:cNvPr id="65" name="Process 64">
            <a:extLst>
              <a:ext uri="{FF2B5EF4-FFF2-40B4-BE49-F238E27FC236}">
                <a16:creationId xmlns:a16="http://schemas.microsoft.com/office/drawing/2014/main" id="{CCAE56C8-774A-4042-9105-B23927239F72}"/>
              </a:ext>
            </a:extLst>
          </p:cNvPr>
          <p:cNvSpPr/>
          <p:nvPr/>
        </p:nvSpPr>
        <p:spPr>
          <a:xfrm>
            <a:off x="6846957" y="9811340"/>
            <a:ext cx="1647304" cy="1302155"/>
          </a:xfrm>
          <a:prstGeom prst="flowChartProcess">
            <a:avLst/>
          </a:prstGeom>
          <a:solidFill>
            <a:schemeClr val="accent6"/>
          </a:solidFill>
          <a:ln w="127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MCB1310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Intro to Biotech.</a:t>
            </a:r>
          </a:p>
        </p:txBody>
      </p:sp>
      <p:sp>
        <p:nvSpPr>
          <p:cNvPr id="66" name="Process 65">
            <a:extLst>
              <a:ext uri="{FF2B5EF4-FFF2-40B4-BE49-F238E27FC236}">
                <a16:creationId xmlns:a16="http://schemas.microsoft.com/office/drawing/2014/main" id="{BEA5D2E0-FDF1-CA4F-8D06-7C01D24E63A5}"/>
              </a:ext>
            </a:extLst>
          </p:cNvPr>
          <p:cNvSpPr/>
          <p:nvPr/>
        </p:nvSpPr>
        <p:spPr>
          <a:xfrm>
            <a:off x="9411992" y="12485645"/>
            <a:ext cx="1387639" cy="1041812"/>
          </a:xfrm>
          <a:prstGeom prst="flowChartProcess">
            <a:avLst/>
          </a:prstGeom>
          <a:solidFill>
            <a:schemeClr val="accent6"/>
          </a:solidFill>
          <a:ln w="127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CHM2211</a:t>
            </a:r>
          </a:p>
        </p:txBody>
      </p:sp>
      <p:sp>
        <p:nvSpPr>
          <p:cNvPr id="70" name="Process 69">
            <a:extLst>
              <a:ext uri="{FF2B5EF4-FFF2-40B4-BE49-F238E27FC236}">
                <a16:creationId xmlns:a16="http://schemas.microsoft.com/office/drawing/2014/main" id="{F7F957B9-7F1E-3242-BB37-A2A17043D88D}"/>
              </a:ext>
            </a:extLst>
          </p:cNvPr>
          <p:cNvSpPr/>
          <p:nvPr/>
        </p:nvSpPr>
        <p:spPr>
          <a:xfrm>
            <a:off x="9405629" y="14121951"/>
            <a:ext cx="1400363" cy="1152627"/>
          </a:xfrm>
          <a:prstGeom prst="flowChartProcess">
            <a:avLst/>
          </a:prstGeom>
          <a:solidFill>
            <a:schemeClr val="accent6"/>
          </a:solidFill>
          <a:ln w="127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CHM2211L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89E9F34B-E2CF-1146-82CA-8CA23137AFB2}"/>
              </a:ext>
            </a:extLst>
          </p:cNvPr>
          <p:cNvCxnSpPr>
            <a:cxnSpLocks/>
          </p:cNvCxnSpPr>
          <p:nvPr/>
        </p:nvCxnSpPr>
        <p:spPr>
          <a:xfrm>
            <a:off x="6542323" y="13044540"/>
            <a:ext cx="717483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CDDEA0A-7154-3D48-9B6A-0A47E600B587}"/>
              </a:ext>
            </a:extLst>
          </p:cNvPr>
          <p:cNvCxnSpPr>
            <a:cxnSpLocks/>
          </p:cNvCxnSpPr>
          <p:nvPr/>
        </p:nvCxnSpPr>
        <p:spPr>
          <a:xfrm>
            <a:off x="8694509" y="13011863"/>
            <a:ext cx="717483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4BB70E8F-DA21-5B48-8D35-1D8F4FFE2C83}"/>
              </a:ext>
            </a:extLst>
          </p:cNvPr>
          <p:cNvCxnSpPr>
            <a:cxnSpLocks/>
          </p:cNvCxnSpPr>
          <p:nvPr/>
        </p:nvCxnSpPr>
        <p:spPr>
          <a:xfrm>
            <a:off x="8220818" y="13640502"/>
            <a:ext cx="1084369" cy="96184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5C2D4671-707A-7347-A339-EFBC80584D98}"/>
              </a:ext>
            </a:extLst>
          </p:cNvPr>
          <p:cNvCxnSpPr>
            <a:cxnSpLocks/>
          </p:cNvCxnSpPr>
          <p:nvPr/>
        </p:nvCxnSpPr>
        <p:spPr>
          <a:xfrm>
            <a:off x="6563759" y="14536991"/>
            <a:ext cx="2741428" cy="29506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2993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cess 8"/>
          <p:cNvSpPr/>
          <p:nvPr/>
        </p:nvSpPr>
        <p:spPr>
          <a:xfrm>
            <a:off x="3361998" y="1871559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endParaRPr lang="en-US" sz="1600" dirty="0">
              <a:latin typeface="Helvetica"/>
              <a:cs typeface="Helvetica"/>
            </a:endParaRPr>
          </a:p>
          <a:p>
            <a:pPr algn="ctr"/>
            <a:r>
              <a:rPr lang="en-US" sz="1600" dirty="0">
                <a:latin typeface="Helvetica"/>
                <a:cs typeface="Helvetica"/>
              </a:rPr>
              <a:t>MAC2311C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Calc I</a:t>
            </a:r>
          </a:p>
          <a:p>
            <a:pPr algn="ctr"/>
            <a:endParaRPr lang="en-US" sz="1600" dirty="0">
              <a:latin typeface="Helvetica"/>
              <a:cs typeface="Helvetica"/>
            </a:endParaRPr>
          </a:p>
        </p:txBody>
      </p:sp>
      <p:sp>
        <p:nvSpPr>
          <p:cNvPr id="14" name="Process 13"/>
          <p:cNvSpPr/>
          <p:nvPr/>
        </p:nvSpPr>
        <p:spPr>
          <a:xfrm>
            <a:off x="7537938" y="1871559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MAC2313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Calc III</a:t>
            </a:r>
          </a:p>
        </p:txBody>
      </p:sp>
      <p:sp>
        <p:nvSpPr>
          <p:cNvPr id="15" name="Process 14"/>
          <p:cNvSpPr/>
          <p:nvPr/>
        </p:nvSpPr>
        <p:spPr>
          <a:xfrm>
            <a:off x="9648991" y="1871559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MAP2302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Diff. Equations</a:t>
            </a:r>
          </a:p>
        </p:txBody>
      </p:sp>
      <p:sp>
        <p:nvSpPr>
          <p:cNvPr id="17" name="Process 16"/>
          <p:cNvSpPr/>
          <p:nvPr/>
        </p:nvSpPr>
        <p:spPr>
          <a:xfrm>
            <a:off x="5449968" y="1877611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MAC2312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Calc II</a:t>
            </a:r>
          </a:p>
        </p:txBody>
      </p:sp>
      <p:sp>
        <p:nvSpPr>
          <p:cNvPr id="18" name="Process 17"/>
          <p:cNvSpPr/>
          <p:nvPr/>
        </p:nvSpPr>
        <p:spPr>
          <a:xfrm>
            <a:off x="3361998" y="406262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PHY2048C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Physics I</a:t>
            </a:r>
          </a:p>
        </p:txBody>
      </p:sp>
      <p:sp>
        <p:nvSpPr>
          <p:cNvPr id="20" name="Process 19"/>
          <p:cNvSpPr/>
          <p:nvPr/>
        </p:nvSpPr>
        <p:spPr>
          <a:xfrm>
            <a:off x="7537938" y="406262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PHY3101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Physics III</a:t>
            </a:r>
          </a:p>
        </p:txBody>
      </p:sp>
      <p:sp>
        <p:nvSpPr>
          <p:cNvPr id="21" name="Process 20"/>
          <p:cNvSpPr/>
          <p:nvPr/>
        </p:nvSpPr>
        <p:spPr>
          <a:xfrm>
            <a:off x="5449968" y="406262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PHY2049C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Physics II</a:t>
            </a:r>
          </a:p>
        </p:txBody>
      </p:sp>
      <p:cxnSp>
        <p:nvCxnSpPr>
          <p:cNvPr id="23" name="Straight Arrow Connector 22"/>
          <p:cNvCxnSpPr>
            <a:stCxn id="9" idx="3"/>
            <a:endCxn id="17" idx="1"/>
          </p:cNvCxnSpPr>
          <p:nvPr/>
        </p:nvCxnSpPr>
        <p:spPr>
          <a:xfrm>
            <a:off x="4762361" y="2447872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850331" y="2453924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762361" y="4611565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850331" y="4605410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8961384" y="2456950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Process 29"/>
          <p:cNvSpPr/>
          <p:nvPr/>
        </p:nvSpPr>
        <p:spPr>
          <a:xfrm>
            <a:off x="15680116" y="1957854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PHY4604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Wave. Mech. I</a:t>
            </a:r>
          </a:p>
        </p:txBody>
      </p:sp>
      <p:sp>
        <p:nvSpPr>
          <p:cNvPr id="32" name="Process 31"/>
          <p:cNvSpPr/>
          <p:nvPr/>
        </p:nvSpPr>
        <p:spPr>
          <a:xfrm>
            <a:off x="12982769" y="7028380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PHY3323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E&amp;M I</a:t>
            </a:r>
          </a:p>
        </p:txBody>
      </p:sp>
      <p:sp>
        <p:nvSpPr>
          <p:cNvPr id="33" name="Process 32"/>
          <p:cNvSpPr/>
          <p:nvPr/>
        </p:nvSpPr>
        <p:spPr>
          <a:xfrm>
            <a:off x="12982769" y="5215247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PHY3513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Thermal</a:t>
            </a:r>
          </a:p>
        </p:txBody>
      </p:sp>
      <p:sp>
        <p:nvSpPr>
          <p:cNvPr id="34" name="Process 33"/>
          <p:cNvSpPr/>
          <p:nvPr/>
        </p:nvSpPr>
        <p:spPr>
          <a:xfrm>
            <a:off x="12982769" y="3550549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PHY3220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Mech.</a:t>
            </a:r>
          </a:p>
        </p:txBody>
      </p:sp>
      <p:sp>
        <p:nvSpPr>
          <p:cNvPr id="35" name="Process 34"/>
          <p:cNvSpPr/>
          <p:nvPr/>
        </p:nvSpPr>
        <p:spPr>
          <a:xfrm>
            <a:off x="12982769" y="1942414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PHZ3113</a:t>
            </a:r>
          </a:p>
          <a:p>
            <a:pPr algn="ctr"/>
            <a:r>
              <a:rPr lang="en-US" sz="1600" dirty="0" err="1">
                <a:solidFill>
                  <a:srgbClr val="000000"/>
                </a:solidFill>
                <a:latin typeface="Helvetica"/>
                <a:cs typeface="Helvetica"/>
              </a:rPr>
              <a:t>Theor</a:t>
            </a:r>
            <a:r>
              <a:rPr lang="en-US" sz="1600">
                <a:solidFill>
                  <a:srgbClr val="000000"/>
                </a:solidFill>
                <a:latin typeface="Helvetica"/>
                <a:cs typeface="Helvetica"/>
              </a:rPr>
              <a:t>. Methods</a:t>
            </a:r>
          </a:p>
        </p:txBody>
      </p:sp>
      <p:sp>
        <p:nvSpPr>
          <p:cNvPr id="37" name="Process 36"/>
          <p:cNvSpPr/>
          <p:nvPr/>
        </p:nvSpPr>
        <p:spPr>
          <a:xfrm>
            <a:off x="10115303" y="563076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PHY3802L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Inter. Lab</a:t>
            </a:r>
          </a:p>
        </p:txBody>
      </p:sp>
      <p:sp>
        <p:nvSpPr>
          <p:cNvPr id="61" name="Freeform 60"/>
          <p:cNvSpPr/>
          <p:nvPr/>
        </p:nvSpPr>
        <p:spPr>
          <a:xfrm>
            <a:off x="4311190" y="3625758"/>
            <a:ext cx="8672511" cy="551441"/>
          </a:xfrm>
          <a:custGeom>
            <a:avLst/>
            <a:gdLst>
              <a:gd name="connsiteX0" fmla="*/ 0 w 8672511"/>
              <a:gd name="connsiteY0" fmla="*/ 401048 h 551441"/>
              <a:gd name="connsiteX1" fmla="*/ 16710 w 8672511"/>
              <a:gd name="connsiteY1" fmla="*/ 16710 h 551441"/>
              <a:gd name="connsiteX2" fmla="*/ 7653199 w 8672511"/>
              <a:gd name="connsiteY2" fmla="*/ 0 h 551441"/>
              <a:gd name="connsiteX3" fmla="*/ 7669909 w 8672511"/>
              <a:gd name="connsiteY3" fmla="*/ 551441 h 551441"/>
              <a:gd name="connsiteX4" fmla="*/ 8672511 w 8672511"/>
              <a:gd name="connsiteY4" fmla="*/ 534731 h 551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72511" h="551441">
                <a:moveTo>
                  <a:pt x="0" y="401048"/>
                </a:moveTo>
                <a:lnTo>
                  <a:pt x="16710" y="16710"/>
                </a:lnTo>
                <a:lnTo>
                  <a:pt x="7653199" y="0"/>
                </a:lnTo>
                <a:lnTo>
                  <a:pt x="7669909" y="551441"/>
                </a:lnTo>
                <a:lnTo>
                  <a:pt x="8672511" y="534731"/>
                </a:lnTo>
              </a:path>
            </a:pathLst>
          </a:cu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6600466" y="3809572"/>
            <a:ext cx="6399946" cy="3977062"/>
          </a:xfrm>
          <a:custGeom>
            <a:avLst/>
            <a:gdLst>
              <a:gd name="connsiteX0" fmla="*/ 0 w 6399946"/>
              <a:gd name="connsiteY0" fmla="*/ 217234 h 3977062"/>
              <a:gd name="connsiteX1" fmla="*/ 0 w 6399946"/>
              <a:gd name="connsiteY1" fmla="*/ 217234 h 3977062"/>
              <a:gd name="connsiteX2" fmla="*/ 0 w 6399946"/>
              <a:gd name="connsiteY2" fmla="*/ 0 h 3977062"/>
              <a:gd name="connsiteX3" fmla="*/ 0 w 6399946"/>
              <a:gd name="connsiteY3" fmla="*/ 0 h 3977062"/>
              <a:gd name="connsiteX4" fmla="*/ 5246953 w 6399946"/>
              <a:gd name="connsiteY4" fmla="*/ 33420 h 3977062"/>
              <a:gd name="connsiteX5" fmla="*/ 5263663 w 6399946"/>
              <a:gd name="connsiteY5" fmla="*/ 3977062 h 3977062"/>
              <a:gd name="connsiteX6" fmla="*/ 6399946 w 6399946"/>
              <a:gd name="connsiteY6" fmla="*/ 3977062 h 3977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99946" h="3977062">
                <a:moveTo>
                  <a:pt x="0" y="217234"/>
                </a:moveTo>
                <a:lnTo>
                  <a:pt x="0" y="217234"/>
                </a:lnTo>
                <a:lnTo>
                  <a:pt x="0" y="0"/>
                </a:lnTo>
                <a:lnTo>
                  <a:pt x="0" y="0"/>
                </a:lnTo>
                <a:lnTo>
                  <a:pt x="5246953" y="33420"/>
                </a:lnTo>
                <a:lnTo>
                  <a:pt x="5263663" y="3977062"/>
                </a:lnTo>
                <a:lnTo>
                  <a:pt x="6399946" y="3977062"/>
                </a:lnTo>
              </a:path>
            </a:pathLst>
          </a:cu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>
            <a:off x="12449574" y="2447872"/>
            <a:ext cx="18801" cy="5338762"/>
          </a:xfrm>
          <a:prstGeom prst="line">
            <a:avLst/>
          </a:pr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>
            <a:off x="11049354" y="2435458"/>
            <a:ext cx="1399288" cy="24518"/>
          </a:xfrm>
          <a:prstGeom prst="straightConnector1">
            <a:avLst/>
          </a:prstGeom>
          <a:ln w="12700" cmpd="sng">
            <a:solidFill>
              <a:srgbClr val="000000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614058" y="500281"/>
            <a:ext cx="128886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Physics BA – Education specialization (21-22 catalog)</a:t>
            </a:r>
          </a:p>
        </p:txBody>
      </p:sp>
      <p:cxnSp>
        <p:nvCxnSpPr>
          <p:cNvPr id="10" name="Straight Connector 9"/>
          <p:cNvCxnSpPr>
            <a:stCxn id="20" idx="3"/>
          </p:cNvCxnSpPr>
          <p:nvPr/>
        </p:nvCxnSpPr>
        <p:spPr>
          <a:xfrm flipV="1">
            <a:off x="8938301" y="4617617"/>
            <a:ext cx="1663666" cy="21317"/>
          </a:xfrm>
          <a:prstGeom prst="line">
            <a:avLst/>
          </a:prstGeom>
          <a:ln w="3175" cmpd="sng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0601967" y="4703175"/>
            <a:ext cx="0" cy="78067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0601967" y="4617617"/>
            <a:ext cx="2380802" cy="1013144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9" idx="2"/>
            <a:endCxn id="18" idx="0"/>
          </p:cNvCxnSpPr>
          <p:nvPr/>
        </p:nvCxnSpPr>
        <p:spPr>
          <a:xfrm>
            <a:off x="4062180" y="3024185"/>
            <a:ext cx="0" cy="103843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6149295" y="3031331"/>
            <a:ext cx="0" cy="103843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8308910" y="3024185"/>
            <a:ext cx="0" cy="103843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12449574" y="2463002"/>
            <a:ext cx="533195" cy="1599619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endCxn id="30" idx="1"/>
          </p:cNvCxnSpPr>
          <p:nvPr/>
        </p:nvCxnSpPr>
        <p:spPr>
          <a:xfrm flipV="1">
            <a:off x="14383132" y="2534167"/>
            <a:ext cx="1296984" cy="1449021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flipV="1">
            <a:off x="14459428" y="2435458"/>
            <a:ext cx="1220688" cy="27544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12468375" y="7786634"/>
            <a:ext cx="533195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378EB7C7-C0BE-B346-BABE-074AD1D89C4E}"/>
              </a:ext>
            </a:extLst>
          </p:cNvPr>
          <p:cNvGrpSpPr/>
          <p:nvPr/>
        </p:nvGrpSpPr>
        <p:grpSpPr>
          <a:xfrm>
            <a:off x="2728151" y="12487876"/>
            <a:ext cx="3767108" cy="2344183"/>
            <a:chOff x="1370891" y="13017683"/>
            <a:chExt cx="3767108" cy="2344183"/>
          </a:xfrm>
        </p:grpSpPr>
        <p:sp>
          <p:nvSpPr>
            <p:cNvPr id="42" name="Process 41"/>
            <p:cNvSpPr/>
            <p:nvPr/>
          </p:nvSpPr>
          <p:spPr>
            <a:xfrm>
              <a:off x="1370891" y="13829997"/>
              <a:ext cx="1647304" cy="1302155"/>
            </a:xfrm>
            <a:prstGeom prst="flowChartProcess">
              <a:avLst/>
            </a:prstGeom>
            <a:solidFill>
              <a:srgbClr val="660066"/>
            </a:solidFill>
            <a:ln w="1270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2880" tIns="91440" rIns="182880" bIns="91440" spcCol="0" rtlCol="0" anchor="ctr"/>
            <a:lstStyle/>
            <a:p>
              <a:pPr algn="ctr"/>
              <a:r>
                <a:rPr lang="en-US" sz="1600" dirty="0">
                  <a:latin typeface="Helvetica"/>
                  <a:cs typeface="Helvetica"/>
                </a:rPr>
                <a:t>CHM2045C</a:t>
              </a:r>
            </a:p>
            <a:p>
              <a:pPr algn="ctr"/>
              <a:r>
                <a:rPr lang="en-US" sz="1600" dirty="0">
                  <a:latin typeface="Helvetica"/>
                  <a:cs typeface="Helvetica"/>
                </a:rPr>
                <a:t>Chem I</a:t>
              </a:r>
            </a:p>
          </p:txBody>
        </p:sp>
        <p:sp>
          <p:nvSpPr>
            <p:cNvPr id="43" name="Process 42"/>
            <p:cNvSpPr/>
            <p:nvPr/>
          </p:nvSpPr>
          <p:spPr>
            <a:xfrm>
              <a:off x="3737636" y="13017683"/>
              <a:ext cx="1400363" cy="1152626"/>
            </a:xfrm>
            <a:prstGeom prst="flowChartProcess">
              <a:avLst/>
            </a:prstGeom>
            <a:solidFill>
              <a:srgbClr val="660066"/>
            </a:solidFill>
            <a:ln w="1270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2880" tIns="91440" rIns="182880" bIns="91440" spcCol="0" rtlCol="0" anchor="ctr"/>
            <a:lstStyle/>
            <a:p>
              <a:pPr algn="ctr"/>
              <a:r>
                <a:rPr lang="en-US" sz="1600">
                  <a:latin typeface="Helvetica"/>
                  <a:cs typeface="Helvetica"/>
                </a:rPr>
                <a:t>CHM2046</a:t>
              </a:r>
            </a:p>
            <a:p>
              <a:pPr algn="ctr"/>
              <a:r>
                <a:rPr lang="en-US" sz="1600" err="1">
                  <a:latin typeface="Helvetica"/>
                  <a:cs typeface="Helvetica"/>
                </a:rPr>
                <a:t>Chem</a:t>
              </a:r>
              <a:r>
                <a:rPr lang="en-US" sz="1600">
                  <a:latin typeface="Helvetica"/>
                  <a:cs typeface="Helvetica"/>
                </a:rPr>
                <a:t> II</a:t>
              </a:r>
            </a:p>
          </p:txBody>
        </p:sp>
        <p:cxnSp>
          <p:nvCxnSpPr>
            <p:cNvPr id="44" name="Straight Arrow Connector 43"/>
            <p:cNvCxnSpPr>
              <a:cxnSpLocks/>
            </p:cNvCxnSpPr>
            <p:nvPr/>
          </p:nvCxnSpPr>
          <p:spPr>
            <a:xfrm flipV="1">
              <a:off x="3018194" y="13829997"/>
              <a:ext cx="641083" cy="662658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Process 55">
              <a:extLst>
                <a:ext uri="{FF2B5EF4-FFF2-40B4-BE49-F238E27FC236}">
                  <a16:creationId xmlns:a16="http://schemas.microsoft.com/office/drawing/2014/main" id="{313F5635-B523-8049-BE04-E637CABF05CA}"/>
                </a:ext>
              </a:extLst>
            </p:cNvPr>
            <p:cNvSpPr/>
            <p:nvPr/>
          </p:nvSpPr>
          <p:spPr>
            <a:xfrm>
              <a:off x="3896640" y="14355025"/>
              <a:ext cx="1151353" cy="1006841"/>
            </a:xfrm>
            <a:prstGeom prst="flowChartProcess">
              <a:avLst/>
            </a:prstGeom>
            <a:solidFill>
              <a:srgbClr val="660066"/>
            </a:solidFill>
            <a:ln w="1270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2880" tIns="91440" rIns="182880" bIns="91440" spcCol="0" rtlCol="0" anchor="ctr"/>
            <a:lstStyle/>
            <a:p>
              <a:pPr algn="ctr"/>
              <a:r>
                <a:rPr lang="en-US" sz="1600">
                  <a:latin typeface="Helvetica"/>
                  <a:cs typeface="Helvetica"/>
                </a:rPr>
                <a:t>CHM2046L</a:t>
              </a:r>
            </a:p>
            <a:p>
              <a:pPr algn="ctr"/>
              <a:r>
                <a:rPr lang="en-US" sz="1600">
                  <a:latin typeface="Helvetica"/>
                  <a:cs typeface="Helvetica"/>
                </a:rPr>
                <a:t>C II Lab</a:t>
              </a:r>
            </a:p>
          </p:txBody>
        </p: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4931F03D-C89B-4742-BFE3-9A2D0269B827}"/>
                </a:ext>
              </a:extLst>
            </p:cNvPr>
            <p:cNvCxnSpPr>
              <a:cxnSpLocks/>
            </p:cNvCxnSpPr>
            <p:nvPr/>
          </p:nvCxnSpPr>
          <p:spPr>
            <a:xfrm>
              <a:off x="3041456" y="14548664"/>
              <a:ext cx="788849" cy="207477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Process 72">
            <a:extLst>
              <a:ext uri="{FF2B5EF4-FFF2-40B4-BE49-F238E27FC236}">
                <a16:creationId xmlns:a16="http://schemas.microsoft.com/office/drawing/2014/main" id="{DBD43BA1-01E3-574D-B4E2-02CB30337179}"/>
              </a:ext>
            </a:extLst>
          </p:cNvPr>
          <p:cNvSpPr/>
          <p:nvPr/>
        </p:nvSpPr>
        <p:spPr>
          <a:xfrm>
            <a:off x="3361998" y="6196053"/>
            <a:ext cx="2574132" cy="2099870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9 credits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From PHY, PHZ, or AST, 3000+ level.</a:t>
            </a:r>
          </a:p>
        </p:txBody>
      </p:sp>
      <p:sp>
        <p:nvSpPr>
          <p:cNvPr id="55" name="Process 54">
            <a:extLst>
              <a:ext uri="{FF2B5EF4-FFF2-40B4-BE49-F238E27FC236}">
                <a16:creationId xmlns:a16="http://schemas.microsoft.com/office/drawing/2014/main" id="{4C8E05E7-BDE8-764F-BA5F-21347A621291}"/>
              </a:ext>
            </a:extLst>
          </p:cNvPr>
          <p:cNvSpPr/>
          <p:nvPr/>
        </p:nvSpPr>
        <p:spPr>
          <a:xfrm>
            <a:off x="3872343" y="9789670"/>
            <a:ext cx="1647304" cy="1302155"/>
          </a:xfrm>
          <a:prstGeom prst="flowChartProcess">
            <a:avLst/>
          </a:prstGeom>
          <a:solidFill>
            <a:schemeClr val="accent6"/>
          </a:solidFill>
          <a:ln w="127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EDF4467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Learning Th. And </a:t>
            </a:r>
            <a:r>
              <a:rPr lang="en-US" sz="1600" dirty="0" err="1">
                <a:latin typeface="Helvetica"/>
                <a:cs typeface="Helvetica"/>
              </a:rPr>
              <a:t>Assesment</a:t>
            </a:r>
            <a:endParaRPr lang="en-US" sz="1600" dirty="0">
              <a:latin typeface="Helvetica"/>
              <a:cs typeface="Helvetica"/>
            </a:endParaRPr>
          </a:p>
        </p:txBody>
      </p:sp>
      <p:sp>
        <p:nvSpPr>
          <p:cNvPr id="65" name="Process 64">
            <a:extLst>
              <a:ext uri="{FF2B5EF4-FFF2-40B4-BE49-F238E27FC236}">
                <a16:creationId xmlns:a16="http://schemas.microsoft.com/office/drawing/2014/main" id="{CCAE56C8-774A-4042-9105-B23927239F72}"/>
              </a:ext>
            </a:extLst>
          </p:cNvPr>
          <p:cNvSpPr/>
          <p:nvPr/>
        </p:nvSpPr>
        <p:spPr>
          <a:xfrm>
            <a:off x="6436154" y="9813764"/>
            <a:ext cx="1647304" cy="1302155"/>
          </a:xfrm>
          <a:prstGeom prst="flowChartProcess">
            <a:avLst/>
          </a:prstGeom>
          <a:solidFill>
            <a:schemeClr val="accent6"/>
          </a:solidFill>
          <a:ln w="127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EDG4410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Teaching Strategies</a:t>
            </a:r>
          </a:p>
        </p:txBody>
      </p:sp>
      <p:sp>
        <p:nvSpPr>
          <p:cNvPr id="52" name="Process 51">
            <a:extLst>
              <a:ext uri="{FF2B5EF4-FFF2-40B4-BE49-F238E27FC236}">
                <a16:creationId xmlns:a16="http://schemas.microsoft.com/office/drawing/2014/main" id="{118DF101-9C8B-8C49-A1C0-673106331F86}"/>
              </a:ext>
            </a:extLst>
          </p:cNvPr>
          <p:cNvSpPr/>
          <p:nvPr/>
        </p:nvSpPr>
        <p:spPr>
          <a:xfrm>
            <a:off x="16464673" y="9814454"/>
            <a:ext cx="1647304" cy="1302155"/>
          </a:xfrm>
          <a:prstGeom prst="flowChartProcess">
            <a:avLst/>
          </a:prstGeom>
          <a:solidFill>
            <a:schemeClr val="accent6"/>
          </a:solidFill>
          <a:ln w="127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TSL4080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Teaching ESOL</a:t>
            </a:r>
          </a:p>
        </p:txBody>
      </p:sp>
      <p:sp>
        <p:nvSpPr>
          <p:cNvPr id="53" name="Process 52">
            <a:extLst>
              <a:ext uri="{FF2B5EF4-FFF2-40B4-BE49-F238E27FC236}">
                <a16:creationId xmlns:a16="http://schemas.microsoft.com/office/drawing/2014/main" id="{661D8027-A326-1646-A339-1452921D20AE}"/>
              </a:ext>
            </a:extLst>
          </p:cNvPr>
          <p:cNvSpPr/>
          <p:nvPr/>
        </p:nvSpPr>
        <p:spPr>
          <a:xfrm>
            <a:off x="14054698" y="9814454"/>
            <a:ext cx="1647304" cy="1302155"/>
          </a:xfrm>
          <a:prstGeom prst="flowChartProcess">
            <a:avLst/>
          </a:prstGeom>
          <a:solidFill>
            <a:schemeClr val="accent6"/>
          </a:solidFill>
          <a:ln w="127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SCE4361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Prog. In Teaching Science</a:t>
            </a:r>
          </a:p>
        </p:txBody>
      </p:sp>
      <p:sp>
        <p:nvSpPr>
          <p:cNvPr id="57" name="Process 56">
            <a:extLst>
              <a:ext uri="{FF2B5EF4-FFF2-40B4-BE49-F238E27FC236}">
                <a16:creationId xmlns:a16="http://schemas.microsoft.com/office/drawing/2014/main" id="{6B6A4752-76AA-9D4D-BAFD-7E1DB8EADA15}"/>
              </a:ext>
            </a:extLst>
          </p:cNvPr>
          <p:cNvSpPr/>
          <p:nvPr/>
        </p:nvSpPr>
        <p:spPr>
          <a:xfrm>
            <a:off x="11644723" y="9806047"/>
            <a:ext cx="1647304" cy="1302155"/>
          </a:xfrm>
          <a:prstGeom prst="flowChartProcess">
            <a:avLst/>
          </a:prstGeom>
          <a:solidFill>
            <a:schemeClr val="accent6"/>
          </a:solidFill>
          <a:ln w="127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SCE4360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Sc. Inst. Analysis</a:t>
            </a:r>
          </a:p>
        </p:txBody>
      </p:sp>
      <p:sp>
        <p:nvSpPr>
          <p:cNvPr id="60" name="Process 59">
            <a:extLst>
              <a:ext uri="{FF2B5EF4-FFF2-40B4-BE49-F238E27FC236}">
                <a16:creationId xmlns:a16="http://schemas.microsoft.com/office/drawing/2014/main" id="{DA385522-BC25-554F-9EC2-86303CE66751}"/>
              </a:ext>
            </a:extLst>
          </p:cNvPr>
          <p:cNvSpPr/>
          <p:nvPr/>
        </p:nvSpPr>
        <p:spPr>
          <a:xfrm>
            <a:off x="9234748" y="9806047"/>
            <a:ext cx="1647304" cy="1302155"/>
          </a:xfrm>
          <a:prstGeom prst="flowChartProcess">
            <a:avLst/>
          </a:prstGeom>
          <a:solidFill>
            <a:schemeClr val="accent6"/>
          </a:solidFill>
          <a:ln w="127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PHY4012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Teaching Intro Physics</a:t>
            </a:r>
          </a:p>
        </p:txBody>
      </p:sp>
    </p:spTree>
    <p:extLst>
      <p:ext uri="{BB962C8B-B14F-4D97-AF65-F5344CB8AC3E}">
        <p14:creationId xmlns:p14="http://schemas.microsoft.com/office/powerpoint/2010/main" val="3410749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cess 8"/>
          <p:cNvSpPr/>
          <p:nvPr/>
        </p:nvSpPr>
        <p:spPr>
          <a:xfrm>
            <a:off x="3361998" y="1871559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endParaRPr lang="en-US" sz="1600" dirty="0">
              <a:latin typeface="Helvetica"/>
              <a:cs typeface="Helvetica"/>
            </a:endParaRPr>
          </a:p>
          <a:p>
            <a:pPr algn="ctr"/>
            <a:r>
              <a:rPr lang="en-US" sz="1600" dirty="0">
                <a:latin typeface="Helvetica"/>
                <a:cs typeface="Helvetica"/>
              </a:rPr>
              <a:t>MAC2311C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Calc I</a:t>
            </a:r>
          </a:p>
          <a:p>
            <a:pPr algn="ctr"/>
            <a:endParaRPr lang="en-US" sz="1600" dirty="0">
              <a:latin typeface="Helvetica"/>
              <a:cs typeface="Helvetica"/>
            </a:endParaRPr>
          </a:p>
        </p:txBody>
      </p:sp>
      <p:sp>
        <p:nvSpPr>
          <p:cNvPr id="14" name="Process 13"/>
          <p:cNvSpPr/>
          <p:nvPr/>
        </p:nvSpPr>
        <p:spPr>
          <a:xfrm>
            <a:off x="7537938" y="1871559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MAC2313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Calc III</a:t>
            </a:r>
          </a:p>
        </p:txBody>
      </p:sp>
      <p:sp>
        <p:nvSpPr>
          <p:cNvPr id="15" name="Process 14"/>
          <p:cNvSpPr/>
          <p:nvPr/>
        </p:nvSpPr>
        <p:spPr>
          <a:xfrm>
            <a:off x="9648991" y="1871559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MAP2302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Diff. Equations</a:t>
            </a:r>
          </a:p>
        </p:txBody>
      </p:sp>
      <p:sp>
        <p:nvSpPr>
          <p:cNvPr id="17" name="Process 16"/>
          <p:cNvSpPr/>
          <p:nvPr/>
        </p:nvSpPr>
        <p:spPr>
          <a:xfrm>
            <a:off x="5449968" y="1877611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MAC2312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Calc II</a:t>
            </a:r>
          </a:p>
        </p:txBody>
      </p:sp>
      <p:sp>
        <p:nvSpPr>
          <p:cNvPr id="18" name="Process 17"/>
          <p:cNvSpPr/>
          <p:nvPr/>
        </p:nvSpPr>
        <p:spPr>
          <a:xfrm>
            <a:off x="3361998" y="406262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PHY2048C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Physics I</a:t>
            </a:r>
          </a:p>
        </p:txBody>
      </p:sp>
      <p:sp>
        <p:nvSpPr>
          <p:cNvPr id="20" name="Process 19"/>
          <p:cNvSpPr/>
          <p:nvPr/>
        </p:nvSpPr>
        <p:spPr>
          <a:xfrm>
            <a:off x="7537938" y="406262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PHY3101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Physics III</a:t>
            </a:r>
          </a:p>
        </p:txBody>
      </p:sp>
      <p:sp>
        <p:nvSpPr>
          <p:cNvPr id="21" name="Process 20"/>
          <p:cNvSpPr/>
          <p:nvPr/>
        </p:nvSpPr>
        <p:spPr>
          <a:xfrm>
            <a:off x="5449968" y="406262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PHY2049C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Physics II</a:t>
            </a:r>
          </a:p>
        </p:txBody>
      </p:sp>
      <p:cxnSp>
        <p:nvCxnSpPr>
          <p:cNvPr id="23" name="Straight Arrow Connector 22"/>
          <p:cNvCxnSpPr>
            <a:stCxn id="9" idx="3"/>
            <a:endCxn id="17" idx="1"/>
          </p:cNvCxnSpPr>
          <p:nvPr/>
        </p:nvCxnSpPr>
        <p:spPr>
          <a:xfrm>
            <a:off x="4762361" y="2447872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850331" y="2453924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762361" y="4611565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850331" y="4605410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8961384" y="2456950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Process 29"/>
          <p:cNvSpPr/>
          <p:nvPr/>
        </p:nvSpPr>
        <p:spPr>
          <a:xfrm>
            <a:off x="15680116" y="1957854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PHY4604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Wave. Mech. I</a:t>
            </a:r>
          </a:p>
        </p:txBody>
      </p:sp>
      <p:sp>
        <p:nvSpPr>
          <p:cNvPr id="32" name="Process 31"/>
          <p:cNvSpPr/>
          <p:nvPr/>
        </p:nvSpPr>
        <p:spPr>
          <a:xfrm>
            <a:off x="12982769" y="7028380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PHY3323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E&amp;M I</a:t>
            </a:r>
          </a:p>
        </p:txBody>
      </p:sp>
      <p:sp>
        <p:nvSpPr>
          <p:cNvPr id="33" name="Process 32"/>
          <p:cNvSpPr/>
          <p:nvPr/>
        </p:nvSpPr>
        <p:spPr>
          <a:xfrm>
            <a:off x="12982769" y="5215247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PHY3513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Thermal</a:t>
            </a:r>
          </a:p>
        </p:txBody>
      </p:sp>
      <p:sp>
        <p:nvSpPr>
          <p:cNvPr id="34" name="Process 33"/>
          <p:cNvSpPr/>
          <p:nvPr/>
        </p:nvSpPr>
        <p:spPr>
          <a:xfrm>
            <a:off x="12982769" y="3550549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PHY3220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Mech.</a:t>
            </a:r>
          </a:p>
        </p:txBody>
      </p:sp>
      <p:sp>
        <p:nvSpPr>
          <p:cNvPr id="35" name="Process 34"/>
          <p:cNvSpPr/>
          <p:nvPr/>
        </p:nvSpPr>
        <p:spPr>
          <a:xfrm>
            <a:off x="12982769" y="1942414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PHZ3113</a:t>
            </a:r>
          </a:p>
          <a:p>
            <a:pPr algn="ctr"/>
            <a:r>
              <a:rPr lang="en-US" sz="1600" dirty="0" err="1">
                <a:solidFill>
                  <a:srgbClr val="000000"/>
                </a:solidFill>
                <a:latin typeface="Helvetica"/>
                <a:cs typeface="Helvetica"/>
              </a:rPr>
              <a:t>Theor</a:t>
            </a:r>
            <a:r>
              <a:rPr lang="en-US" sz="1600">
                <a:solidFill>
                  <a:srgbClr val="000000"/>
                </a:solidFill>
                <a:latin typeface="Helvetica"/>
                <a:cs typeface="Helvetica"/>
              </a:rPr>
              <a:t>. Methods</a:t>
            </a:r>
          </a:p>
        </p:txBody>
      </p:sp>
      <p:sp>
        <p:nvSpPr>
          <p:cNvPr id="37" name="Process 36"/>
          <p:cNvSpPr/>
          <p:nvPr/>
        </p:nvSpPr>
        <p:spPr>
          <a:xfrm>
            <a:off x="10115303" y="563076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PHY3802L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Inter. Lab</a:t>
            </a:r>
          </a:p>
        </p:txBody>
      </p:sp>
      <p:sp>
        <p:nvSpPr>
          <p:cNvPr id="61" name="Freeform 60"/>
          <p:cNvSpPr/>
          <p:nvPr/>
        </p:nvSpPr>
        <p:spPr>
          <a:xfrm>
            <a:off x="4311190" y="3625758"/>
            <a:ext cx="8672511" cy="551441"/>
          </a:xfrm>
          <a:custGeom>
            <a:avLst/>
            <a:gdLst>
              <a:gd name="connsiteX0" fmla="*/ 0 w 8672511"/>
              <a:gd name="connsiteY0" fmla="*/ 401048 h 551441"/>
              <a:gd name="connsiteX1" fmla="*/ 16710 w 8672511"/>
              <a:gd name="connsiteY1" fmla="*/ 16710 h 551441"/>
              <a:gd name="connsiteX2" fmla="*/ 7653199 w 8672511"/>
              <a:gd name="connsiteY2" fmla="*/ 0 h 551441"/>
              <a:gd name="connsiteX3" fmla="*/ 7669909 w 8672511"/>
              <a:gd name="connsiteY3" fmla="*/ 551441 h 551441"/>
              <a:gd name="connsiteX4" fmla="*/ 8672511 w 8672511"/>
              <a:gd name="connsiteY4" fmla="*/ 534731 h 551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72511" h="551441">
                <a:moveTo>
                  <a:pt x="0" y="401048"/>
                </a:moveTo>
                <a:lnTo>
                  <a:pt x="16710" y="16710"/>
                </a:lnTo>
                <a:lnTo>
                  <a:pt x="7653199" y="0"/>
                </a:lnTo>
                <a:lnTo>
                  <a:pt x="7669909" y="551441"/>
                </a:lnTo>
                <a:lnTo>
                  <a:pt x="8672511" y="534731"/>
                </a:lnTo>
              </a:path>
            </a:pathLst>
          </a:cu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6600466" y="3809572"/>
            <a:ext cx="6399946" cy="3977062"/>
          </a:xfrm>
          <a:custGeom>
            <a:avLst/>
            <a:gdLst>
              <a:gd name="connsiteX0" fmla="*/ 0 w 6399946"/>
              <a:gd name="connsiteY0" fmla="*/ 217234 h 3977062"/>
              <a:gd name="connsiteX1" fmla="*/ 0 w 6399946"/>
              <a:gd name="connsiteY1" fmla="*/ 217234 h 3977062"/>
              <a:gd name="connsiteX2" fmla="*/ 0 w 6399946"/>
              <a:gd name="connsiteY2" fmla="*/ 0 h 3977062"/>
              <a:gd name="connsiteX3" fmla="*/ 0 w 6399946"/>
              <a:gd name="connsiteY3" fmla="*/ 0 h 3977062"/>
              <a:gd name="connsiteX4" fmla="*/ 5246953 w 6399946"/>
              <a:gd name="connsiteY4" fmla="*/ 33420 h 3977062"/>
              <a:gd name="connsiteX5" fmla="*/ 5263663 w 6399946"/>
              <a:gd name="connsiteY5" fmla="*/ 3977062 h 3977062"/>
              <a:gd name="connsiteX6" fmla="*/ 6399946 w 6399946"/>
              <a:gd name="connsiteY6" fmla="*/ 3977062 h 3977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99946" h="3977062">
                <a:moveTo>
                  <a:pt x="0" y="217234"/>
                </a:moveTo>
                <a:lnTo>
                  <a:pt x="0" y="217234"/>
                </a:lnTo>
                <a:lnTo>
                  <a:pt x="0" y="0"/>
                </a:lnTo>
                <a:lnTo>
                  <a:pt x="0" y="0"/>
                </a:lnTo>
                <a:lnTo>
                  <a:pt x="5246953" y="33420"/>
                </a:lnTo>
                <a:lnTo>
                  <a:pt x="5263663" y="3977062"/>
                </a:lnTo>
                <a:lnTo>
                  <a:pt x="6399946" y="3977062"/>
                </a:lnTo>
              </a:path>
            </a:pathLst>
          </a:cu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>
            <a:off x="12449574" y="2447872"/>
            <a:ext cx="18801" cy="5338762"/>
          </a:xfrm>
          <a:prstGeom prst="line">
            <a:avLst/>
          </a:pr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>
            <a:off x="11049354" y="2435458"/>
            <a:ext cx="1399288" cy="24518"/>
          </a:xfrm>
          <a:prstGeom prst="straightConnector1">
            <a:avLst/>
          </a:prstGeom>
          <a:ln w="12700" cmpd="sng">
            <a:solidFill>
              <a:srgbClr val="000000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614058" y="500281"/>
            <a:ext cx="128886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Physics BA – Information Technology specialization (21-22 catalog)</a:t>
            </a:r>
          </a:p>
        </p:txBody>
      </p:sp>
      <p:cxnSp>
        <p:nvCxnSpPr>
          <p:cNvPr id="10" name="Straight Connector 9"/>
          <p:cNvCxnSpPr>
            <a:stCxn id="20" idx="3"/>
          </p:cNvCxnSpPr>
          <p:nvPr/>
        </p:nvCxnSpPr>
        <p:spPr>
          <a:xfrm flipV="1">
            <a:off x="8938301" y="4617617"/>
            <a:ext cx="1663666" cy="21317"/>
          </a:xfrm>
          <a:prstGeom prst="line">
            <a:avLst/>
          </a:prstGeom>
          <a:ln w="3175" cmpd="sng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0601967" y="4703175"/>
            <a:ext cx="0" cy="78067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0601967" y="4617617"/>
            <a:ext cx="2380802" cy="1013144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9" idx="2"/>
            <a:endCxn id="18" idx="0"/>
          </p:cNvCxnSpPr>
          <p:nvPr/>
        </p:nvCxnSpPr>
        <p:spPr>
          <a:xfrm>
            <a:off x="4062180" y="3024185"/>
            <a:ext cx="0" cy="103843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6149295" y="3031331"/>
            <a:ext cx="0" cy="103843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8308910" y="3024185"/>
            <a:ext cx="0" cy="103843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12449574" y="2463002"/>
            <a:ext cx="533195" cy="1599619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endCxn id="30" idx="1"/>
          </p:cNvCxnSpPr>
          <p:nvPr/>
        </p:nvCxnSpPr>
        <p:spPr>
          <a:xfrm flipV="1">
            <a:off x="14383132" y="2534167"/>
            <a:ext cx="1296984" cy="1449021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flipV="1">
            <a:off x="14459428" y="2435458"/>
            <a:ext cx="1220688" cy="27544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12468375" y="7786634"/>
            <a:ext cx="533195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378EB7C7-C0BE-B346-BABE-074AD1D89C4E}"/>
              </a:ext>
            </a:extLst>
          </p:cNvPr>
          <p:cNvGrpSpPr/>
          <p:nvPr/>
        </p:nvGrpSpPr>
        <p:grpSpPr>
          <a:xfrm>
            <a:off x="2728151" y="12487876"/>
            <a:ext cx="3767108" cy="2344183"/>
            <a:chOff x="1370891" y="13017683"/>
            <a:chExt cx="3767108" cy="2344183"/>
          </a:xfrm>
        </p:grpSpPr>
        <p:sp>
          <p:nvSpPr>
            <p:cNvPr id="42" name="Process 41"/>
            <p:cNvSpPr/>
            <p:nvPr/>
          </p:nvSpPr>
          <p:spPr>
            <a:xfrm>
              <a:off x="1370891" y="13829997"/>
              <a:ext cx="1647304" cy="1302155"/>
            </a:xfrm>
            <a:prstGeom prst="flowChartProcess">
              <a:avLst/>
            </a:prstGeom>
            <a:solidFill>
              <a:srgbClr val="660066"/>
            </a:solidFill>
            <a:ln w="1270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2880" tIns="91440" rIns="182880" bIns="91440" spcCol="0" rtlCol="0" anchor="ctr"/>
            <a:lstStyle/>
            <a:p>
              <a:pPr algn="ctr"/>
              <a:r>
                <a:rPr lang="en-US" sz="1600" dirty="0">
                  <a:latin typeface="Helvetica"/>
                  <a:cs typeface="Helvetica"/>
                </a:rPr>
                <a:t>CHM2045C</a:t>
              </a:r>
            </a:p>
            <a:p>
              <a:pPr algn="ctr"/>
              <a:r>
                <a:rPr lang="en-US" sz="1600" dirty="0">
                  <a:latin typeface="Helvetica"/>
                  <a:cs typeface="Helvetica"/>
                </a:rPr>
                <a:t>Chem I</a:t>
              </a:r>
            </a:p>
          </p:txBody>
        </p:sp>
        <p:sp>
          <p:nvSpPr>
            <p:cNvPr id="43" name="Process 42"/>
            <p:cNvSpPr/>
            <p:nvPr/>
          </p:nvSpPr>
          <p:spPr>
            <a:xfrm>
              <a:off x="3737636" y="13017683"/>
              <a:ext cx="1400363" cy="1152626"/>
            </a:xfrm>
            <a:prstGeom prst="flowChartProcess">
              <a:avLst/>
            </a:prstGeom>
            <a:solidFill>
              <a:srgbClr val="660066"/>
            </a:solidFill>
            <a:ln w="1270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2880" tIns="91440" rIns="182880" bIns="91440" spcCol="0" rtlCol="0" anchor="ctr"/>
            <a:lstStyle/>
            <a:p>
              <a:pPr algn="ctr"/>
              <a:r>
                <a:rPr lang="en-US" sz="1600">
                  <a:latin typeface="Helvetica"/>
                  <a:cs typeface="Helvetica"/>
                </a:rPr>
                <a:t>CHM2046</a:t>
              </a:r>
            </a:p>
            <a:p>
              <a:pPr algn="ctr"/>
              <a:r>
                <a:rPr lang="en-US" sz="1600" err="1">
                  <a:latin typeface="Helvetica"/>
                  <a:cs typeface="Helvetica"/>
                </a:rPr>
                <a:t>Chem</a:t>
              </a:r>
              <a:r>
                <a:rPr lang="en-US" sz="1600">
                  <a:latin typeface="Helvetica"/>
                  <a:cs typeface="Helvetica"/>
                </a:rPr>
                <a:t> II</a:t>
              </a:r>
            </a:p>
          </p:txBody>
        </p:sp>
        <p:cxnSp>
          <p:nvCxnSpPr>
            <p:cNvPr id="44" name="Straight Arrow Connector 43"/>
            <p:cNvCxnSpPr>
              <a:cxnSpLocks/>
            </p:cNvCxnSpPr>
            <p:nvPr/>
          </p:nvCxnSpPr>
          <p:spPr>
            <a:xfrm flipV="1">
              <a:off x="3018194" y="13829997"/>
              <a:ext cx="641083" cy="662658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Process 55">
              <a:extLst>
                <a:ext uri="{FF2B5EF4-FFF2-40B4-BE49-F238E27FC236}">
                  <a16:creationId xmlns:a16="http://schemas.microsoft.com/office/drawing/2014/main" id="{313F5635-B523-8049-BE04-E637CABF05CA}"/>
                </a:ext>
              </a:extLst>
            </p:cNvPr>
            <p:cNvSpPr/>
            <p:nvPr/>
          </p:nvSpPr>
          <p:spPr>
            <a:xfrm>
              <a:off x="3896640" y="14355025"/>
              <a:ext cx="1151353" cy="1006841"/>
            </a:xfrm>
            <a:prstGeom prst="flowChartProcess">
              <a:avLst/>
            </a:prstGeom>
            <a:solidFill>
              <a:srgbClr val="660066"/>
            </a:solidFill>
            <a:ln w="1270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2880" tIns="91440" rIns="182880" bIns="91440" spcCol="0" rtlCol="0" anchor="ctr"/>
            <a:lstStyle/>
            <a:p>
              <a:pPr algn="ctr"/>
              <a:r>
                <a:rPr lang="en-US" sz="1600">
                  <a:latin typeface="Helvetica"/>
                  <a:cs typeface="Helvetica"/>
                </a:rPr>
                <a:t>CHM2046L</a:t>
              </a:r>
            </a:p>
            <a:p>
              <a:pPr algn="ctr"/>
              <a:r>
                <a:rPr lang="en-US" sz="1600">
                  <a:latin typeface="Helvetica"/>
                  <a:cs typeface="Helvetica"/>
                </a:rPr>
                <a:t>C II Lab</a:t>
              </a:r>
            </a:p>
          </p:txBody>
        </p: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4931F03D-C89B-4742-BFE3-9A2D0269B827}"/>
                </a:ext>
              </a:extLst>
            </p:cNvPr>
            <p:cNvCxnSpPr>
              <a:cxnSpLocks/>
            </p:cNvCxnSpPr>
            <p:nvPr/>
          </p:nvCxnSpPr>
          <p:spPr>
            <a:xfrm>
              <a:off x="3041456" y="14548664"/>
              <a:ext cx="788849" cy="207477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Process 72">
            <a:extLst>
              <a:ext uri="{FF2B5EF4-FFF2-40B4-BE49-F238E27FC236}">
                <a16:creationId xmlns:a16="http://schemas.microsoft.com/office/drawing/2014/main" id="{DBD43BA1-01E3-574D-B4E2-02CB30337179}"/>
              </a:ext>
            </a:extLst>
          </p:cNvPr>
          <p:cNvSpPr/>
          <p:nvPr/>
        </p:nvSpPr>
        <p:spPr>
          <a:xfrm>
            <a:off x="3361998" y="6196053"/>
            <a:ext cx="2574132" cy="2099870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6 credits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From PHY, PHZ, or AST, 3000+ level.</a:t>
            </a:r>
          </a:p>
        </p:txBody>
      </p:sp>
      <p:sp>
        <p:nvSpPr>
          <p:cNvPr id="55" name="Process 54">
            <a:extLst>
              <a:ext uri="{FF2B5EF4-FFF2-40B4-BE49-F238E27FC236}">
                <a16:creationId xmlns:a16="http://schemas.microsoft.com/office/drawing/2014/main" id="{4C8E05E7-BDE8-764F-BA5F-21347A621291}"/>
              </a:ext>
            </a:extLst>
          </p:cNvPr>
          <p:cNvSpPr/>
          <p:nvPr/>
        </p:nvSpPr>
        <p:spPr>
          <a:xfrm>
            <a:off x="3872343" y="9789670"/>
            <a:ext cx="1647304" cy="1302155"/>
          </a:xfrm>
          <a:prstGeom prst="flowChartProcess">
            <a:avLst/>
          </a:prstGeom>
          <a:solidFill>
            <a:schemeClr val="accent6"/>
          </a:solidFill>
          <a:ln w="127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CIS3362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Cryptography</a:t>
            </a:r>
          </a:p>
        </p:txBody>
      </p:sp>
      <p:sp>
        <p:nvSpPr>
          <p:cNvPr id="65" name="Process 64">
            <a:extLst>
              <a:ext uri="{FF2B5EF4-FFF2-40B4-BE49-F238E27FC236}">
                <a16:creationId xmlns:a16="http://schemas.microsoft.com/office/drawing/2014/main" id="{CCAE56C8-774A-4042-9105-B23927239F72}"/>
              </a:ext>
            </a:extLst>
          </p:cNvPr>
          <p:cNvSpPr/>
          <p:nvPr/>
        </p:nvSpPr>
        <p:spPr>
          <a:xfrm>
            <a:off x="6436154" y="9813764"/>
            <a:ext cx="1647304" cy="1302155"/>
          </a:xfrm>
          <a:prstGeom prst="flowChartProcess">
            <a:avLst/>
          </a:prstGeom>
          <a:solidFill>
            <a:schemeClr val="accent6"/>
          </a:solidFill>
          <a:ln w="127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COP3223C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Prog. In C</a:t>
            </a:r>
          </a:p>
        </p:txBody>
      </p:sp>
      <p:sp>
        <p:nvSpPr>
          <p:cNvPr id="52" name="Process 51">
            <a:extLst>
              <a:ext uri="{FF2B5EF4-FFF2-40B4-BE49-F238E27FC236}">
                <a16:creationId xmlns:a16="http://schemas.microsoft.com/office/drawing/2014/main" id="{118DF101-9C8B-8C49-A1C0-673106331F86}"/>
              </a:ext>
            </a:extLst>
          </p:cNvPr>
          <p:cNvSpPr/>
          <p:nvPr/>
        </p:nvSpPr>
        <p:spPr>
          <a:xfrm>
            <a:off x="16464673" y="9814454"/>
            <a:ext cx="1647304" cy="1302155"/>
          </a:xfrm>
          <a:prstGeom prst="flowChartProcess">
            <a:avLst/>
          </a:prstGeom>
          <a:solidFill>
            <a:schemeClr val="accent6"/>
          </a:solidFill>
          <a:ln w="127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MAD2140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Discrete Math</a:t>
            </a:r>
          </a:p>
        </p:txBody>
      </p:sp>
      <p:sp>
        <p:nvSpPr>
          <p:cNvPr id="53" name="Process 52">
            <a:extLst>
              <a:ext uri="{FF2B5EF4-FFF2-40B4-BE49-F238E27FC236}">
                <a16:creationId xmlns:a16="http://schemas.microsoft.com/office/drawing/2014/main" id="{661D8027-A326-1646-A339-1452921D20AE}"/>
              </a:ext>
            </a:extLst>
          </p:cNvPr>
          <p:cNvSpPr/>
          <p:nvPr/>
        </p:nvSpPr>
        <p:spPr>
          <a:xfrm>
            <a:off x="14054698" y="9814454"/>
            <a:ext cx="1647304" cy="1302155"/>
          </a:xfrm>
          <a:prstGeom prst="flowChartProcess">
            <a:avLst/>
          </a:prstGeom>
          <a:solidFill>
            <a:schemeClr val="accent6"/>
          </a:solidFill>
          <a:ln w="127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COT3100C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Discrete Structures</a:t>
            </a:r>
          </a:p>
        </p:txBody>
      </p:sp>
      <p:sp>
        <p:nvSpPr>
          <p:cNvPr id="57" name="Process 56">
            <a:extLst>
              <a:ext uri="{FF2B5EF4-FFF2-40B4-BE49-F238E27FC236}">
                <a16:creationId xmlns:a16="http://schemas.microsoft.com/office/drawing/2014/main" id="{6B6A4752-76AA-9D4D-BAFD-7E1DB8EADA15}"/>
              </a:ext>
            </a:extLst>
          </p:cNvPr>
          <p:cNvSpPr/>
          <p:nvPr/>
        </p:nvSpPr>
        <p:spPr>
          <a:xfrm>
            <a:off x="11644723" y="9806047"/>
            <a:ext cx="1647304" cy="1302155"/>
          </a:xfrm>
          <a:prstGeom prst="flowChartProcess">
            <a:avLst/>
          </a:prstGeom>
          <a:solidFill>
            <a:schemeClr val="accent6"/>
          </a:solidFill>
          <a:ln w="127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COP3502C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Computer Science 1</a:t>
            </a:r>
          </a:p>
        </p:txBody>
      </p:sp>
      <p:sp>
        <p:nvSpPr>
          <p:cNvPr id="60" name="Process 59">
            <a:extLst>
              <a:ext uri="{FF2B5EF4-FFF2-40B4-BE49-F238E27FC236}">
                <a16:creationId xmlns:a16="http://schemas.microsoft.com/office/drawing/2014/main" id="{DA385522-BC25-554F-9EC2-86303CE66751}"/>
              </a:ext>
            </a:extLst>
          </p:cNvPr>
          <p:cNvSpPr/>
          <p:nvPr/>
        </p:nvSpPr>
        <p:spPr>
          <a:xfrm>
            <a:off x="9234748" y="9806047"/>
            <a:ext cx="1647304" cy="1302155"/>
          </a:xfrm>
          <a:prstGeom prst="flowChartProcess">
            <a:avLst/>
          </a:prstGeom>
          <a:solidFill>
            <a:schemeClr val="accent6"/>
          </a:solidFill>
          <a:ln w="127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COP3330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Object Oriented Prog.</a:t>
            </a:r>
          </a:p>
        </p:txBody>
      </p:sp>
      <p:sp>
        <p:nvSpPr>
          <p:cNvPr id="63" name="Process 62">
            <a:extLst>
              <a:ext uri="{FF2B5EF4-FFF2-40B4-BE49-F238E27FC236}">
                <a16:creationId xmlns:a16="http://schemas.microsoft.com/office/drawing/2014/main" id="{19CC7E51-524B-6145-8537-0366A481B18D}"/>
              </a:ext>
            </a:extLst>
          </p:cNvPr>
          <p:cNvSpPr/>
          <p:nvPr/>
        </p:nvSpPr>
        <p:spPr>
          <a:xfrm>
            <a:off x="6651741" y="6202082"/>
            <a:ext cx="2574132" cy="2099870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6 credits from: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CDA 3103C, COP3402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COP45216C, or </a:t>
            </a:r>
            <a:r>
              <a:rPr lang="en-US" sz="1600">
                <a:solidFill>
                  <a:srgbClr val="000000"/>
                </a:solidFill>
                <a:latin typeface="Helvetica"/>
                <a:cs typeface="Helvetica"/>
              </a:rPr>
              <a:t>approved electives</a:t>
            </a:r>
            <a:endParaRPr lang="en-US" sz="1600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711986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cess 8"/>
          <p:cNvSpPr/>
          <p:nvPr/>
        </p:nvSpPr>
        <p:spPr>
          <a:xfrm>
            <a:off x="3361998" y="1871559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endParaRPr lang="en-US" sz="1600" dirty="0">
              <a:latin typeface="Helvetica"/>
              <a:cs typeface="Helvetica"/>
            </a:endParaRPr>
          </a:p>
          <a:p>
            <a:pPr algn="ctr"/>
            <a:r>
              <a:rPr lang="en-US" sz="1600" dirty="0">
                <a:latin typeface="Helvetica"/>
                <a:cs typeface="Helvetica"/>
              </a:rPr>
              <a:t>MAC2311C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Calc I</a:t>
            </a:r>
          </a:p>
          <a:p>
            <a:pPr algn="ctr"/>
            <a:endParaRPr lang="en-US" sz="1600" dirty="0">
              <a:latin typeface="Helvetica"/>
              <a:cs typeface="Helvetica"/>
            </a:endParaRPr>
          </a:p>
        </p:txBody>
      </p:sp>
      <p:sp>
        <p:nvSpPr>
          <p:cNvPr id="14" name="Process 13"/>
          <p:cNvSpPr/>
          <p:nvPr/>
        </p:nvSpPr>
        <p:spPr>
          <a:xfrm>
            <a:off x="7537938" y="1871559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MAC2313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Calc III</a:t>
            </a:r>
          </a:p>
        </p:txBody>
      </p:sp>
      <p:sp>
        <p:nvSpPr>
          <p:cNvPr id="15" name="Process 14"/>
          <p:cNvSpPr/>
          <p:nvPr/>
        </p:nvSpPr>
        <p:spPr>
          <a:xfrm>
            <a:off x="9648991" y="1871559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MAP2302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Diff. Equations</a:t>
            </a:r>
          </a:p>
        </p:txBody>
      </p:sp>
      <p:sp>
        <p:nvSpPr>
          <p:cNvPr id="17" name="Process 16"/>
          <p:cNvSpPr/>
          <p:nvPr/>
        </p:nvSpPr>
        <p:spPr>
          <a:xfrm>
            <a:off x="5449968" y="1877611"/>
            <a:ext cx="1400363" cy="1152626"/>
          </a:xfrm>
          <a:prstGeom prst="flowChartProcess">
            <a:avLst/>
          </a:prstGeom>
          <a:solidFill>
            <a:srgbClr val="008000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MAC2312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Calc II</a:t>
            </a:r>
          </a:p>
        </p:txBody>
      </p:sp>
      <p:sp>
        <p:nvSpPr>
          <p:cNvPr id="18" name="Process 17"/>
          <p:cNvSpPr/>
          <p:nvPr/>
        </p:nvSpPr>
        <p:spPr>
          <a:xfrm>
            <a:off x="3361998" y="406262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PHY2048C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Physics I</a:t>
            </a:r>
          </a:p>
        </p:txBody>
      </p:sp>
      <p:sp>
        <p:nvSpPr>
          <p:cNvPr id="20" name="Process 19"/>
          <p:cNvSpPr/>
          <p:nvPr/>
        </p:nvSpPr>
        <p:spPr>
          <a:xfrm>
            <a:off x="7537938" y="406262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PHY3101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Physics III</a:t>
            </a:r>
          </a:p>
        </p:txBody>
      </p:sp>
      <p:sp>
        <p:nvSpPr>
          <p:cNvPr id="21" name="Process 20"/>
          <p:cNvSpPr/>
          <p:nvPr/>
        </p:nvSpPr>
        <p:spPr>
          <a:xfrm>
            <a:off x="5449968" y="406262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PHY2049C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Physics II</a:t>
            </a:r>
          </a:p>
        </p:txBody>
      </p:sp>
      <p:cxnSp>
        <p:nvCxnSpPr>
          <p:cNvPr id="23" name="Straight Arrow Connector 22"/>
          <p:cNvCxnSpPr>
            <a:stCxn id="9" idx="3"/>
            <a:endCxn id="17" idx="1"/>
          </p:cNvCxnSpPr>
          <p:nvPr/>
        </p:nvCxnSpPr>
        <p:spPr>
          <a:xfrm>
            <a:off x="4762361" y="2447872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850331" y="2453924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762361" y="4611565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850331" y="4605410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8961384" y="2456950"/>
            <a:ext cx="687607" cy="6052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Process 29"/>
          <p:cNvSpPr/>
          <p:nvPr/>
        </p:nvSpPr>
        <p:spPr>
          <a:xfrm>
            <a:off x="15680116" y="1957854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PHY4604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Wave. Mech. I</a:t>
            </a:r>
          </a:p>
        </p:txBody>
      </p:sp>
      <p:sp>
        <p:nvSpPr>
          <p:cNvPr id="32" name="Process 31"/>
          <p:cNvSpPr/>
          <p:nvPr/>
        </p:nvSpPr>
        <p:spPr>
          <a:xfrm>
            <a:off x="12982769" y="7028380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PHY3323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E&amp;M I</a:t>
            </a:r>
          </a:p>
        </p:txBody>
      </p:sp>
      <p:sp>
        <p:nvSpPr>
          <p:cNvPr id="33" name="Process 32"/>
          <p:cNvSpPr/>
          <p:nvPr/>
        </p:nvSpPr>
        <p:spPr>
          <a:xfrm>
            <a:off x="12982769" y="5215247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PHY3513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Thermal</a:t>
            </a:r>
          </a:p>
        </p:txBody>
      </p:sp>
      <p:sp>
        <p:nvSpPr>
          <p:cNvPr id="34" name="Process 33"/>
          <p:cNvSpPr/>
          <p:nvPr/>
        </p:nvSpPr>
        <p:spPr>
          <a:xfrm>
            <a:off x="12982769" y="3550549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PHY3220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Mech.</a:t>
            </a:r>
          </a:p>
        </p:txBody>
      </p:sp>
      <p:sp>
        <p:nvSpPr>
          <p:cNvPr id="35" name="Process 34"/>
          <p:cNvSpPr/>
          <p:nvPr/>
        </p:nvSpPr>
        <p:spPr>
          <a:xfrm>
            <a:off x="12982769" y="1942414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PHZ3113</a:t>
            </a:r>
          </a:p>
          <a:p>
            <a:pPr algn="ctr"/>
            <a:r>
              <a:rPr lang="en-US" sz="1600" dirty="0" err="1">
                <a:solidFill>
                  <a:srgbClr val="000000"/>
                </a:solidFill>
                <a:latin typeface="Helvetica"/>
                <a:cs typeface="Helvetica"/>
              </a:rPr>
              <a:t>Theor</a:t>
            </a:r>
            <a:r>
              <a:rPr lang="en-US" sz="1600">
                <a:solidFill>
                  <a:srgbClr val="000000"/>
                </a:solidFill>
                <a:latin typeface="Helvetica"/>
                <a:cs typeface="Helvetica"/>
              </a:rPr>
              <a:t>. Methods</a:t>
            </a:r>
          </a:p>
        </p:txBody>
      </p:sp>
      <p:sp>
        <p:nvSpPr>
          <p:cNvPr id="37" name="Process 36"/>
          <p:cNvSpPr/>
          <p:nvPr/>
        </p:nvSpPr>
        <p:spPr>
          <a:xfrm>
            <a:off x="10115303" y="5630761"/>
            <a:ext cx="1400363" cy="1152626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PHY3802L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Inter. Lab</a:t>
            </a:r>
          </a:p>
        </p:txBody>
      </p:sp>
      <p:sp>
        <p:nvSpPr>
          <p:cNvPr id="61" name="Freeform 60"/>
          <p:cNvSpPr/>
          <p:nvPr/>
        </p:nvSpPr>
        <p:spPr>
          <a:xfrm>
            <a:off x="4311190" y="3625758"/>
            <a:ext cx="8672511" cy="551441"/>
          </a:xfrm>
          <a:custGeom>
            <a:avLst/>
            <a:gdLst>
              <a:gd name="connsiteX0" fmla="*/ 0 w 8672511"/>
              <a:gd name="connsiteY0" fmla="*/ 401048 h 551441"/>
              <a:gd name="connsiteX1" fmla="*/ 16710 w 8672511"/>
              <a:gd name="connsiteY1" fmla="*/ 16710 h 551441"/>
              <a:gd name="connsiteX2" fmla="*/ 7653199 w 8672511"/>
              <a:gd name="connsiteY2" fmla="*/ 0 h 551441"/>
              <a:gd name="connsiteX3" fmla="*/ 7669909 w 8672511"/>
              <a:gd name="connsiteY3" fmla="*/ 551441 h 551441"/>
              <a:gd name="connsiteX4" fmla="*/ 8672511 w 8672511"/>
              <a:gd name="connsiteY4" fmla="*/ 534731 h 551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72511" h="551441">
                <a:moveTo>
                  <a:pt x="0" y="401048"/>
                </a:moveTo>
                <a:lnTo>
                  <a:pt x="16710" y="16710"/>
                </a:lnTo>
                <a:lnTo>
                  <a:pt x="7653199" y="0"/>
                </a:lnTo>
                <a:lnTo>
                  <a:pt x="7669909" y="551441"/>
                </a:lnTo>
                <a:lnTo>
                  <a:pt x="8672511" y="534731"/>
                </a:lnTo>
              </a:path>
            </a:pathLst>
          </a:cu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6600466" y="3809572"/>
            <a:ext cx="6399946" cy="3977062"/>
          </a:xfrm>
          <a:custGeom>
            <a:avLst/>
            <a:gdLst>
              <a:gd name="connsiteX0" fmla="*/ 0 w 6399946"/>
              <a:gd name="connsiteY0" fmla="*/ 217234 h 3977062"/>
              <a:gd name="connsiteX1" fmla="*/ 0 w 6399946"/>
              <a:gd name="connsiteY1" fmla="*/ 217234 h 3977062"/>
              <a:gd name="connsiteX2" fmla="*/ 0 w 6399946"/>
              <a:gd name="connsiteY2" fmla="*/ 0 h 3977062"/>
              <a:gd name="connsiteX3" fmla="*/ 0 w 6399946"/>
              <a:gd name="connsiteY3" fmla="*/ 0 h 3977062"/>
              <a:gd name="connsiteX4" fmla="*/ 5246953 w 6399946"/>
              <a:gd name="connsiteY4" fmla="*/ 33420 h 3977062"/>
              <a:gd name="connsiteX5" fmla="*/ 5263663 w 6399946"/>
              <a:gd name="connsiteY5" fmla="*/ 3977062 h 3977062"/>
              <a:gd name="connsiteX6" fmla="*/ 6399946 w 6399946"/>
              <a:gd name="connsiteY6" fmla="*/ 3977062 h 3977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99946" h="3977062">
                <a:moveTo>
                  <a:pt x="0" y="217234"/>
                </a:moveTo>
                <a:lnTo>
                  <a:pt x="0" y="217234"/>
                </a:lnTo>
                <a:lnTo>
                  <a:pt x="0" y="0"/>
                </a:lnTo>
                <a:lnTo>
                  <a:pt x="0" y="0"/>
                </a:lnTo>
                <a:lnTo>
                  <a:pt x="5246953" y="33420"/>
                </a:lnTo>
                <a:lnTo>
                  <a:pt x="5263663" y="3977062"/>
                </a:lnTo>
                <a:lnTo>
                  <a:pt x="6399946" y="3977062"/>
                </a:lnTo>
              </a:path>
            </a:pathLst>
          </a:cu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>
            <a:off x="12449574" y="2447872"/>
            <a:ext cx="18801" cy="5338762"/>
          </a:xfrm>
          <a:prstGeom prst="line">
            <a:avLst/>
          </a:prstGeom>
          <a:ln w="1270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>
            <a:off x="11049354" y="2435458"/>
            <a:ext cx="1399288" cy="24518"/>
          </a:xfrm>
          <a:prstGeom prst="straightConnector1">
            <a:avLst/>
          </a:prstGeom>
          <a:ln w="12700" cmpd="sng">
            <a:solidFill>
              <a:srgbClr val="000000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614058" y="500281"/>
            <a:ext cx="128886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Physics BA – Technical Writing specialization (21-22 catalog)</a:t>
            </a:r>
          </a:p>
        </p:txBody>
      </p:sp>
      <p:cxnSp>
        <p:nvCxnSpPr>
          <p:cNvPr id="10" name="Straight Connector 9"/>
          <p:cNvCxnSpPr>
            <a:stCxn id="20" idx="3"/>
          </p:cNvCxnSpPr>
          <p:nvPr/>
        </p:nvCxnSpPr>
        <p:spPr>
          <a:xfrm flipV="1">
            <a:off x="8938301" y="4617617"/>
            <a:ext cx="1663666" cy="21317"/>
          </a:xfrm>
          <a:prstGeom prst="line">
            <a:avLst/>
          </a:prstGeom>
          <a:ln w="3175" cmpd="sng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0601967" y="4703175"/>
            <a:ext cx="0" cy="78067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0601967" y="4617617"/>
            <a:ext cx="2380802" cy="1013144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9" idx="2"/>
            <a:endCxn id="18" idx="0"/>
          </p:cNvCxnSpPr>
          <p:nvPr/>
        </p:nvCxnSpPr>
        <p:spPr>
          <a:xfrm>
            <a:off x="4062180" y="3024185"/>
            <a:ext cx="0" cy="103843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6149295" y="3031331"/>
            <a:ext cx="0" cy="103843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8308910" y="3024185"/>
            <a:ext cx="0" cy="103843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12449574" y="2463002"/>
            <a:ext cx="533195" cy="1599619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endCxn id="30" idx="1"/>
          </p:cNvCxnSpPr>
          <p:nvPr/>
        </p:nvCxnSpPr>
        <p:spPr>
          <a:xfrm flipV="1">
            <a:off x="14383132" y="2534167"/>
            <a:ext cx="1296984" cy="1449021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flipV="1">
            <a:off x="14459428" y="2435458"/>
            <a:ext cx="1220688" cy="27544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12468375" y="7786634"/>
            <a:ext cx="533195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378EB7C7-C0BE-B346-BABE-074AD1D89C4E}"/>
              </a:ext>
            </a:extLst>
          </p:cNvPr>
          <p:cNvGrpSpPr/>
          <p:nvPr/>
        </p:nvGrpSpPr>
        <p:grpSpPr>
          <a:xfrm>
            <a:off x="2728151" y="12487876"/>
            <a:ext cx="3767108" cy="2344183"/>
            <a:chOff x="1370891" y="13017683"/>
            <a:chExt cx="3767108" cy="2344183"/>
          </a:xfrm>
        </p:grpSpPr>
        <p:sp>
          <p:nvSpPr>
            <p:cNvPr id="42" name="Process 41"/>
            <p:cNvSpPr/>
            <p:nvPr/>
          </p:nvSpPr>
          <p:spPr>
            <a:xfrm>
              <a:off x="1370891" y="13829997"/>
              <a:ext cx="1647304" cy="1302155"/>
            </a:xfrm>
            <a:prstGeom prst="flowChartProcess">
              <a:avLst/>
            </a:prstGeom>
            <a:solidFill>
              <a:srgbClr val="660066"/>
            </a:solidFill>
            <a:ln w="1270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2880" tIns="91440" rIns="182880" bIns="91440" spcCol="0" rtlCol="0" anchor="ctr"/>
            <a:lstStyle/>
            <a:p>
              <a:pPr algn="ctr"/>
              <a:r>
                <a:rPr lang="en-US" sz="1600" dirty="0">
                  <a:latin typeface="Helvetica"/>
                  <a:cs typeface="Helvetica"/>
                </a:rPr>
                <a:t>CHM2045C</a:t>
              </a:r>
            </a:p>
            <a:p>
              <a:pPr algn="ctr"/>
              <a:r>
                <a:rPr lang="en-US" sz="1600" dirty="0">
                  <a:latin typeface="Helvetica"/>
                  <a:cs typeface="Helvetica"/>
                </a:rPr>
                <a:t>Chem I</a:t>
              </a:r>
            </a:p>
          </p:txBody>
        </p:sp>
        <p:sp>
          <p:nvSpPr>
            <p:cNvPr id="43" name="Process 42"/>
            <p:cNvSpPr/>
            <p:nvPr/>
          </p:nvSpPr>
          <p:spPr>
            <a:xfrm>
              <a:off x="3737636" y="13017683"/>
              <a:ext cx="1400363" cy="1152626"/>
            </a:xfrm>
            <a:prstGeom prst="flowChartProcess">
              <a:avLst/>
            </a:prstGeom>
            <a:solidFill>
              <a:srgbClr val="660066"/>
            </a:solidFill>
            <a:ln w="1270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2880" tIns="91440" rIns="182880" bIns="91440" spcCol="0" rtlCol="0" anchor="ctr"/>
            <a:lstStyle/>
            <a:p>
              <a:pPr algn="ctr"/>
              <a:r>
                <a:rPr lang="en-US" sz="1600">
                  <a:latin typeface="Helvetica"/>
                  <a:cs typeface="Helvetica"/>
                </a:rPr>
                <a:t>CHM2046</a:t>
              </a:r>
            </a:p>
            <a:p>
              <a:pPr algn="ctr"/>
              <a:r>
                <a:rPr lang="en-US" sz="1600" err="1">
                  <a:latin typeface="Helvetica"/>
                  <a:cs typeface="Helvetica"/>
                </a:rPr>
                <a:t>Chem</a:t>
              </a:r>
              <a:r>
                <a:rPr lang="en-US" sz="1600">
                  <a:latin typeface="Helvetica"/>
                  <a:cs typeface="Helvetica"/>
                </a:rPr>
                <a:t> II</a:t>
              </a:r>
            </a:p>
          </p:txBody>
        </p:sp>
        <p:cxnSp>
          <p:nvCxnSpPr>
            <p:cNvPr id="44" name="Straight Arrow Connector 43"/>
            <p:cNvCxnSpPr>
              <a:cxnSpLocks/>
            </p:cNvCxnSpPr>
            <p:nvPr/>
          </p:nvCxnSpPr>
          <p:spPr>
            <a:xfrm flipV="1">
              <a:off x="3018194" y="13829997"/>
              <a:ext cx="641083" cy="662658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Process 55">
              <a:extLst>
                <a:ext uri="{FF2B5EF4-FFF2-40B4-BE49-F238E27FC236}">
                  <a16:creationId xmlns:a16="http://schemas.microsoft.com/office/drawing/2014/main" id="{313F5635-B523-8049-BE04-E637CABF05CA}"/>
                </a:ext>
              </a:extLst>
            </p:cNvPr>
            <p:cNvSpPr/>
            <p:nvPr/>
          </p:nvSpPr>
          <p:spPr>
            <a:xfrm>
              <a:off x="3896640" y="14355025"/>
              <a:ext cx="1151353" cy="1006841"/>
            </a:xfrm>
            <a:prstGeom prst="flowChartProcess">
              <a:avLst/>
            </a:prstGeom>
            <a:solidFill>
              <a:srgbClr val="660066"/>
            </a:solidFill>
            <a:ln w="1270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2880" tIns="91440" rIns="182880" bIns="91440" spcCol="0" rtlCol="0" anchor="ctr"/>
            <a:lstStyle/>
            <a:p>
              <a:pPr algn="ctr"/>
              <a:r>
                <a:rPr lang="en-US" sz="1600">
                  <a:latin typeface="Helvetica"/>
                  <a:cs typeface="Helvetica"/>
                </a:rPr>
                <a:t>CHM2046L</a:t>
              </a:r>
            </a:p>
            <a:p>
              <a:pPr algn="ctr"/>
              <a:r>
                <a:rPr lang="en-US" sz="1600">
                  <a:latin typeface="Helvetica"/>
                  <a:cs typeface="Helvetica"/>
                </a:rPr>
                <a:t>C II Lab</a:t>
              </a:r>
            </a:p>
          </p:txBody>
        </p: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4931F03D-C89B-4742-BFE3-9A2D0269B827}"/>
                </a:ext>
              </a:extLst>
            </p:cNvPr>
            <p:cNvCxnSpPr>
              <a:cxnSpLocks/>
            </p:cNvCxnSpPr>
            <p:nvPr/>
          </p:nvCxnSpPr>
          <p:spPr>
            <a:xfrm>
              <a:off x="3041456" y="14548664"/>
              <a:ext cx="788849" cy="207477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Process 72">
            <a:extLst>
              <a:ext uri="{FF2B5EF4-FFF2-40B4-BE49-F238E27FC236}">
                <a16:creationId xmlns:a16="http://schemas.microsoft.com/office/drawing/2014/main" id="{DBD43BA1-01E3-574D-B4E2-02CB30337179}"/>
              </a:ext>
            </a:extLst>
          </p:cNvPr>
          <p:cNvSpPr/>
          <p:nvPr/>
        </p:nvSpPr>
        <p:spPr>
          <a:xfrm>
            <a:off x="3361998" y="6196053"/>
            <a:ext cx="2574132" cy="2099870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9 credits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From PHY, PHZ, or AST, 3000+ level.</a:t>
            </a:r>
          </a:p>
        </p:txBody>
      </p:sp>
      <p:sp>
        <p:nvSpPr>
          <p:cNvPr id="55" name="Process 54">
            <a:extLst>
              <a:ext uri="{FF2B5EF4-FFF2-40B4-BE49-F238E27FC236}">
                <a16:creationId xmlns:a16="http://schemas.microsoft.com/office/drawing/2014/main" id="{4C8E05E7-BDE8-764F-BA5F-21347A621291}"/>
              </a:ext>
            </a:extLst>
          </p:cNvPr>
          <p:cNvSpPr/>
          <p:nvPr/>
        </p:nvSpPr>
        <p:spPr>
          <a:xfrm>
            <a:off x="3872343" y="9789670"/>
            <a:ext cx="1647304" cy="1302155"/>
          </a:xfrm>
          <a:prstGeom prst="flowChartProcess">
            <a:avLst/>
          </a:prstGeom>
          <a:solidFill>
            <a:schemeClr val="accent6"/>
          </a:solidFill>
          <a:ln w="127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ENC3241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Writing for Tech. Profs.</a:t>
            </a:r>
          </a:p>
        </p:txBody>
      </p:sp>
      <p:sp>
        <p:nvSpPr>
          <p:cNvPr id="65" name="Process 64">
            <a:extLst>
              <a:ext uri="{FF2B5EF4-FFF2-40B4-BE49-F238E27FC236}">
                <a16:creationId xmlns:a16="http://schemas.microsoft.com/office/drawing/2014/main" id="{CCAE56C8-774A-4042-9105-B23927239F72}"/>
              </a:ext>
            </a:extLst>
          </p:cNvPr>
          <p:cNvSpPr/>
          <p:nvPr/>
        </p:nvSpPr>
        <p:spPr>
          <a:xfrm>
            <a:off x="6436154" y="9813764"/>
            <a:ext cx="1647304" cy="1302155"/>
          </a:xfrm>
          <a:prstGeom prst="flowChartProcess">
            <a:avLst/>
          </a:prstGeom>
          <a:solidFill>
            <a:schemeClr val="accent6"/>
          </a:solidFill>
          <a:ln w="127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ENC4218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Visual Tech. Comm.</a:t>
            </a:r>
          </a:p>
        </p:txBody>
      </p:sp>
      <p:sp>
        <p:nvSpPr>
          <p:cNvPr id="53" name="Process 52">
            <a:extLst>
              <a:ext uri="{FF2B5EF4-FFF2-40B4-BE49-F238E27FC236}">
                <a16:creationId xmlns:a16="http://schemas.microsoft.com/office/drawing/2014/main" id="{661D8027-A326-1646-A339-1452921D20AE}"/>
              </a:ext>
            </a:extLst>
          </p:cNvPr>
          <p:cNvSpPr/>
          <p:nvPr/>
        </p:nvSpPr>
        <p:spPr>
          <a:xfrm>
            <a:off x="13870837" y="9816592"/>
            <a:ext cx="1647304" cy="1302155"/>
          </a:xfrm>
          <a:prstGeom prst="flowChartProcess">
            <a:avLst/>
          </a:prstGeom>
          <a:solidFill>
            <a:schemeClr val="accent6"/>
          </a:solidFill>
          <a:ln w="127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ENC4293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Doc, and </a:t>
            </a:r>
            <a:r>
              <a:rPr lang="en-US" sz="1600" dirty="0" err="1">
                <a:latin typeface="Helvetica"/>
                <a:cs typeface="Helvetica"/>
              </a:rPr>
              <a:t>Proj</a:t>
            </a:r>
            <a:r>
              <a:rPr lang="en-US" sz="1600" dirty="0">
                <a:latin typeface="Helvetica"/>
                <a:cs typeface="Helvetica"/>
              </a:rPr>
              <a:t>. Management</a:t>
            </a:r>
          </a:p>
        </p:txBody>
      </p:sp>
      <p:sp>
        <p:nvSpPr>
          <p:cNvPr id="57" name="Process 56">
            <a:extLst>
              <a:ext uri="{FF2B5EF4-FFF2-40B4-BE49-F238E27FC236}">
                <a16:creationId xmlns:a16="http://schemas.microsoft.com/office/drawing/2014/main" id="{6B6A4752-76AA-9D4D-BAFD-7E1DB8EADA15}"/>
              </a:ext>
            </a:extLst>
          </p:cNvPr>
          <p:cNvSpPr/>
          <p:nvPr/>
        </p:nvSpPr>
        <p:spPr>
          <a:xfrm>
            <a:off x="11277001" y="9806047"/>
            <a:ext cx="1647304" cy="1302155"/>
          </a:xfrm>
          <a:prstGeom prst="flowChartProcess">
            <a:avLst/>
          </a:prstGeom>
          <a:solidFill>
            <a:schemeClr val="accent6"/>
          </a:solidFill>
          <a:ln w="127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ENC4290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Usability Testing</a:t>
            </a:r>
          </a:p>
        </p:txBody>
      </p:sp>
      <p:sp>
        <p:nvSpPr>
          <p:cNvPr id="60" name="Process 59">
            <a:extLst>
              <a:ext uri="{FF2B5EF4-FFF2-40B4-BE49-F238E27FC236}">
                <a16:creationId xmlns:a16="http://schemas.microsoft.com/office/drawing/2014/main" id="{DA385522-BC25-554F-9EC2-86303CE66751}"/>
              </a:ext>
            </a:extLst>
          </p:cNvPr>
          <p:cNvSpPr/>
          <p:nvPr/>
        </p:nvSpPr>
        <p:spPr>
          <a:xfrm>
            <a:off x="8846129" y="9806047"/>
            <a:ext cx="1647304" cy="1302155"/>
          </a:xfrm>
          <a:prstGeom prst="flowChartProcess">
            <a:avLst/>
          </a:prstGeom>
          <a:solidFill>
            <a:schemeClr val="accent6"/>
          </a:solidFill>
          <a:ln w="127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latin typeface="Helvetica"/>
                <a:cs typeface="Helvetica"/>
              </a:rPr>
              <a:t>ENC4280</a:t>
            </a:r>
          </a:p>
          <a:p>
            <a:pPr algn="ctr"/>
            <a:r>
              <a:rPr lang="en-US" sz="1600" dirty="0">
                <a:latin typeface="Helvetica"/>
                <a:cs typeface="Helvetica"/>
              </a:rPr>
              <a:t>Technical Writing Style</a:t>
            </a:r>
          </a:p>
        </p:txBody>
      </p:sp>
      <p:sp>
        <p:nvSpPr>
          <p:cNvPr id="63" name="Process 62">
            <a:extLst>
              <a:ext uri="{FF2B5EF4-FFF2-40B4-BE49-F238E27FC236}">
                <a16:creationId xmlns:a16="http://schemas.microsoft.com/office/drawing/2014/main" id="{19CC7E51-524B-6145-8537-0366A481B18D}"/>
              </a:ext>
            </a:extLst>
          </p:cNvPr>
          <p:cNvSpPr/>
          <p:nvPr/>
        </p:nvSpPr>
        <p:spPr>
          <a:xfrm>
            <a:off x="6651741" y="6202082"/>
            <a:ext cx="2574132" cy="2099870"/>
          </a:xfrm>
          <a:prstGeom prst="flowChartProcess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spcCol="0"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6 credits from: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ENC4262, ENC3455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ENC3314, ENC3351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Helvetica"/>
                <a:cs typeface="Helvetica"/>
              </a:rPr>
              <a:t>ENC3250, LIT4433, or approved electives</a:t>
            </a:r>
          </a:p>
        </p:txBody>
      </p:sp>
    </p:spTree>
    <p:extLst>
      <p:ext uri="{BB962C8B-B14F-4D97-AF65-F5344CB8AC3E}">
        <p14:creationId xmlns:p14="http://schemas.microsoft.com/office/powerpoint/2010/main" val="400988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10843</TotalTime>
  <Words>1118</Words>
  <Application>Microsoft Macintosh PowerPoint</Application>
  <PresentationFormat>Custom</PresentationFormat>
  <Paragraphs>474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Cooney</dc:creator>
  <cp:lastModifiedBy>James Cooney</cp:lastModifiedBy>
  <cp:revision>45</cp:revision>
  <dcterms:created xsi:type="dcterms:W3CDTF">2019-03-19T16:46:36Z</dcterms:created>
  <dcterms:modified xsi:type="dcterms:W3CDTF">2022-03-14T20:04:54Z</dcterms:modified>
</cp:coreProperties>
</file>