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70" r:id="rId7"/>
    <p:sldId id="268" r:id="rId8"/>
    <p:sldId id="264" r:id="rId9"/>
    <p:sldId id="265" r:id="rId10"/>
    <p:sldId id="266" r:id="rId11"/>
    <p:sldId id="271" r:id="rId12"/>
    <p:sldId id="269" r:id="rId13"/>
    <p:sldId id="274" r:id="rId14"/>
    <p:sldId id="273" r:id="rId15"/>
    <p:sldId id="267" r:id="rId16"/>
    <p:sldId id="272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EA2587-5743-8294-805F-D555C8CC2C32}" name="Lacie Lynch" initials="LL" userId="eae123db202e7a1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B7"/>
    <a:srgbClr val="009999"/>
    <a:srgbClr val="9999FF"/>
    <a:srgbClr val="D28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49" autoAdjust="0"/>
  </p:normalViewPr>
  <p:slideViewPr>
    <p:cSldViewPr snapToGrid="0">
      <p:cViewPr varScale="1">
        <p:scale>
          <a:sx n="72" d="100"/>
          <a:sy n="72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62F58-147F-4E7B-A3F4-F371A2760996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C0B11-8C10-4E7C-A27B-CBE18ABA5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8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2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4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1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31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1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1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28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97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9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1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34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8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37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7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78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0B11-8C10-4E7C-A27B-CBE18ABA5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B4CC-1BE0-4DDC-876C-E24CD5C94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61377-DAFB-454D-8ED8-E0B881DD5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288BF-EE7D-4890-AD43-03C0BC95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2E301-0EA2-4DE4-93C9-65555A69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BCBFB-8C81-4A4F-88B9-2BD608FC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9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948A-616F-460D-AFDB-E5338798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3A4A2-3CF1-4771-87B9-B40E78600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97BBA-542C-4EE8-92C4-DE95533F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C19FC-C74E-4484-90F8-AC31B216D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F9B4B-3C1E-41BB-8D7E-828BE9AF3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19C0D8-7386-4C76-8E06-A5BFCC32D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94AEB-E978-4E47-A77D-902FC812F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9A061-0675-4B14-BB67-E763263DD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1D8B9-BE19-411F-95B8-72F0F50E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9B0AF-7134-4E57-9277-1C4DA2D6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E9CA8-99ED-4E6F-8DAE-9C708714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94708-C948-4087-93F2-6E8A3725B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709A2-2819-4622-8398-49964C0C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5003-11BA-421C-92D3-E0BCCF53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1FFA-04EF-4B79-87E4-D34AC5EE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981F-173C-4F11-81B5-196D983F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0DD69-79A7-4BD1-9534-454C9859E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976B5-20C4-4390-A9C5-C3CB7904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36C0F-DA96-4079-88E9-93B95752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C7BCB-CB6E-4C83-AF28-78838157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F9543-BB94-4FC1-8E4C-56B2D9D6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0D198-40BB-4D45-95F4-36464EE9D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CAAB8-05ED-4839-A46E-607ED0EAE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A6935-BE73-4ECD-A8A0-8BBA9FFA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0B26E-1AE4-4B1F-8F9C-826E3683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99EBD-12C8-412F-96C3-4632BCFD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4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B190-9823-40C3-8338-09957E2A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BC72B-8061-4CA2-BC98-A90F255EF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ABBF5-52F8-4B1F-8AB8-F5BE0C51E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FF1BA-3D07-43B9-962F-3E3CB2411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DF8876-F7EB-4E36-A7C6-4B35DB493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3B2DF1-1376-473C-9DC2-6DE87DE3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94D629-B73C-4F2C-8569-3E6EF3F3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9322B6-CF78-4D5B-8BB6-9C61FE6D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8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EC10-F6EE-42A7-A829-9390597F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4BAE5C-1793-41D6-BA35-085F6176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50B59-400A-456E-ABDE-869F5023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9CF58-04FD-444D-B4E7-69E64741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4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2625D-D30A-4F48-A7A2-13C27C07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42CFD-50BF-4458-B4C7-1CA34B94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4224B-5E63-4F3C-A5E6-7ED67EC6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53E2-D396-42E6-9D46-A25F640D5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C818-C10E-4332-9032-4558C521D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4A477-E63E-49C7-9AB9-A0581D475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1A65C-8F7A-4FF0-BCD3-292F4CE0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1B90E-5919-451A-8705-77C7206B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21024-4F82-4E98-85B4-9DF83991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2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9BF3B-576A-421E-A796-9737578E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DA5D8-ED86-4A46-9A6E-A804A6AFB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F3C2E-2286-4ED9-96D9-861A84DBB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4A0C9-86F2-406A-9EBF-58DE8F90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18A3C-7BAF-49AD-934B-BB0DC64D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1074B-D9E0-4272-83B2-4519EEAA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DB9E8-14FC-48BE-B711-D2050385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3531C-E502-46A3-A71F-A93F9B1F1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B6163-CB68-48F9-8D3F-1053328A3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9F2F-2C92-41F9-8501-859E569831F9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3C5E5-F97C-417F-997D-8C9E358EC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2DB33-0EE9-4E37-8FD3-F0417E5EA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2E656-8BB0-4EFB-A434-2CAF0B40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9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58A7-8A86-4D65-88B2-B4E2FB3F42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masis MT Pro Light" panose="020B0604020202020204" pitchFamily="18" charset="0"/>
                <a:cs typeface="Angsana New" panose="020B0502040204020203" pitchFamily="18" charset="-34"/>
              </a:rPr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8684F-1CE8-4F77-819B-F5F58ADF93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masis MT Pro Light" panose="02040304050005020304" pitchFamily="18" charset="0"/>
              </a:rPr>
              <a:t>Today, we will be talking about </a:t>
            </a:r>
            <a:r>
              <a:rPr lang="en-US" dirty="0">
                <a:solidFill>
                  <a:schemeClr val="accent4"/>
                </a:solidFill>
                <a:latin typeface="Amasis MT Pro Light" panose="02040304050005020304" pitchFamily="18" charset="0"/>
              </a:rPr>
              <a:t>probability of divisors</a:t>
            </a:r>
            <a:r>
              <a:rPr lang="en-US" dirty="0">
                <a:solidFill>
                  <a:schemeClr val="bg1"/>
                </a:solidFill>
                <a:latin typeface="Amasis MT Pro Light" panose="020403040500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2176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EF5330-9CB7-4BE0-98AE-816D0898BBC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607254"/>
                <a:ext cx="10515600" cy="13255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List the divisors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which are integer multiples of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EF5330-9CB7-4BE0-98AE-816D0898BB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607254"/>
                <a:ext cx="10515600" cy="1325563"/>
              </a:xfrm>
              <a:blipFill>
                <a:blip r:embed="rId3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8054C781-EB14-4CFD-9EC2-8452F4C766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904421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/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How many divisors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are integer multiples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8054C781-EB14-4CFD-9EC2-8452F4C7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04421"/>
                <a:ext cx="10515600" cy="1325563"/>
              </a:xfrm>
              <a:prstGeom prst="rect">
                <a:avLst/>
              </a:prstGeom>
              <a:blipFill>
                <a:blip r:embed="rId4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07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4453"/>
            <a:ext cx="10515600" cy="4261525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Amasis MT Pro Light" panose="02040304050005020304" pitchFamily="18" charset="0"/>
              </a:rPr>
              <a:t>Now, we want to begin relating all the previous information to probability! To accomplish this, we will first segue into a brief review on the basic properties of probability.</a:t>
            </a:r>
          </a:p>
        </p:txBody>
      </p:sp>
    </p:spTree>
    <p:extLst>
      <p:ext uri="{BB962C8B-B14F-4D97-AF65-F5344CB8AC3E}">
        <p14:creationId xmlns:p14="http://schemas.microsoft.com/office/powerpoint/2010/main" val="2773677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masis MT Pro Light" panose="02040304050005020304" pitchFamily="18" charset="0"/>
              </a:rPr>
              <a:t>Fundamental Counting Principle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2338"/>
                <a:ext cx="10515600" cy="49730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If there are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ways that one event can occur and</a:t>
                </a:r>
                <a:r>
                  <a:rPr lang="en-US" sz="3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Amasis MT Pro Light" panose="020403040500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Amasis MT Pro Light" panose="02040304050005020304" pitchFamily="18" charset="0"/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ways that another event can occur, then there are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Amasis MT Pro Light" panose="02040304050005020304" pitchFamily="18" charset="0"/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ways that both events can occur.</a:t>
                </a:r>
              </a:p>
              <a:p>
                <a:pPr marL="0" indent="0" algn="ctr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masis MT Pro Light" panose="02040304050005020304" pitchFamily="18" charset="0"/>
                  </a:rPr>
                  <a:t>Example.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A regular coin is flipped three times. What is the number of total possible outcomes?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2338"/>
                <a:ext cx="10515600" cy="4973052"/>
              </a:xfrm>
              <a:blipFill>
                <a:blip r:embed="rId3"/>
                <a:stretch>
                  <a:fillRect l="-1507" t="-2574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16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masis MT Pro Light" panose="02040304050005020304" pitchFamily="18" charset="0"/>
              </a:rPr>
              <a:t>Basic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2338"/>
                <a:ext cx="10515600" cy="49730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To calculate the probability of an event,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favorable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outcomes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to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possi</m:t>
                          </m:r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ble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outcomes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masis MT Pro Light" panose="02040304050005020304" pitchFamily="18" charset="0"/>
                  </a:rPr>
                  <a:t>Example.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A regular coin is flipped three times. What is the probability of flipping only heads?</a:t>
                </a: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2338"/>
                <a:ext cx="10515600" cy="4973052"/>
              </a:xfrm>
              <a:blipFill>
                <a:blip r:embed="rId3"/>
                <a:stretch>
                  <a:fillRect l="-1507" t="-2574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54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masis MT Pro Light" panose="02040304050005020304" pitchFamily="18" charset="0"/>
              </a:rPr>
              <a:t>Basic Probability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2338"/>
                <a:ext cx="10515600" cy="49730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To calculate the probability of an event,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favorable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outcomes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to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possi</m:t>
                          </m:r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ble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outcomes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masis MT Pro Light" panose="02040304050005020304" pitchFamily="18" charset="0"/>
                  </a:rPr>
                  <a:t>Example.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A regular coin is flipped three times. What is the probability of flipping at least one head?</a:t>
                </a: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2338"/>
                <a:ext cx="10515600" cy="4973052"/>
              </a:xfrm>
              <a:blipFill>
                <a:blip r:embed="rId3"/>
                <a:stretch>
                  <a:fillRect l="-1507" t="-2574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22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EF5330-9CB7-4BE0-98AE-816D0898BBC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607254"/>
                <a:ext cx="10515600" cy="13255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List the divisors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432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which are integer multiples of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EF5330-9CB7-4BE0-98AE-816D0898BB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607254"/>
                <a:ext cx="10515600" cy="1325563"/>
              </a:xfrm>
              <a:blipFill>
                <a:blip r:embed="rId3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8054C781-EB14-4CFD-9EC2-8452F4C766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904421"/>
                <a:ext cx="10515600" cy="2346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/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How many divisors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432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are integer multiples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?</a:t>
                </a:r>
              </a:p>
              <a:p>
                <a:pPr algn="just"/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algn="just"/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How many divisors does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432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have?</a:t>
                </a:r>
              </a:p>
            </p:txBody>
          </p:sp>
        </mc:Choice>
        <mc:Fallback xmlns="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8054C781-EB14-4CFD-9EC2-8452F4C7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04421"/>
                <a:ext cx="10515600" cy="2346325"/>
              </a:xfrm>
              <a:prstGeom prst="rect">
                <a:avLst/>
              </a:prstGeom>
              <a:blipFill>
                <a:blip r:embed="rId4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02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EF5330-9CB7-4BE0-98AE-816D0898BBC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607254"/>
                <a:ext cx="10515600" cy="13255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What is the probability that a randomly chosen positive divisor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432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is an integer multiple of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EF5330-9CB7-4BE0-98AE-816D0898BB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607254"/>
                <a:ext cx="10515600" cy="1325563"/>
              </a:xfrm>
              <a:blipFill>
                <a:blip r:embed="rId3"/>
                <a:stretch>
                  <a:fillRect l="-1507" r="-1449" b="-1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628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5"/>
            <a:ext cx="10515600" cy="868620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Amasis MT Pro Light" panose="02040304050005020304" pitchFamily="18" charset="0"/>
              </a:rPr>
              <a:t>We now return to the following problem: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C1B781-FFB7-4DDD-AD8E-3488952A4F36}"/>
                  </a:ext>
                </a:extLst>
              </p:cNvPr>
              <p:cNvSpPr txBox="1"/>
              <p:nvPr/>
            </p:nvSpPr>
            <p:spPr>
              <a:xfrm>
                <a:off x="838200" y="1475875"/>
                <a:ext cx="10359189" cy="25545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200" dirty="0">
                    <a:solidFill>
                      <a:srgbClr val="FFECB7"/>
                    </a:solidFill>
                    <a:latin typeface="Amasis MT Pro Light" panose="02040304050005020304" pitchFamily="18" charset="0"/>
                  </a:rPr>
                  <a:t>Compute the probability that a randomly chosen positive divisor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ECB7"/>
                    </a:solidFill>
                    <a:latin typeface="Amasis MT Pro Light" panose="02040304050005020304" pitchFamily="18" charset="0"/>
                  </a:rPr>
                  <a:t> is an integer multiple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  <m:t>88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ECB7"/>
                    </a:solidFill>
                    <a:latin typeface="Amasis MT Pro Light" panose="02040304050005020304" pitchFamily="18" charset="0"/>
                  </a:rPr>
                  <a:t>.				</a:t>
                </a:r>
                <a:br>
                  <a:rPr lang="en-US" sz="3200" dirty="0">
                    <a:solidFill>
                      <a:srgbClr val="FFECB7"/>
                    </a:solidFill>
                    <a:latin typeface="Amasis MT Pro Light" panose="02040304050005020304" pitchFamily="18" charset="0"/>
                  </a:rPr>
                </a:b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</a:t>
                </a:r>
              </a:p>
              <a:p>
                <a:pPr algn="just"/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C1B781-FFB7-4DDD-AD8E-3488952A4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75875"/>
                <a:ext cx="10359189" cy="2554545"/>
              </a:xfrm>
              <a:prstGeom prst="rect">
                <a:avLst/>
              </a:prstGeom>
              <a:blipFill>
                <a:blip r:embed="rId3"/>
                <a:stretch>
                  <a:fillRect l="-1530" t="-3103"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883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54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44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Amasis MT Pro Light" panose="02040304050005020304" pitchFamily="18" charset="0"/>
              </a:rPr>
              <a:t>Today, we will discuss the following problem: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714211"/>
                <a:ext cx="10515600" cy="329418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200" dirty="0">
                    <a:solidFill>
                      <a:srgbClr val="FFECB7"/>
                    </a:solidFill>
                    <a:latin typeface="Amasis MT Pro Light" panose="02040304050005020304" pitchFamily="18" charset="0"/>
                  </a:rPr>
                  <a:t>Compute the probability that a randomly chosen positive divisor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ECB7"/>
                    </a:solidFill>
                    <a:latin typeface="Amasis MT Pro Light" panose="02040304050005020304" pitchFamily="18" charset="0"/>
                  </a:rPr>
                  <a:t> is an integer multiple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ECB7"/>
                            </a:solidFill>
                            <a:latin typeface="Cambria Math" panose="02040503050406030204" pitchFamily="18" charset="0"/>
                          </a:rPr>
                          <m:t>88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ECB7"/>
                    </a:solidFill>
                    <a:latin typeface="Amasis MT Pro Light" panose="02040304050005020304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Before we get to that, a few preliminaries are needed.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714211"/>
                <a:ext cx="10515600" cy="3294186"/>
              </a:xfrm>
              <a:blipFill>
                <a:blip r:embed="rId3"/>
                <a:stretch>
                  <a:fillRect l="-1507" t="-3882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95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masis MT Pro Light" panose="02040304050005020304" pitchFamily="18" charset="0"/>
              </a:rPr>
              <a:t>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98320"/>
                <a:ext cx="10515600" cy="4223826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Compute the following powers: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,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,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__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	__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__</a:t>
                </a:r>
              </a:p>
              <a:p>
                <a:pPr marL="0" indent="0" algn="ctr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is any number,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means that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is multiplied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times.</a:t>
                </a:r>
              </a:p>
              <a:p>
                <a:pPr marL="0" indent="0" algn="ctr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×…×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	</a:t>
                </a:r>
                <a:r>
                  <a:rPr lang="en-US" sz="24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Amasis MT Pro Light" panose="02040304050005020304" pitchFamily="18" charset="0"/>
                  </a:rPr>
                  <a:t>n times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98320"/>
                <a:ext cx="10515600" cy="4223826"/>
              </a:xfrm>
              <a:blipFill>
                <a:blip r:embed="rId3"/>
                <a:stretch>
                  <a:fillRect l="-580" t="-4185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>
            <a:extLst>
              <a:ext uri="{FF2B5EF4-FFF2-40B4-BE49-F238E27FC236}">
                <a16:creationId xmlns:a16="http://schemas.microsoft.com/office/drawing/2014/main" id="{72AB243B-7ACC-4D67-9442-119898AEA85A}"/>
              </a:ext>
            </a:extLst>
          </p:cNvPr>
          <p:cNvSpPr/>
          <p:nvPr/>
        </p:nvSpPr>
        <p:spPr>
          <a:xfrm rot="16200000">
            <a:off x="6502306" y="4023066"/>
            <a:ext cx="168257" cy="2529840"/>
          </a:xfrm>
          <a:prstGeom prst="leftBrac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8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masis MT Pro Light" panose="02040304050005020304" pitchFamily="18" charset="0"/>
              </a:rPr>
              <a:t>Power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98320"/>
                <a:ext cx="10515600" cy="422382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2×3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2×3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2×3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2×2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3×3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b="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							      		</a:t>
                </a:r>
              </a:p>
              <a:p>
                <a:pPr marL="0" indent="0" algn="ctr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are any number?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98320"/>
                <a:ext cx="10515600" cy="4223826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18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masis MT Pro Light" panose="02040304050005020304" pitchFamily="18" charset="0"/>
              </a:rPr>
              <a:t>Definition of Divisor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16505"/>
                <a:ext cx="10728960" cy="476450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A </a:t>
                </a:r>
                <a:r>
                  <a:rPr lang="en-US" sz="3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Amasis MT Pro Light" panose="02040304050005020304" pitchFamily="18" charset="0"/>
                  </a:rPr>
                  <a:t>divisor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(also called a </a:t>
                </a:r>
                <a:r>
                  <a:rPr lang="en-US" sz="3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Amasis MT Pro Light" panose="02040304050005020304" pitchFamily="18" charset="0"/>
                  </a:rPr>
                  <a:t>factor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)</a:t>
                </a:r>
                <a:r>
                  <a:rPr lang="en-US" sz="3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Amasis MT Pro Light" panose="02040304050005020304" pitchFamily="18" charset="0"/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of an integer,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, is an integer,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, that may be multiplied by some integer,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, to produce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 That is,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This also means that when we divide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, we obtain an integer. Namely,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16505"/>
                <a:ext cx="10728960" cy="4764505"/>
              </a:xfrm>
              <a:blipFill>
                <a:blip r:embed="rId3"/>
                <a:stretch>
                  <a:fillRect l="-1477" t="-2689" r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62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masis MT Pro Light" panose="02040304050005020304" pitchFamily="18" charset="0"/>
              </a:rPr>
              <a:t>Example and Non-Example of Divisor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16505"/>
                <a:ext cx="10728960" cy="476450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masis MT Pro Light" panose="02040304050005020304" pitchFamily="18" charset="0"/>
                  </a:rPr>
                  <a:t>Example.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5 is a divisor of 10. Notice that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=5 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When we have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10=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×5</m:t>
                    </m:r>
                  </m:oMath>
                </a14:m>
                <a:r>
                  <a:rPr lang="en-US" sz="32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masis MT Pro Light" panose="02040304050005020304" pitchFamily="18" charset="0"/>
                  </a:rPr>
                  <a:t>,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dividing through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allows us to obtain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, which is equal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If the number resulting from the division of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is </a:t>
                </a:r>
                <a:r>
                  <a:rPr lang="en-US" sz="3200" b="1" dirty="0">
                    <a:solidFill>
                      <a:schemeClr val="accent2"/>
                    </a:solidFill>
                    <a:latin typeface="Amasis MT Pro Light" panose="02040304050005020304" pitchFamily="18" charset="0"/>
                  </a:rPr>
                  <a:t>not</a:t>
                </a:r>
                <a:r>
                  <a:rPr lang="en-US" sz="3200" dirty="0">
                    <a:solidFill>
                      <a:schemeClr val="accent2"/>
                    </a:solidFill>
                    <a:latin typeface="Amasis MT Pro Light" panose="02040304050005020304" pitchFamily="18" charset="0"/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an integer, then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is </a:t>
                </a:r>
                <a:r>
                  <a:rPr lang="en-US" sz="3200" b="1" dirty="0">
                    <a:solidFill>
                      <a:schemeClr val="accent2"/>
                    </a:solidFill>
                    <a:latin typeface="Amasis MT Pro Light" panose="02040304050005020304" pitchFamily="18" charset="0"/>
                  </a:rPr>
                  <a:t>not</a:t>
                </a: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a divisor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bg1"/>
                  </a:solidFill>
                  <a:latin typeface="Amasis MT Pro Light" panose="020403040500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Can anyone come up with a non-example of a divisor?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EA9FB-E5F1-401B-B376-104D0DBF5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16505"/>
                <a:ext cx="10728960" cy="4764505"/>
              </a:xfrm>
              <a:blipFill>
                <a:blip r:embed="rId3"/>
                <a:stretch>
                  <a:fillRect l="-1477" t="-2689" r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864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Amasis MT Pro Light" panose="02040304050005020304" pitchFamily="18" charset="0"/>
              </a:rPr>
              <a:t>What are the divisors of 45?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3398111-1092-44B3-9E31-A26F758B6644}"/>
              </a:ext>
            </a:extLst>
          </p:cNvPr>
          <p:cNvSpPr txBox="1">
            <a:spLocks/>
          </p:cNvSpPr>
          <p:nvPr/>
        </p:nvSpPr>
        <p:spPr>
          <a:xfrm>
            <a:off x="838200" y="38718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>
                <a:solidFill>
                  <a:schemeClr val="bg1"/>
                </a:solidFill>
                <a:latin typeface="Amasis MT Pro Light" panose="02040304050005020304" pitchFamily="18" charset="0"/>
              </a:rPr>
              <a:t>How many divisors does 45 have?</a:t>
            </a:r>
          </a:p>
        </p:txBody>
      </p:sp>
    </p:spTree>
    <p:extLst>
      <p:ext uri="{BB962C8B-B14F-4D97-AF65-F5344CB8AC3E}">
        <p14:creationId xmlns:p14="http://schemas.microsoft.com/office/powerpoint/2010/main" val="148137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5330-9CB7-4BE0-98AE-816D0898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25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Amasis MT Pro Light" panose="02040304050005020304" pitchFamily="18" charset="0"/>
              </a:rPr>
              <a:t>What are the divisors of 864?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3398111-1092-44B3-9E31-A26F758B6644}"/>
              </a:ext>
            </a:extLst>
          </p:cNvPr>
          <p:cNvSpPr txBox="1">
            <a:spLocks/>
          </p:cNvSpPr>
          <p:nvPr/>
        </p:nvSpPr>
        <p:spPr>
          <a:xfrm>
            <a:off x="838200" y="38718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>
                <a:solidFill>
                  <a:schemeClr val="bg1"/>
                </a:solidFill>
                <a:latin typeface="Amasis MT Pro Light" panose="02040304050005020304" pitchFamily="18" charset="0"/>
              </a:rPr>
              <a:t>How many divisors does 864 have?</a:t>
            </a:r>
          </a:p>
        </p:txBody>
      </p:sp>
    </p:spTree>
    <p:extLst>
      <p:ext uri="{BB962C8B-B14F-4D97-AF65-F5344CB8AC3E}">
        <p14:creationId xmlns:p14="http://schemas.microsoft.com/office/powerpoint/2010/main" val="240632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EF5330-9CB7-4BE0-98AE-816D0898BBC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607254"/>
                <a:ext cx="10515600" cy="13255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List the divisors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which are integer multiples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EF5330-9CB7-4BE0-98AE-816D0898BB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607254"/>
                <a:ext cx="10515600" cy="1325563"/>
              </a:xfrm>
              <a:blipFill>
                <a:blip r:embed="rId3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8054C781-EB14-4CFD-9EC2-8452F4C766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904421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/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How many divisors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 are integer multiples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masis MT Pro Light" panose="02040304050005020304" pitchFamily="18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8054C781-EB14-4CFD-9EC2-8452F4C7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04421"/>
                <a:ext cx="10515600" cy="1325563"/>
              </a:xfrm>
              <a:prstGeom prst="rect">
                <a:avLst/>
              </a:prstGeom>
              <a:blipFill>
                <a:blip r:embed="rId4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56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5590</TotalTime>
  <Words>623</Words>
  <Application>Microsoft Office PowerPoint</Application>
  <PresentationFormat>Widescreen</PresentationFormat>
  <Paragraphs>81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Amasis MT Pro Light</vt:lpstr>
      <vt:lpstr>Arial</vt:lpstr>
      <vt:lpstr>Calibri</vt:lpstr>
      <vt:lpstr>Calibri Light</vt:lpstr>
      <vt:lpstr>Cambria Math</vt:lpstr>
      <vt:lpstr>Office Theme</vt:lpstr>
      <vt:lpstr>Welcome!</vt:lpstr>
      <vt:lpstr>Today, we will discuss the following problem:</vt:lpstr>
      <vt:lpstr>Power</vt:lpstr>
      <vt:lpstr>Power Rule</vt:lpstr>
      <vt:lpstr>Definition of Divisor</vt:lpstr>
      <vt:lpstr>Example and Non-Example of Divisor</vt:lpstr>
      <vt:lpstr>What are the divisors of 45?</vt:lpstr>
      <vt:lpstr>What are the divisors of 864?</vt:lpstr>
      <vt:lpstr>List the divisors of 11^7 which are integer multiples of 11^3. </vt:lpstr>
      <vt:lpstr>List the divisors of 200 which are integer multiples of 20.</vt:lpstr>
      <vt:lpstr>Now, we want to begin relating all the previous information to probability! To accomplish this, we will first segue into a brief review on the basic properties of probability.</vt:lpstr>
      <vt:lpstr>Fundamental Counting Principle</vt:lpstr>
      <vt:lpstr>Basic Probability</vt:lpstr>
      <vt:lpstr>Basic Probability Continued</vt:lpstr>
      <vt:lpstr>List the divisors of 432 which are integer multiples of 12.</vt:lpstr>
      <vt:lpstr>What is the probability that a randomly chosen positive divisor of 432 is an integer multiple of 12?</vt:lpstr>
      <vt:lpstr>We now return to the following problem: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Lacie Lynch</dc:creator>
  <cp:lastModifiedBy>Seongchun</cp:lastModifiedBy>
  <cp:revision>7</cp:revision>
  <dcterms:created xsi:type="dcterms:W3CDTF">2021-12-26T19:33:55Z</dcterms:created>
  <dcterms:modified xsi:type="dcterms:W3CDTF">2022-03-09T17:28:14Z</dcterms:modified>
</cp:coreProperties>
</file>