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57" r:id="rId5"/>
    <p:sldId id="284" r:id="rId6"/>
    <p:sldId id="285" r:id="rId7"/>
    <p:sldId id="287" r:id="rId8"/>
    <p:sldId id="288" r:id="rId9"/>
    <p:sldId id="290" r:id="rId10"/>
    <p:sldId id="265" r:id="rId11"/>
    <p:sldId id="266" r:id="rId12"/>
    <p:sldId id="267" r:id="rId13"/>
    <p:sldId id="268" r:id="rId14"/>
    <p:sldId id="289" r:id="rId15"/>
    <p:sldId id="291" r:id="rId16"/>
    <p:sldId id="280" r:id="rId17"/>
    <p:sldId id="281" r:id="rId18"/>
    <p:sldId id="282" r:id="rId19"/>
    <p:sldId id="274" r:id="rId20"/>
    <p:sldId id="275" r:id="rId21"/>
    <p:sldId id="276" r:id="rId22"/>
    <p:sldId id="272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EA2587-5743-8294-805F-D555C8CC2C32}" name="Lacie Lynch" initials="LL" userId="eae123db202e7a1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9999FF"/>
    <a:srgbClr val="D28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49" autoAdjust="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3B4CC-1BE0-4DDC-876C-E24CD5C94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61377-DAFB-454D-8ED8-E0B881DD5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288BF-EE7D-4890-AD43-03C0BC95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9F2F-2C92-41F9-8501-859E569831F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2E301-0EA2-4DE4-93C9-65555A69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CBFB-8C81-4A4F-88B9-2BD608FC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E656-8BB0-4EFB-A434-2CAF0B40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9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948A-616F-460D-AFDB-E5338798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3A4A2-3CF1-4771-87B9-B40E78600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97BBA-542C-4EE8-92C4-DE95533F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9F2F-2C92-41F9-8501-859E569831F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C19FC-C74E-4484-90F8-AC31B216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F9B4B-3C1E-41BB-8D7E-828BE9AF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E656-8BB0-4EFB-A434-2CAF0B40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0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19C0D8-7386-4C76-8E06-A5BFCC32D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94AEB-E978-4E47-A77D-902FC812F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9A061-0675-4B14-BB67-E763263D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9F2F-2C92-41F9-8501-859E569831F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1D8B9-BE19-411F-95B8-72F0F50E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B0AF-7134-4E57-9277-1C4DA2D65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E656-8BB0-4EFB-A434-2CAF0B40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9CA8-99ED-4E6F-8DAE-9C708714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94708-C948-4087-93F2-6E8A3725B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709A2-2819-4622-8398-49964C0C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9F2F-2C92-41F9-8501-859E569831F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75003-11BA-421C-92D3-E0BCCF53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41FFA-04EF-4B79-87E4-D34AC5EE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E656-8BB0-4EFB-A434-2CAF0B40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981F-173C-4F11-81B5-196D983F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0DD69-79A7-4BD1-9534-454C9859E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976B5-20C4-4390-A9C5-C3CB7904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9F2F-2C92-41F9-8501-859E569831F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36C0F-DA96-4079-88E9-93B95752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C7BCB-CB6E-4C83-AF28-78838157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E656-8BB0-4EFB-A434-2CAF0B40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2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9543-BB94-4FC1-8E4C-56B2D9D6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0D198-40BB-4D45-95F4-36464EE9D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CAAB8-05ED-4839-A46E-607ED0EAE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A6935-BE73-4ECD-A8A0-8BBA9FFA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9F2F-2C92-41F9-8501-859E569831F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0B26E-1AE4-4B1F-8F9C-826E3683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99EBD-12C8-412F-96C3-4632BCFD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E656-8BB0-4EFB-A434-2CAF0B40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4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B190-9823-40C3-8338-09957E2A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BC72B-8061-4CA2-BC98-A90F255EF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ABBF5-52F8-4B1F-8AB8-F5BE0C51E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FF1BA-3D07-43B9-962F-3E3CB2411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DF8876-F7EB-4E36-A7C6-4B35DB493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3B2DF1-1376-473C-9DC2-6DE87DE3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9F2F-2C92-41F9-8501-859E569831F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94D629-B73C-4F2C-8569-3E6EF3F3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9322B6-CF78-4D5B-8BB6-9C61FE6D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E656-8BB0-4EFB-A434-2CAF0B40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8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EC10-F6EE-42A7-A829-9390597F4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BAE5C-1793-41D6-BA35-085F6176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9F2F-2C92-41F9-8501-859E569831F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50B59-400A-456E-ABDE-869F50233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9CF58-04FD-444D-B4E7-69E64741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E656-8BB0-4EFB-A434-2CAF0B40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4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2625D-D30A-4F48-A7A2-13C27C07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9F2F-2C92-41F9-8501-859E569831F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42CFD-50BF-4458-B4C7-1CA34B94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4224B-5E63-4F3C-A5E6-7ED67EC6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E656-8BB0-4EFB-A434-2CAF0B40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53E2-D396-42E6-9D46-A25F640D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BC818-C10E-4332-9032-4558C521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4A477-E63E-49C7-9AB9-A0581D475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1A65C-8F7A-4FF0-BCD3-292F4CE0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9F2F-2C92-41F9-8501-859E569831F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1B90E-5919-451A-8705-77C7206B3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21024-4F82-4E98-85B4-9DF83991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E656-8BB0-4EFB-A434-2CAF0B40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2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9BF3B-576A-421E-A796-9737578E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DA5D8-ED86-4A46-9A6E-A804A6AFB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F3C2E-2286-4ED9-96D9-861A84DBB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4A0C9-86F2-406A-9EBF-58DE8F90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9F2F-2C92-41F9-8501-859E569831F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18A3C-7BAF-49AD-934B-BB0DC64D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1074B-D9E0-4272-83B2-4519EEAA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E656-8BB0-4EFB-A434-2CAF0B40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6DB9E8-14FC-48BE-B711-D2050385A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3531C-E502-46A3-A71F-A93F9B1F1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B6163-CB68-48F9-8D3F-1053328A3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79F2F-2C92-41F9-8501-859E569831F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3C5E5-F97C-417F-997D-8C9E358EC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2DB33-0EE9-4E37-8FD3-F0417E5EA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2E656-8BB0-4EFB-A434-2CAF0B40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9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8A7-8A86-4D65-88B2-B4E2FB3F42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masis MT Pro Light" panose="020B0604020202020204" pitchFamily="18" charset="0"/>
                <a:cs typeface="Angsana New" panose="020B0502040204020203" pitchFamily="18" charset="-34"/>
              </a:rPr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8684F-1CE8-4F77-819B-F5F58ADF93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masis MT Pro Light" panose="02040304050005020304" pitchFamily="18" charset="0"/>
              </a:rPr>
              <a:t>Today, we will be talking about </a:t>
            </a:r>
            <a:r>
              <a:rPr lang="en-US" dirty="0">
                <a:solidFill>
                  <a:schemeClr val="accent4"/>
                </a:solidFill>
                <a:latin typeface="Amasis MT Pro Light" panose="02040304050005020304" pitchFamily="18" charset="0"/>
              </a:rPr>
              <a:t>sums</a:t>
            </a:r>
            <a:r>
              <a:rPr lang="en-US" dirty="0">
                <a:solidFill>
                  <a:schemeClr val="bg1"/>
                </a:solidFill>
                <a:latin typeface="Amasis MT Pro Light" panose="020403040500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21763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5330-9CB7-4BE0-98AE-816D0898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141"/>
            <a:ext cx="10515600" cy="1815367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  <a:latin typeface="Amasis MT Pro Light" panose="02040304050005020304" pitchFamily="18" charset="0"/>
              </a:rPr>
              <a:t>As promised, we will now revisit the sum that was mentioned earlier since we are now equipped with a new tool to calculate it rather quickly!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EA9FB-E5F1-401B-B376-104D0DBF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2971"/>
            <a:ext cx="10515600" cy="4489904"/>
          </a:xfrm>
        </p:spPr>
        <p:txBody>
          <a:bodyPr/>
          <a:lstStyle/>
          <a:p>
            <a:pPr marL="0" indent="0" algn="ctr">
              <a:buNone/>
            </a:pPr>
            <a:endParaRPr lang="en-US" sz="4800" dirty="0">
              <a:solidFill>
                <a:schemeClr val="bg1"/>
              </a:solidFill>
              <a:latin typeface="Amasis MT Pro Light" panose="02040304050005020304" pitchFamily="18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masis MT Pro Light" panose="02040304050005020304" pitchFamily="18" charset="0"/>
              </a:rPr>
              <a:t>1 + 2 + 3 + 4 + 5 + … + 100 = ?</a:t>
            </a:r>
          </a:p>
          <a:p>
            <a:pPr marL="0" indent="0" algn="just">
              <a:buNone/>
            </a:pPr>
            <a:endParaRPr lang="en-US" dirty="0">
              <a:solidFill>
                <a:schemeClr val="bg1"/>
              </a:solidFill>
              <a:latin typeface="Amasis MT Pro Light" panose="020403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6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5330-9CB7-4BE0-98AE-816D0898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masis MT Pro Light" panose="02040304050005020304" pitchFamily="18" charset="0"/>
              </a:rPr>
              <a:t>Calculate 1 + 2 + 3 + 4 + … + 31.</a:t>
            </a:r>
          </a:p>
        </p:txBody>
      </p:sp>
    </p:spTree>
    <p:extLst>
      <p:ext uri="{BB962C8B-B14F-4D97-AF65-F5344CB8AC3E}">
        <p14:creationId xmlns:p14="http://schemas.microsoft.com/office/powerpoint/2010/main" val="135740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5330-9CB7-4BE0-98AE-816D0898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masis MT Pro Light" panose="02040304050005020304" pitchFamily="18" charset="0"/>
              </a:rPr>
              <a:t>Calculate 1 + 2 + 3 + 4 + … + 92.</a:t>
            </a:r>
          </a:p>
        </p:txBody>
      </p:sp>
    </p:spTree>
    <p:extLst>
      <p:ext uri="{BB962C8B-B14F-4D97-AF65-F5344CB8AC3E}">
        <p14:creationId xmlns:p14="http://schemas.microsoft.com/office/powerpoint/2010/main" val="36494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6D7F342-D7A8-47FC-8133-718C2FAF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95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01C97C73-21F9-43E6-BC4A-794C247A9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166"/>
          </a:xfrm>
        </p:spPr>
      </p:pic>
    </p:spTree>
    <p:extLst>
      <p:ext uri="{BB962C8B-B14F-4D97-AF65-F5344CB8AC3E}">
        <p14:creationId xmlns:p14="http://schemas.microsoft.com/office/powerpoint/2010/main" val="70070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B988ED33-76C0-4455-8B1F-AFBBB3E70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" y="164633"/>
            <a:ext cx="11614553" cy="6528733"/>
          </a:xfrm>
        </p:spPr>
      </p:pic>
    </p:spTree>
    <p:extLst>
      <p:ext uri="{BB962C8B-B14F-4D97-AF65-F5344CB8AC3E}">
        <p14:creationId xmlns:p14="http://schemas.microsoft.com/office/powerpoint/2010/main" val="158333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5330-9CB7-4BE0-98AE-816D0898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masis MT Pro Light" panose="02040304050005020304" pitchFamily="18" charset="0"/>
              </a:rPr>
              <a:t>Calculate 17 + 18 + 19 + … + 29 + 30 + 31.</a:t>
            </a:r>
          </a:p>
        </p:txBody>
      </p:sp>
    </p:spTree>
    <p:extLst>
      <p:ext uri="{BB962C8B-B14F-4D97-AF65-F5344CB8AC3E}">
        <p14:creationId xmlns:p14="http://schemas.microsoft.com/office/powerpoint/2010/main" val="3934715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5330-9CB7-4BE0-98AE-816D0898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masis MT Pro Light" panose="02040304050005020304" pitchFamily="18" charset="0"/>
              </a:rPr>
              <a:t>Calculate 2 + 4 + 6 + 8 + 10 + … + 48 + 50.</a:t>
            </a:r>
          </a:p>
        </p:txBody>
      </p:sp>
    </p:spTree>
    <p:extLst>
      <p:ext uri="{BB962C8B-B14F-4D97-AF65-F5344CB8AC3E}">
        <p14:creationId xmlns:p14="http://schemas.microsoft.com/office/powerpoint/2010/main" val="205001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5330-9CB7-4BE0-98AE-816D0898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74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masis MT Pro Light" panose="02040304050005020304" pitchFamily="18" charset="0"/>
              </a:rPr>
              <a:t>Calculate </a:t>
            </a:r>
            <a:br>
              <a:rPr lang="en-US" dirty="0">
                <a:solidFill>
                  <a:schemeClr val="bg1"/>
                </a:solidFill>
                <a:latin typeface="Amasis MT Pro Light" panose="02040304050005020304" pitchFamily="18" charset="0"/>
              </a:rPr>
            </a:br>
            <a:r>
              <a:rPr lang="en-US" sz="3500" dirty="0">
                <a:solidFill>
                  <a:schemeClr val="bg1"/>
                </a:solidFill>
                <a:latin typeface="Amasis MT Pro Light" panose="02040304050005020304" pitchFamily="18" charset="0"/>
              </a:rPr>
              <a:t>3 + 5 + 6 + 9 + 11 + 13 + 15 + 17 + 19 + 21 + 23 + 25.</a:t>
            </a:r>
          </a:p>
        </p:txBody>
      </p:sp>
    </p:spTree>
    <p:extLst>
      <p:ext uri="{BB962C8B-B14F-4D97-AF65-F5344CB8AC3E}">
        <p14:creationId xmlns:p14="http://schemas.microsoft.com/office/powerpoint/2010/main" val="1328324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5330-9CB7-4BE0-98AE-816D0898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795044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chemeClr val="bg1"/>
              </a:solidFill>
              <a:latin typeface="Amasis MT Pro Light" panose="02040304050005020304" pitchFamily="18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3DEA544-BC16-4FAB-9F58-AD9489B9E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"/>
            <a:ext cx="12192000" cy="68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7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5330-9CB7-4BE0-98AE-816D0898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masis MT Pro Light" panose="02040304050005020304" pitchFamily="18" charset="0"/>
              </a:rPr>
              <a:t>Calculate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EA9FB-E5F1-401B-B376-104D0DBF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468"/>
            <a:ext cx="10515600" cy="402761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 + 2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 + 2 + 3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 + 2 + 3 + 4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 + 2 + 3 + 4 + 5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 + 2 + 3 + 4 + 5 + 6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 + 2 + 3 + 4 + 5 + 6 + 7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 + 2 + 3 + 4 + 5 + 6 + 7 + 8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 + 2 + 3 + 4 + 5 + 6 + 7 + 8 + 9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 + 2 + 3 + 4 + 5 + 6 + 7 + 8 + 9 + 10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488146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D822171-1B0E-465D-B050-DC80BBF18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25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F6C5D4A-D812-4881-AD0F-383883808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" y="0"/>
            <a:ext cx="12188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81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BEBFE5-4E0D-4641-8F81-72E2B0AA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  <a:latin typeface="Amasis MT Pro Light" panose="02040304050005020304" pitchFamily="18" charset="0"/>
              </a:rPr>
              <a:t>Determine whether the given sum is an arithmetic series or not.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963907B-2D41-4E67-909B-DAC5039ADF56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198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Amasis MT Pro Light" panose="02040304050005020304" pitchFamily="18" charset="0"/>
              </a:rPr>
              <a:t>4 + 8 + 12 + 16 + 20 + 24</a:t>
            </a:r>
          </a:p>
          <a:p>
            <a:pPr algn="just"/>
            <a:endParaRPr lang="en-US" sz="4000" dirty="0">
              <a:solidFill>
                <a:schemeClr val="bg1"/>
              </a:solidFill>
              <a:latin typeface="Amasis MT Pro Light" panose="020403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35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BEBFE5-4E0D-4641-8F81-72E2B0AA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  <a:latin typeface="Amasis MT Pro Light" panose="02040304050005020304" pitchFamily="18" charset="0"/>
              </a:rPr>
              <a:t>Determine whether the given sum is an arithmetic series or not.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963907B-2D41-4E67-909B-DAC5039ADF56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1491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Amasis MT Pro Light" panose="02040304050005020304" pitchFamily="18" charset="0"/>
              </a:rPr>
              <a:t>2 + 5 + 8 + 11 + 14 + 17 + 20</a:t>
            </a:r>
          </a:p>
        </p:txBody>
      </p:sp>
    </p:spTree>
    <p:extLst>
      <p:ext uri="{BB962C8B-B14F-4D97-AF65-F5344CB8AC3E}">
        <p14:creationId xmlns:p14="http://schemas.microsoft.com/office/powerpoint/2010/main" val="3574144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BEBFE5-4E0D-4641-8F81-72E2B0AA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  <a:latin typeface="Amasis MT Pro Light" panose="02040304050005020304" pitchFamily="18" charset="0"/>
              </a:rPr>
              <a:t>Determine whether the given sum is an arithmetic series or not.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963907B-2D41-4E67-909B-DAC5039ADF56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1491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Amasis MT Pro Light" panose="02040304050005020304" pitchFamily="18" charset="0"/>
              </a:rPr>
              <a:t>1 + 3 + 6 + 10 + 15 + 21 + 28 + 36</a:t>
            </a:r>
          </a:p>
        </p:txBody>
      </p:sp>
    </p:spTree>
    <p:extLst>
      <p:ext uri="{BB962C8B-B14F-4D97-AF65-F5344CB8AC3E}">
        <p14:creationId xmlns:p14="http://schemas.microsoft.com/office/powerpoint/2010/main" val="1366899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BEBFE5-4E0D-4641-8F81-72E2B0AA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  <a:latin typeface="Amasis MT Pro Light" panose="02040304050005020304" pitchFamily="18" charset="0"/>
              </a:rPr>
              <a:t>Determine whether the given sum is an arithmetic series or not.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963907B-2D41-4E67-909B-DAC5039ADF56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1491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Amasis MT Pro Light" panose="02040304050005020304" pitchFamily="18" charset="0"/>
              </a:rPr>
              <a:t>1 + 4 + 9 + 16 + 25</a:t>
            </a:r>
          </a:p>
        </p:txBody>
      </p:sp>
    </p:spTree>
    <p:extLst>
      <p:ext uri="{BB962C8B-B14F-4D97-AF65-F5344CB8AC3E}">
        <p14:creationId xmlns:p14="http://schemas.microsoft.com/office/powerpoint/2010/main" val="387209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749D80B7-665F-40EA-8A84-CEE3D3028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3"/>
            <a:ext cx="12192000" cy="6862713"/>
          </a:xfrm>
        </p:spPr>
      </p:pic>
    </p:spTree>
    <p:extLst>
      <p:ext uri="{BB962C8B-B14F-4D97-AF65-F5344CB8AC3E}">
        <p14:creationId xmlns:p14="http://schemas.microsoft.com/office/powerpoint/2010/main" val="69485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EA9FB-E5F1-401B-B376-104D0DBF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4641"/>
            <a:ext cx="10515600" cy="58487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  <a:latin typeface="Amasis MT Pro Light" panose="02040304050005020304" pitchFamily="18" charset="0"/>
              </a:rPr>
              <a:t>Now, what if we wanted to find the </a:t>
            </a:r>
            <a:r>
              <a:rPr lang="en-US" sz="3200" dirty="0">
                <a:solidFill>
                  <a:srgbClr val="00B0F0"/>
                </a:solidFill>
                <a:latin typeface="Amasis MT Pro Light" panose="02040304050005020304" pitchFamily="18" charset="0"/>
              </a:rPr>
              <a:t>100</a:t>
            </a:r>
            <a:r>
              <a:rPr lang="en-US" sz="3200" baseline="30000" dirty="0">
                <a:solidFill>
                  <a:srgbClr val="00B0F0"/>
                </a:solidFill>
                <a:latin typeface="Amasis MT Pro Light" panose="02040304050005020304" pitchFamily="18" charset="0"/>
              </a:rPr>
              <a:t>th</a:t>
            </a:r>
            <a:r>
              <a:rPr lang="en-US" sz="3200" dirty="0">
                <a:solidFill>
                  <a:srgbClr val="00B0F0"/>
                </a:solidFill>
                <a:latin typeface="Amasis MT Pro Light" panose="02040304050005020304" pitchFamily="18" charset="0"/>
              </a:rPr>
              <a:t> triangular number</a:t>
            </a:r>
            <a:r>
              <a:rPr lang="en-US" sz="3200" dirty="0">
                <a:solidFill>
                  <a:schemeClr val="bg1"/>
                </a:solidFill>
                <a:latin typeface="Amasis MT Pro Light" panose="02040304050005020304" pitchFamily="18" charset="0"/>
              </a:rPr>
              <a:t> without doing all that addition by hand?</a:t>
            </a:r>
          </a:p>
          <a:p>
            <a:pPr marL="0" indent="0" algn="just">
              <a:buNone/>
            </a:pPr>
            <a:endParaRPr lang="en-US" sz="3200" dirty="0">
              <a:solidFill>
                <a:schemeClr val="bg1"/>
              </a:solidFill>
              <a:latin typeface="Amasis MT Pro Light" panose="02040304050005020304" pitchFamily="18" charset="0"/>
            </a:endParaRPr>
          </a:p>
          <a:p>
            <a:pPr marL="0" indent="0" algn="just">
              <a:buNone/>
            </a:pPr>
            <a:endParaRPr lang="en-US" sz="3200" dirty="0">
              <a:solidFill>
                <a:schemeClr val="bg1"/>
              </a:solidFill>
              <a:latin typeface="Amasis MT Pro Light" panose="020403040500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  <a:latin typeface="Amasis MT Pro Light" panose="02040304050005020304" pitchFamily="18" charset="0"/>
              </a:rPr>
              <a:t>Fortunately, there is a much more convenient way to calculate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Amasis MT Pro Light" panose="02040304050005020304" pitchFamily="18" charset="0"/>
              </a:rPr>
              <a:t>1 + 2 + 3 + 4 + 5 + … + 100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  <a:latin typeface="Amasis MT Pro Light" panose="02040304050005020304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masis MT Pro Light" panose="020403040500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  <a:latin typeface="Amasis MT Pro Light" panose="02040304050005020304" pitchFamily="18" charset="0"/>
              </a:rPr>
              <a:t>We will come back to this shortly!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  <a:latin typeface="Amasis MT Pro Light" panose="02040304050005020304" pitchFamily="18" charset="0"/>
              </a:rPr>
              <a:t>First, let’s observe the pattern with some simpler examples.</a:t>
            </a:r>
          </a:p>
        </p:txBody>
      </p:sp>
    </p:spTree>
    <p:extLst>
      <p:ext uri="{BB962C8B-B14F-4D97-AF65-F5344CB8AC3E}">
        <p14:creationId xmlns:p14="http://schemas.microsoft.com/office/powerpoint/2010/main" val="400036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EA9FB-E5F1-401B-B376-104D0DBF5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2000" dirty="0">
              <a:solidFill>
                <a:schemeClr val="bg1"/>
              </a:solidFill>
              <a:latin typeface="Amasis MT Pro Light" panose="02040304050005020304" pitchFamily="18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bg1"/>
              </a:solidFill>
              <a:latin typeface="Amasis MT Pro Light" panose="02040304050005020304" pitchFamily="18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bg1"/>
              </a:solidFill>
              <a:latin typeface="Amasis MT Pro Light" panose="02040304050005020304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bg1"/>
              </a:solidFill>
              <a:latin typeface="Amasis MT Pro Light" panose="02040304050005020304" pitchFamily="18" charset="0"/>
            </a:endParaRPr>
          </a:p>
        </p:txBody>
      </p:sp>
      <p:pic>
        <p:nvPicPr>
          <p:cNvPr id="10" name="Picture 9" descr="Chart, bubble chart&#10;&#10;Description automatically generated">
            <a:extLst>
              <a:ext uri="{FF2B5EF4-FFF2-40B4-BE49-F238E27FC236}">
                <a16:creationId xmlns:a16="http://schemas.microsoft.com/office/drawing/2014/main" id="{EBC22074-3CDA-49B7-AF20-B96B254D2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8"/>
            <a:ext cx="12192000" cy="68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 descr="Chart, bubble chart&#10;&#10;Description automatically generated">
            <a:extLst>
              <a:ext uri="{FF2B5EF4-FFF2-40B4-BE49-F238E27FC236}">
                <a16:creationId xmlns:a16="http://schemas.microsoft.com/office/drawing/2014/main" id="{AEAAFFF3-4ED6-4E0C-A8AB-ACE067C57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7" y="68950"/>
            <a:ext cx="11980506" cy="6720100"/>
          </a:xfrm>
        </p:spPr>
      </p:pic>
    </p:spTree>
    <p:extLst>
      <p:ext uri="{BB962C8B-B14F-4D97-AF65-F5344CB8AC3E}">
        <p14:creationId xmlns:p14="http://schemas.microsoft.com/office/powerpoint/2010/main" val="269999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ubble chart&#10;&#10;Description automatically generated">
            <a:extLst>
              <a:ext uri="{FF2B5EF4-FFF2-40B4-BE49-F238E27FC236}">
                <a16:creationId xmlns:a16="http://schemas.microsoft.com/office/drawing/2014/main" id="{44E3E6B8-4BF8-4748-B498-81C5A90A3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908"/>
          </a:xfrm>
        </p:spPr>
      </p:pic>
    </p:spTree>
    <p:extLst>
      <p:ext uri="{BB962C8B-B14F-4D97-AF65-F5344CB8AC3E}">
        <p14:creationId xmlns:p14="http://schemas.microsoft.com/office/powerpoint/2010/main" val="193840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ubble chart&#10;&#10;Description automatically generated">
            <a:extLst>
              <a:ext uri="{FF2B5EF4-FFF2-40B4-BE49-F238E27FC236}">
                <a16:creationId xmlns:a16="http://schemas.microsoft.com/office/drawing/2014/main" id="{167A73E3-2A77-4923-9FD9-9AA372BB9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0"/>
            <a:ext cx="12192000" cy="6856251"/>
          </a:xfrm>
        </p:spPr>
      </p:pic>
    </p:spTree>
    <p:extLst>
      <p:ext uri="{BB962C8B-B14F-4D97-AF65-F5344CB8AC3E}">
        <p14:creationId xmlns:p14="http://schemas.microsoft.com/office/powerpoint/2010/main" val="131593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1967144-A709-4E94-9CFD-ECAF4A3AD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942"/>
          </a:xfrm>
        </p:spPr>
      </p:pic>
    </p:spTree>
    <p:extLst>
      <p:ext uri="{BB962C8B-B14F-4D97-AF65-F5344CB8AC3E}">
        <p14:creationId xmlns:p14="http://schemas.microsoft.com/office/powerpoint/2010/main" val="1192608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MathCircleSums</Template>
  <TotalTime>188</TotalTime>
  <Words>408</Words>
  <Application>Microsoft Office PowerPoint</Application>
  <PresentationFormat>Widescreen</PresentationFormat>
  <Paragraphs>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Amasis MT Pro Light</vt:lpstr>
      <vt:lpstr>Arial</vt:lpstr>
      <vt:lpstr>Calibri</vt:lpstr>
      <vt:lpstr>Calibri Light</vt:lpstr>
      <vt:lpstr>Office Theme</vt:lpstr>
      <vt:lpstr>Welcome!</vt:lpstr>
      <vt:lpstr>Calculate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 promised, we will now revisit the sum that was mentioned earlier since we are now equipped with a new tool to calculate it rather quickly!</vt:lpstr>
      <vt:lpstr>Calculate 1 + 2 + 3 + 4 + … + 31.</vt:lpstr>
      <vt:lpstr>Calculate 1 + 2 + 3 + 4 + … + 92.</vt:lpstr>
      <vt:lpstr>PowerPoint Presentation</vt:lpstr>
      <vt:lpstr>PowerPoint Presentation</vt:lpstr>
      <vt:lpstr>PowerPoint Presentation</vt:lpstr>
      <vt:lpstr>Calculate 17 + 18 + 19 + … + 29 + 30 + 31.</vt:lpstr>
      <vt:lpstr>Calculate 2 + 4 + 6 + 8 + 10 + … + 48 + 50.</vt:lpstr>
      <vt:lpstr>Calculate  3 + 5 + 6 + 9 + 11 + 13 + 15 + 17 + 19 + 21 + 23 + 25.</vt:lpstr>
      <vt:lpstr>PowerPoint Presentation</vt:lpstr>
      <vt:lpstr>PowerPoint Presentation</vt:lpstr>
      <vt:lpstr>PowerPoint Presentation</vt:lpstr>
      <vt:lpstr>Determine whether the given sum is an arithmetic series or not.</vt:lpstr>
      <vt:lpstr>Determine whether the given sum is an arithmetic series or not.</vt:lpstr>
      <vt:lpstr>Determine whether the given sum is an arithmetic series or not.</vt:lpstr>
      <vt:lpstr>Determine whether the given sum is an arithmetic series or not.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Lacie Lynch</dc:creator>
  <cp:lastModifiedBy>Seongchun</cp:lastModifiedBy>
  <cp:revision>8</cp:revision>
  <dcterms:created xsi:type="dcterms:W3CDTF">2021-12-28T00:22:37Z</dcterms:created>
  <dcterms:modified xsi:type="dcterms:W3CDTF">2022-03-27T00:38:55Z</dcterms:modified>
</cp:coreProperties>
</file>