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96" r:id="rId2"/>
  </p:sldMasterIdLst>
  <p:notesMasterIdLst>
    <p:notesMasterId r:id="rId25"/>
  </p:notesMasterIdLst>
  <p:sldIdLst>
    <p:sldId id="256" r:id="rId3"/>
    <p:sldId id="258" r:id="rId4"/>
    <p:sldId id="259" r:id="rId5"/>
    <p:sldId id="279" r:id="rId6"/>
    <p:sldId id="260" r:id="rId7"/>
    <p:sldId id="265" r:id="rId8"/>
    <p:sldId id="261" r:id="rId9"/>
    <p:sldId id="266" r:id="rId10"/>
    <p:sldId id="268" r:id="rId11"/>
    <p:sldId id="267" r:id="rId12"/>
    <p:sldId id="269" r:id="rId13"/>
    <p:sldId id="262" r:id="rId14"/>
    <p:sldId id="263" r:id="rId15"/>
    <p:sldId id="270" r:id="rId16"/>
    <p:sldId id="272" r:id="rId17"/>
    <p:sldId id="273" r:id="rId18"/>
    <p:sldId id="274" r:id="rId19"/>
    <p:sldId id="275" r:id="rId20"/>
    <p:sldId id="281" r:id="rId21"/>
    <p:sldId id="278" r:id="rId22"/>
    <p:sldId id="264"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89110" autoAdjust="0"/>
  </p:normalViewPr>
  <p:slideViewPr>
    <p:cSldViewPr snapToGrid="0">
      <p:cViewPr varScale="1">
        <p:scale>
          <a:sx n="73" d="100"/>
          <a:sy n="73" d="100"/>
        </p:scale>
        <p:origin x="256" y="44"/>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6675FA-088C-4BDC-9642-FDDDFA0058FE}" type="datetimeFigureOut">
              <a:rPr lang="en-US" smtClean="0"/>
              <a:t>7/25/2017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986284-FB19-466E-8806-B4B73B6EAC88}" type="slidenum">
              <a:rPr lang="en-US" smtClean="0"/>
              <a:t>‹#›</a:t>
            </a:fld>
            <a:endParaRPr lang="en-US"/>
          </a:p>
        </p:txBody>
      </p:sp>
    </p:spTree>
    <p:extLst>
      <p:ext uri="{BB962C8B-B14F-4D97-AF65-F5344CB8AC3E}">
        <p14:creationId xmlns:p14="http://schemas.microsoft.com/office/powerpoint/2010/main" val="36203475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86284-FB19-466E-8806-B4B73B6EAC88}" type="slidenum">
              <a:rPr lang="en-US" smtClean="0"/>
              <a:t>1</a:t>
            </a:fld>
            <a:endParaRPr lang="en-US"/>
          </a:p>
        </p:txBody>
      </p:sp>
    </p:spTree>
    <p:extLst>
      <p:ext uri="{BB962C8B-B14F-4D97-AF65-F5344CB8AC3E}">
        <p14:creationId xmlns:p14="http://schemas.microsoft.com/office/powerpoint/2010/main" val="24476029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86284-FB19-466E-8806-B4B73B6EAC88}" type="slidenum">
              <a:rPr lang="en-US" smtClean="0"/>
              <a:t>18</a:t>
            </a:fld>
            <a:endParaRPr lang="en-US"/>
          </a:p>
        </p:txBody>
      </p:sp>
    </p:spTree>
    <p:extLst>
      <p:ext uri="{BB962C8B-B14F-4D97-AF65-F5344CB8AC3E}">
        <p14:creationId xmlns:p14="http://schemas.microsoft.com/office/powerpoint/2010/main" val="20624908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86284-FB19-466E-8806-B4B73B6EAC88}" type="slidenum">
              <a:rPr lang="en-US" smtClean="0"/>
              <a:t>19</a:t>
            </a:fld>
            <a:endParaRPr lang="en-US"/>
          </a:p>
        </p:txBody>
      </p:sp>
    </p:spTree>
    <p:extLst>
      <p:ext uri="{BB962C8B-B14F-4D97-AF65-F5344CB8AC3E}">
        <p14:creationId xmlns:p14="http://schemas.microsoft.com/office/powerpoint/2010/main" val="28386440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86284-FB19-466E-8806-B4B73B6EAC88}" type="slidenum">
              <a:rPr lang="en-US" smtClean="0"/>
              <a:t>20</a:t>
            </a:fld>
            <a:endParaRPr lang="en-US"/>
          </a:p>
        </p:txBody>
      </p:sp>
    </p:spTree>
    <p:extLst>
      <p:ext uri="{BB962C8B-B14F-4D97-AF65-F5344CB8AC3E}">
        <p14:creationId xmlns:p14="http://schemas.microsoft.com/office/powerpoint/2010/main" val="3649976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86284-FB19-466E-8806-B4B73B6EAC88}" type="slidenum">
              <a:rPr lang="en-US" smtClean="0"/>
              <a:t>21</a:t>
            </a:fld>
            <a:endParaRPr lang="en-US"/>
          </a:p>
        </p:txBody>
      </p:sp>
    </p:spTree>
    <p:extLst>
      <p:ext uri="{BB962C8B-B14F-4D97-AF65-F5344CB8AC3E}">
        <p14:creationId xmlns:p14="http://schemas.microsoft.com/office/powerpoint/2010/main" val="19697702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Student resistance is a commonly cited barrier to the implementation</a:t>
            </a:r>
            <a:r>
              <a:rPr lang="en-US" baseline="0" dirty="0"/>
              <a:t> of research based instructional strategies or (RBISs). These barriers are found with faculty and graduate teaching assistants, in labs, lectures, and studio classes. Not only in physics classes but also in engineering classes.</a:t>
            </a:r>
          </a:p>
          <a:p>
            <a:endParaRPr lang="en-US" baseline="0" dirty="0"/>
          </a:p>
          <a:p>
            <a:r>
              <a:rPr lang="en-US" baseline="0" dirty="0"/>
              <a:t>We may be able to reduce student resistance by getting our students to buy into the class format.</a:t>
            </a:r>
          </a:p>
        </p:txBody>
      </p:sp>
      <p:sp>
        <p:nvSpPr>
          <p:cNvPr id="4" name="Slide Number Placeholder 3"/>
          <p:cNvSpPr>
            <a:spLocks noGrp="1"/>
          </p:cNvSpPr>
          <p:nvPr>
            <p:ph type="sldNum" sz="quarter" idx="10"/>
          </p:nvPr>
        </p:nvSpPr>
        <p:spPr/>
        <p:txBody>
          <a:bodyPr/>
          <a:lstStyle/>
          <a:p>
            <a:fld id="{82986284-FB19-466E-8806-B4B73B6EAC88}" type="slidenum">
              <a:rPr lang="en-US" smtClean="0"/>
              <a:t>2</a:t>
            </a:fld>
            <a:endParaRPr lang="en-US"/>
          </a:p>
        </p:txBody>
      </p:sp>
    </p:spTree>
    <p:extLst>
      <p:ext uri="{BB962C8B-B14F-4D97-AF65-F5344CB8AC3E}">
        <p14:creationId xmlns:p14="http://schemas.microsoft.com/office/powerpoint/2010/main" val="23833382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Our research focuses on the</a:t>
            </a:r>
            <a:r>
              <a:rPr lang="en-US" baseline="0" dirty="0"/>
              <a:t> studio classroom format such as SCALE-UP which implements RBISs like reduced lecture, student presentation, clicker questions, and a large amount of group work. We focus on studio because it is a relatively new class format that students may not be expecting when they sign up for their physics class. So right from the start there may not be buy-in simply because it doesn’t match what students expected.</a:t>
            </a:r>
            <a:endParaRPr lang="en-US" dirty="0"/>
          </a:p>
        </p:txBody>
      </p:sp>
      <p:sp>
        <p:nvSpPr>
          <p:cNvPr id="4" name="Slide Number Placeholder 3"/>
          <p:cNvSpPr>
            <a:spLocks noGrp="1"/>
          </p:cNvSpPr>
          <p:nvPr>
            <p:ph type="sldNum" sz="quarter" idx="10"/>
          </p:nvPr>
        </p:nvSpPr>
        <p:spPr/>
        <p:txBody>
          <a:bodyPr/>
          <a:lstStyle/>
          <a:p>
            <a:fld id="{82986284-FB19-466E-8806-B4B73B6EAC88}" type="slidenum">
              <a:rPr lang="en-US" smtClean="0"/>
              <a:t>3</a:t>
            </a:fld>
            <a:endParaRPr lang="en-US"/>
          </a:p>
        </p:txBody>
      </p:sp>
    </p:spTree>
    <p:extLst>
      <p:ext uri="{BB962C8B-B14F-4D97-AF65-F5344CB8AC3E}">
        <p14:creationId xmlns:p14="http://schemas.microsoft.com/office/powerpoint/2010/main" val="12678020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86284-FB19-466E-8806-B4B73B6EAC88}" type="slidenum">
              <a:rPr lang="en-US" smtClean="0"/>
              <a:t>5</a:t>
            </a:fld>
            <a:endParaRPr lang="en-US"/>
          </a:p>
        </p:txBody>
      </p:sp>
    </p:spTree>
    <p:extLst>
      <p:ext uri="{BB962C8B-B14F-4D97-AF65-F5344CB8AC3E}">
        <p14:creationId xmlns:p14="http://schemas.microsoft.com/office/powerpoint/2010/main" val="4519453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When taking the SIMBA, we wants instructors to go through this thought process. First, they ask themselves, what expectation do I plan on getting students to understand?</a:t>
            </a:r>
          </a:p>
        </p:txBody>
      </p:sp>
      <p:sp>
        <p:nvSpPr>
          <p:cNvPr id="4" name="Slide Number Placeholder 3"/>
          <p:cNvSpPr>
            <a:spLocks noGrp="1"/>
          </p:cNvSpPr>
          <p:nvPr>
            <p:ph type="sldNum" sz="quarter" idx="10"/>
          </p:nvPr>
        </p:nvSpPr>
        <p:spPr/>
        <p:txBody>
          <a:bodyPr/>
          <a:lstStyle/>
          <a:p>
            <a:fld id="{82986284-FB19-466E-8806-B4B73B6EAC88}" type="slidenum">
              <a:rPr lang="en-US" smtClean="0"/>
              <a:t>6</a:t>
            </a:fld>
            <a:endParaRPr lang="en-US"/>
          </a:p>
        </p:txBody>
      </p:sp>
    </p:spTree>
    <p:extLst>
      <p:ext uri="{BB962C8B-B14F-4D97-AF65-F5344CB8AC3E}">
        <p14:creationId xmlns:p14="http://schemas.microsoft.com/office/powerpoint/2010/main" val="35264004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Here are the expectations that instructors may talk about in a studio class. They are separated into expectations that students should have of the class and expectations the instructor has of the students’ behavior. These topics were chosen based on class observations and materials from the Science Education Initiative’s First Day Framing.</a:t>
            </a:r>
          </a:p>
        </p:txBody>
      </p:sp>
      <p:sp>
        <p:nvSpPr>
          <p:cNvPr id="4" name="Slide Number Placeholder 3"/>
          <p:cNvSpPr>
            <a:spLocks noGrp="1"/>
          </p:cNvSpPr>
          <p:nvPr>
            <p:ph type="sldNum" sz="quarter" idx="10"/>
          </p:nvPr>
        </p:nvSpPr>
        <p:spPr/>
        <p:txBody>
          <a:bodyPr/>
          <a:lstStyle/>
          <a:p>
            <a:fld id="{82986284-FB19-466E-8806-B4B73B6EAC88}" type="slidenum">
              <a:rPr lang="en-US" smtClean="0"/>
              <a:t>7</a:t>
            </a:fld>
            <a:endParaRPr lang="en-US"/>
          </a:p>
        </p:txBody>
      </p:sp>
    </p:spTree>
    <p:extLst>
      <p:ext uri="{BB962C8B-B14F-4D97-AF65-F5344CB8AC3E}">
        <p14:creationId xmlns:p14="http://schemas.microsoft.com/office/powerpoint/2010/main" val="24287750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Once instructors indicate which expectations they plan to discuss, we ask them how they plan to get students to agree with those expectations.</a:t>
            </a:r>
          </a:p>
        </p:txBody>
      </p:sp>
      <p:sp>
        <p:nvSpPr>
          <p:cNvPr id="4" name="Slide Number Placeholder 3"/>
          <p:cNvSpPr>
            <a:spLocks noGrp="1"/>
          </p:cNvSpPr>
          <p:nvPr>
            <p:ph type="sldNum" sz="quarter" idx="10"/>
          </p:nvPr>
        </p:nvSpPr>
        <p:spPr/>
        <p:txBody>
          <a:bodyPr/>
          <a:lstStyle/>
          <a:p>
            <a:fld id="{82986284-FB19-466E-8806-B4B73B6EAC88}" type="slidenum">
              <a:rPr lang="en-US" smtClean="0"/>
              <a:t>8</a:t>
            </a:fld>
            <a:endParaRPr lang="en-US"/>
          </a:p>
        </p:txBody>
      </p:sp>
    </p:spTree>
    <p:extLst>
      <p:ext uri="{BB962C8B-B14F-4D97-AF65-F5344CB8AC3E}">
        <p14:creationId xmlns:p14="http://schemas.microsoft.com/office/powerpoint/2010/main" val="11911955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86284-FB19-466E-8806-B4B73B6EAC88}" type="slidenum">
              <a:rPr lang="en-US" smtClean="0"/>
              <a:t>15</a:t>
            </a:fld>
            <a:endParaRPr lang="en-US"/>
          </a:p>
        </p:txBody>
      </p:sp>
    </p:spTree>
    <p:extLst>
      <p:ext uri="{BB962C8B-B14F-4D97-AF65-F5344CB8AC3E}">
        <p14:creationId xmlns:p14="http://schemas.microsoft.com/office/powerpoint/2010/main" val="5709626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2986284-FB19-466E-8806-B4B73B6EAC88}" type="slidenum">
              <a:rPr lang="en-US" smtClean="0"/>
              <a:t>16</a:t>
            </a:fld>
            <a:endParaRPr lang="en-US"/>
          </a:p>
        </p:txBody>
      </p:sp>
    </p:spTree>
    <p:extLst>
      <p:ext uri="{BB962C8B-B14F-4D97-AF65-F5344CB8AC3E}">
        <p14:creationId xmlns:p14="http://schemas.microsoft.com/office/powerpoint/2010/main" val="27669964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855049EB-9DF6-48D7-9D97-4B47E2AE80DD}" type="datetime1">
              <a:rPr lang="en-US" smtClean="0"/>
              <a:t>7/25/2017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358EC0-9708-44E1-B77D-3C73F04CAD47}" type="slidenum">
              <a:rPr lang="en-US" smtClean="0"/>
              <a:t>‹#›</a:t>
            </a:fld>
            <a:endParaRPr lang="en-US"/>
          </a:p>
        </p:txBody>
      </p:sp>
    </p:spTree>
    <p:extLst>
      <p:ext uri="{BB962C8B-B14F-4D97-AF65-F5344CB8AC3E}">
        <p14:creationId xmlns:p14="http://schemas.microsoft.com/office/powerpoint/2010/main" val="41968026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31CD829-F924-41C4-BBD4-114B4E73E2AD}" type="datetime1">
              <a:rPr lang="en-US" smtClean="0"/>
              <a:t>7/25/2017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358EC0-9708-44E1-B77D-3C73F04CAD47}" type="slidenum">
              <a:rPr lang="en-US" smtClean="0"/>
              <a:t>‹#›</a:t>
            </a:fld>
            <a:endParaRPr lang="en-US"/>
          </a:p>
        </p:txBody>
      </p:sp>
    </p:spTree>
    <p:extLst>
      <p:ext uri="{BB962C8B-B14F-4D97-AF65-F5344CB8AC3E}">
        <p14:creationId xmlns:p14="http://schemas.microsoft.com/office/powerpoint/2010/main" val="12143272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0B57982-E65A-4947-900E-293AE5DA7C1E}" type="datetime1">
              <a:rPr lang="en-US" smtClean="0"/>
              <a:t>7/25/2017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358EC0-9708-44E1-B77D-3C73F04CAD47}" type="slidenum">
              <a:rPr lang="en-US" smtClean="0"/>
              <a:t>‹#›</a:t>
            </a:fld>
            <a:endParaRPr lang="en-US"/>
          </a:p>
        </p:txBody>
      </p:sp>
    </p:spTree>
    <p:extLst>
      <p:ext uri="{BB962C8B-B14F-4D97-AF65-F5344CB8AC3E}">
        <p14:creationId xmlns:p14="http://schemas.microsoft.com/office/powerpoint/2010/main" val="22137738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n-US"/>
              <a:t>Click to edit Master title style</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BF052710-71AF-4DC1-8AE0-3E2F4B41B0BA}" type="datetime1">
              <a:rPr lang="en-US" smtClean="0"/>
              <a:t>7/25/2017</a:t>
            </a:fld>
            <a:endParaRPr lang="en-US"/>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n-US"/>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E3358EC0-9708-44E1-B77D-3C73F04CAD47}" type="slidenum">
              <a:rPr lang="en-US" smtClean="0"/>
              <a:t>‹#›</a:t>
            </a:fld>
            <a:endParaRPr lang="en-US"/>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67633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F2D548-707C-48A2-B2B4-935DD863F4E2}" type="datetime1">
              <a:rPr lang="en-US" smtClean="0"/>
              <a:t>7/25/2017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358EC0-9708-44E1-B77D-3C73F04CAD47}" type="slidenum">
              <a:rPr lang="en-US" smtClean="0"/>
              <a:t>‹#›</a:t>
            </a:fld>
            <a:endParaRPr lang="en-US"/>
          </a:p>
        </p:txBody>
      </p:sp>
    </p:spTree>
    <p:extLst>
      <p:ext uri="{BB962C8B-B14F-4D97-AF65-F5344CB8AC3E}">
        <p14:creationId xmlns:p14="http://schemas.microsoft.com/office/powerpoint/2010/main" val="6059603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1B55B171-AF30-4F70-BE92-6C2CDCE6C2D0}" type="datetime1">
              <a:rPr lang="en-US" smtClean="0"/>
              <a:t>7/25/2017</a:t>
            </a:fld>
            <a:endParaRPr lang="en-US"/>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E3358EC0-9708-44E1-B77D-3C73F04CAD47}" type="slidenum">
              <a:rPr lang="en-US" smtClean="0"/>
              <a:t>‹#›</a:t>
            </a:fld>
            <a:endParaRPr lang="en-US"/>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136421008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984FEFF-02DE-443B-8357-E2FD8872C1E0}" type="datetime1">
              <a:rPr lang="en-US" smtClean="0"/>
              <a:t>7/25/2017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358EC0-9708-44E1-B77D-3C73F04CAD47}" type="slidenum">
              <a:rPr lang="en-US" smtClean="0"/>
              <a:t>‹#›</a:t>
            </a:fld>
            <a:endParaRPr lang="en-US"/>
          </a:p>
        </p:txBody>
      </p:sp>
    </p:spTree>
    <p:extLst>
      <p:ext uri="{BB962C8B-B14F-4D97-AF65-F5344CB8AC3E}">
        <p14:creationId xmlns:p14="http://schemas.microsoft.com/office/powerpoint/2010/main" val="2048541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57300"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33864" y="2909102"/>
            <a:ext cx="4800600" cy="299639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765350A-4BF2-4916-B9CF-C194A0306D21}" type="datetime1">
              <a:rPr lang="en-US" smtClean="0"/>
              <a:t>7/25/2017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358EC0-9708-44E1-B77D-3C73F04CAD47}" type="slidenum">
              <a:rPr lang="en-US" smtClean="0"/>
              <a:t>‹#›</a:t>
            </a:fld>
            <a:endParaRPr lang="en-US"/>
          </a:p>
        </p:txBody>
      </p:sp>
    </p:spTree>
    <p:extLst>
      <p:ext uri="{BB962C8B-B14F-4D97-AF65-F5344CB8AC3E}">
        <p14:creationId xmlns:p14="http://schemas.microsoft.com/office/powerpoint/2010/main" val="1245325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991488A-C321-49CF-BFD6-BC2C0E311586}" type="datetime1">
              <a:rPr lang="en-US" smtClean="0"/>
              <a:t>7/25/2017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358EC0-9708-44E1-B77D-3C73F04CAD47}" type="slidenum">
              <a:rPr lang="en-US" smtClean="0"/>
              <a:t>‹#›</a:t>
            </a:fld>
            <a:endParaRPr lang="en-US"/>
          </a:p>
        </p:txBody>
      </p:sp>
    </p:spTree>
    <p:extLst>
      <p:ext uri="{BB962C8B-B14F-4D97-AF65-F5344CB8AC3E}">
        <p14:creationId xmlns:p14="http://schemas.microsoft.com/office/powerpoint/2010/main" val="13841063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27D7CE-C45B-43ED-9429-E942D4FE85B9}" type="datetime1">
              <a:rPr lang="en-US" smtClean="0"/>
              <a:t>7/25/2017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358EC0-9708-44E1-B77D-3C73F04CAD47}" type="slidenum">
              <a:rPr lang="en-US" smtClean="0"/>
              <a:t>‹#›</a:t>
            </a:fld>
            <a:endParaRPr lang="en-US"/>
          </a:p>
        </p:txBody>
      </p:sp>
    </p:spTree>
    <p:extLst>
      <p:ext uri="{BB962C8B-B14F-4D97-AF65-F5344CB8AC3E}">
        <p14:creationId xmlns:p14="http://schemas.microsoft.com/office/powerpoint/2010/main" val="2833713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n-US"/>
              <a:t>Click to edit Master title style</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051" y="6375679"/>
            <a:ext cx="1233355" cy="348462"/>
          </a:xfrm>
        </p:spPr>
        <p:txBody>
          <a:bodyPr/>
          <a:lstStyle/>
          <a:p>
            <a:fld id="{C65F68DE-899B-4683-AF15-992F2F3A0C17}" type="datetime1">
              <a:rPr lang="en-US" smtClean="0"/>
              <a:t>7/25/2017</a:t>
            </a:fld>
            <a:endParaRPr lang="en-US"/>
          </a:p>
        </p:txBody>
      </p:sp>
      <p:sp>
        <p:nvSpPr>
          <p:cNvPr id="6" name="Footer Placeholder 5"/>
          <p:cNvSpPr>
            <a:spLocks noGrp="1"/>
          </p:cNvSpPr>
          <p:nvPr>
            <p:ph type="ftr" sz="quarter" idx="11"/>
          </p:nvPr>
        </p:nvSpPr>
        <p:spPr>
          <a:xfrm>
            <a:off x="2103620" y="6375679"/>
            <a:ext cx="3482179" cy="345796"/>
          </a:xfrm>
        </p:spPr>
        <p:txBody>
          <a:bodyPr/>
          <a:lstStyle/>
          <a:p>
            <a:endParaRPr lang="en-US"/>
          </a:p>
        </p:txBody>
      </p:sp>
      <p:sp>
        <p:nvSpPr>
          <p:cNvPr id="7" name="Slide Number Placeholder 6"/>
          <p:cNvSpPr>
            <a:spLocks noGrp="1"/>
          </p:cNvSpPr>
          <p:nvPr>
            <p:ph type="sldNum" sz="quarter" idx="12"/>
          </p:nvPr>
        </p:nvSpPr>
        <p:spPr>
          <a:xfrm>
            <a:off x="5691014" y="6375679"/>
            <a:ext cx="1232456" cy="345796"/>
          </a:xfrm>
        </p:spPr>
        <p:txBody>
          <a:bodyPr/>
          <a:lstStyle/>
          <a:p>
            <a:fld id="{E3358EC0-9708-44E1-B77D-3C73F04CAD47}" type="slidenum">
              <a:rPr lang="en-US" smtClean="0"/>
              <a:t>‹#›</a:t>
            </a:fld>
            <a:endParaRPr lang="en-US"/>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259158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mod="1">
    <p:ext uri="{DCECCB84-F9BA-43D5-87BE-67443E8EF086}">
      <p15:sldGuideLst xmlns:p15="http://schemas.microsoft.com/office/powerpoint/2012/main">
        <p15:guide id="1" orient="horz" pos="69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16E49A5-5ACD-44C8-AD4D-630A7B1E8257}" type="datetime1">
              <a:rPr lang="en-US" smtClean="0"/>
              <a:t>7/25/2017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358EC0-9708-44E1-B77D-3C73F04CAD47}" type="slidenum">
              <a:rPr lang="en-US" smtClean="0"/>
              <a:t>‹#›</a:t>
            </a:fld>
            <a:endParaRPr lang="en-US"/>
          </a:p>
        </p:txBody>
      </p:sp>
    </p:spTree>
    <p:extLst>
      <p:ext uri="{BB962C8B-B14F-4D97-AF65-F5344CB8AC3E}">
        <p14:creationId xmlns:p14="http://schemas.microsoft.com/office/powerpoint/2010/main" val="47236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n-US"/>
              <a:t>Click to edit Master title style</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65950" y="6375679"/>
            <a:ext cx="1232456" cy="348462"/>
          </a:xfrm>
        </p:spPr>
        <p:txBody>
          <a:bodyPr/>
          <a:lstStyle/>
          <a:p>
            <a:fld id="{5A0CECE1-5440-4268-BFD0-A6122E1C5BB5}" type="datetime1">
              <a:rPr lang="en-US" smtClean="0"/>
              <a:t>7/25/2017</a:t>
            </a:fld>
            <a:endParaRPr lang="en-US"/>
          </a:p>
        </p:txBody>
      </p:sp>
      <p:sp>
        <p:nvSpPr>
          <p:cNvPr id="6" name="Footer Placeholder 5"/>
          <p:cNvSpPr>
            <a:spLocks noGrp="1"/>
          </p:cNvSpPr>
          <p:nvPr>
            <p:ph type="ftr" sz="quarter" idx="11"/>
          </p:nvPr>
        </p:nvSpPr>
        <p:spPr>
          <a:xfrm>
            <a:off x="2103621" y="6375679"/>
            <a:ext cx="3482178" cy="345796"/>
          </a:xfrm>
        </p:spPr>
        <p:txBody>
          <a:bodyPr/>
          <a:lstStyle/>
          <a:p>
            <a:endParaRPr lang="en-US"/>
          </a:p>
        </p:txBody>
      </p:sp>
      <p:sp>
        <p:nvSpPr>
          <p:cNvPr id="7" name="Slide Number Placeholder 6"/>
          <p:cNvSpPr>
            <a:spLocks noGrp="1"/>
          </p:cNvSpPr>
          <p:nvPr>
            <p:ph type="sldNum" sz="quarter" idx="12"/>
          </p:nvPr>
        </p:nvSpPr>
        <p:spPr>
          <a:xfrm>
            <a:off x="5687568" y="6375679"/>
            <a:ext cx="1234440" cy="345796"/>
          </a:xfrm>
        </p:spPr>
        <p:txBody>
          <a:bodyPr/>
          <a:lstStyle/>
          <a:p>
            <a:fld id="{E3358EC0-9708-44E1-B77D-3C73F04CAD47}" type="slidenum">
              <a:rPr lang="en-US" smtClean="0"/>
              <a:t>‹#›</a:t>
            </a:fld>
            <a:endParaRPr lang="en-US"/>
          </a:p>
        </p:txBody>
      </p:sp>
    </p:spTree>
    <p:extLst>
      <p:ext uri="{BB962C8B-B14F-4D97-AF65-F5344CB8AC3E}">
        <p14:creationId xmlns:p14="http://schemas.microsoft.com/office/powerpoint/2010/main" val="39874774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E001A0-76DC-4311-8A03-773CCDE0E9BA}" type="datetime1">
              <a:rPr lang="en-US" smtClean="0"/>
              <a:t>7/25/2017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358EC0-9708-44E1-B77D-3C73F04CAD47}" type="slidenum">
              <a:rPr lang="en-US" smtClean="0"/>
              <a:t>‹#›</a:t>
            </a:fld>
            <a:endParaRPr lang="en-US"/>
          </a:p>
        </p:txBody>
      </p:sp>
    </p:spTree>
    <p:extLst>
      <p:ext uri="{BB962C8B-B14F-4D97-AF65-F5344CB8AC3E}">
        <p14:creationId xmlns:p14="http://schemas.microsoft.com/office/powerpoint/2010/main" val="8192767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499981-4342-4D61-8BC3-A01E13E0D25A}" type="datetime1">
              <a:rPr lang="en-US" smtClean="0"/>
              <a:t>7/25/2017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358EC0-9708-44E1-B77D-3C73F04CAD47}" type="slidenum">
              <a:rPr lang="en-US" smtClean="0"/>
              <a:t>‹#›</a:t>
            </a:fld>
            <a:endParaRPr lang="en-US"/>
          </a:p>
        </p:txBody>
      </p:sp>
    </p:spTree>
    <p:extLst>
      <p:ext uri="{BB962C8B-B14F-4D97-AF65-F5344CB8AC3E}">
        <p14:creationId xmlns:p14="http://schemas.microsoft.com/office/powerpoint/2010/main" val="35664745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0201540-2EED-4ABE-8334-45A2329C5A39}" type="datetime1">
              <a:rPr lang="en-US" smtClean="0"/>
              <a:t>7/25/2017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3358EC0-9708-44E1-B77D-3C73F04CAD47}" type="slidenum">
              <a:rPr lang="en-US" smtClean="0"/>
              <a:t>‹#›</a:t>
            </a:fld>
            <a:endParaRPr lang="en-US"/>
          </a:p>
        </p:txBody>
      </p:sp>
    </p:spTree>
    <p:extLst>
      <p:ext uri="{BB962C8B-B14F-4D97-AF65-F5344CB8AC3E}">
        <p14:creationId xmlns:p14="http://schemas.microsoft.com/office/powerpoint/2010/main" val="30239305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0A9A5FB-AB92-452E-9B66-EED2B7B05F58}" type="datetime1">
              <a:rPr lang="en-US" smtClean="0"/>
              <a:t>7/25/2017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358EC0-9708-44E1-B77D-3C73F04CAD47}" type="slidenum">
              <a:rPr lang="en-US" smtClean="0"/>
              <a:t>‹#›</a:t>
            </a:fld>
            <a:endParaRPr lang="en-US"/>
          </a:p>
        </p:txBody>
      </p:sp>
    </p:spTree>
    <p:extLst>
      <p:ext uri="{BB962C8B-B14F-4D97-AF65-F5344CB8AC3E}">
        <p14:creationId xmlns:p14="http://schemas.microsoft.com/office/powerpoint/2010/main" val="3145531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6BE8D71-AD22-4B41-AC0E-18B276AECB69}" type="datetime1">
              <a:rPr lang="en-US" smtClean="0"/>
              <a:t>7/25/2017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3358EC0-9708-44E1-B77D-3C73F04CAD47}" type="slidenum">
              <a:rPr lang="en-US" smtClean="0"/>
              <a:t>‹#›</a:t>
            </a:fld>
            <a:endParaRPr lang="en-US"/>
          </a:p>
        </p:txBody>
      </p:sp>
    </p:spTree>
    <p:extLst>
      <p:ext uri="{BB962C8B-B14F-4D97-AF65-F5344CB8AC3E}">
        <p14:creationId xmlns:p14="http://schemas.microsoft.com/office/powerpoint/2010/main" val="33512406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A270839-0F3E-4533-8FE5-A22EF4F76787}" type="datetime1">
              <a:rPr lang="en-US" smtClean="0"/>
              <a:t>7/25/2017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3358EC0-9708-44E1-B77D-3C73F04CAD47}" type="slidenum">
              <a:rPr lang="en-US" smtClean="0"/>
              <a:t>‹#›</a:t>
            </a:fld>
            <a:endParaRPr lang="en-US"/>
          </a:p>
        </p:txBody>
      </p:sp>
    </p:spTree>
    <p:extLst>
      <p:ext uri="{BB962C8B-B14F-4D97-AF65-F5344CB8AC3E}">
        <p14:creationId xmlns:p14="http://schemas.microsoft.com/office/powerpoint/2010/main" val="93997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52458F-8AA1-414F-937E-AFD9B7119E29}" type="datetime1">
              <a:rPr lang="en-US" smtClean="0"/>
              <a:t>7/25/2017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3358EC0-9708-44E1-B77D-3C73F04CAD47}" type="slidenum">
              <a:rPr lang="en-US" smtClean="0"/>
              <a:t>‹#›</a:t>
            </a:fld>
            <a:endParaRPr lang="en-US"/>
          </a:p>
        </p:txBody>
      </p:sp>
    </p:spTree>
    <p:extLst>
      <p:ext uri="{BB962C8B-B14F-4D97-AF65-F5344CB8AC3E}">
        <p14:creationId xmlns:p14="http://schemas.microsoft.com/office/powerpoint/2010/main" val="28948873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947AA8A-4233-44BB-A49B-5DF98627A684}" type="datetime1">
              <a:rPr lang="en-US" smtClean="0"/>
              <a:t>7/25/2017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358EC0-9708-44E1-B77D-3C73F04CAD47}" type="slidenum">
              <a:rPr lang="en-US" smtClean="0"/>
              <a:t>‹#›</a:t>
            </a:fld>
            <a:endParaRPr lang="en-US"/>
          </a:p>
        </p:txBody>
      </p:sp>
    </p:spTree>
    <p:extLst>
      <p:ext uri="{BB962C8B-B14F-4D97-AF65-F5344CB8AC3E}">
        <p14:creationId xmlns:p14="http://schemas.microsoft.com/office/powerpoint/2010/main" val="512682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5443C97-54DF-446E-B7F6-3DC07D743221}" type="datetime1">
              <a:rPr lang="en-US" smtClean="0"/>
              <a:t>7/25/2017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3358EC0-9708-44E1-B77D-3C73F04CAD47}" type="slidenum">
              <a:rPr lang="en-US" smtClean="0"/>
              <a:t>‹#›</a:t>
            </a:fld>
            <a:endParaRPr lang="en-US"/>
          </a:p>
        </p:txBody>
      </p:sp>
    </p:spTree>
    <p:extLst>
      <p:ext uri="{BB962C8B-B14F-4D97-AF65-F5344CB8AC3E}">
        <p14:creationId xmlns:p14="http://schemas.microsoft.com/office/powerpoint/2010/main" val="20383308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63B655-C18C-4FC9-A3A6-0CFB1224FC81}" type="datetime1">
              <a:rPr lang="en-US" smtClean="0"/>
              <a:t>7/25/2017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358EC0-9708-44E1-B77D-3C73F04CAD47}" type="slidenum">
              <a:rPr lang="en-US" smtClean="0"/>
              <a:t>‹#›</a:t>
            </a:fld>
            <a:endParaRPr lang="en-US"/>
          </a:p>
        </p:txBody>
      </p:sp>
    </p:spTree>
    <p:extLst>
      <p:ext uri="{BB962C8B-B14F-4D97-AF65-F5344CB8AC3E}">
        <p14:creationId xmlns:p14="http://schemas.microsoft.com/office/powerpoint/2010/main" val="7700750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431A0341-A15E-485B-BA65-549A6201B3BA}" type="datetime1">
              <a:rPr lang="en-US" smtClean="0"/>
              <a:t>7/25/2017</a:t>
            </a:fld>
            <a:endParaRPr lang="en-US"/>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n-US"/>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E3358EC0-9708-44E1-B77D-3C73F04CAD47}" type="slidenum">
              <a:rPr lang="en-US" smtClean="0"/>
              <a:t>‹#›</a:t>
            </a:fld>
            <a:endParaRPr lang="en-US"/>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8994647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13.xml"/><Relationship Id="rId5" Type="http://schemas.openxmlformats.org/officeDocument/2006/relationships/image" Target="../media/image50.png"/><Relationship Id="rId4" Type="http://schemas.openxmlformats.org/officeDocument/2006/relationships/hyperlink" Target="http://commons.wikimedia.org/wiki/File:Tick_green_modern.svg" TargetMode="Externa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mailto:mwilcox1@knights.ucf.edu" TargetMode="Externa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l="-6000" r="-6000"/>
          </a:stretch>
        </a:blipFill>
        <a:effectLst/>
      </p:bgPr>
    </p:bg>
    <p:spTree>
      <p:nvGrpSpPr>
        <p:cNvPr id="1" name=""/>
        <p:cNvGrpSpPr/>
        <p:nvPr/>
      </p:nvGrpSpPr>
      <p:grpSpPr>
        <a:xfrm>
          <a:off x="0" y="0"/>
          <a:ext cx="0" cy="0"/>
          <a:chOff x="0" y="0"/>
          <a:chExt cx="0" cy="0"/>
        </a:xfrm>
      </p:grpSpPr>
      <p:sp>
        <p:nvSpPr>
          <p:cNvPr id="4" name="TextBox 3"/>
          <p:cNvSpPr txBox="1"/>
          <p:nvPr/>
        </p:nvSpPr>
        <p:spPr>
          <a:xfrm>
            <a:off x="0" y="5442228"/>
            <a:ext cx="5715000" cy="1415772"/>
          </a:xfrm>
          <a:prstGeom prst="rect">
            <a:avLst/>
          </a:prstGeom>
          <a:noFill/>
        </p:spPr>
        <p:txBody>
          <a:bodyPr wrap="square" rtlCol="0">
            <a:spAutoFit/>
          </a:bodyPr>
          <a:lstStyle/>
          <a:p>
            <a:endParaRPr lang="en-US" dirty="0"/>
          </a:p>
          <a:p>
            <a:r>
              <a:rPr lang="en-US" dirty="0"/>
              <a:t>This work was funded by the National Science Foundation (Grant Nos. DUE 1347510, 1347515, and 1347527).</a:t>
            </a:r>
          </a:p>
          <a:p>
            <a:r>
              <a:rPr lang="en-US" sz="1600" dirty="0"/>
              <a:t>Image from: The Lion King. Dir. Roger </a:t>
            </a:r>
            <a:r>
              <a:rPr lang="en-US" sz="1600" dirty="0" err="1"/>
              <a:t>Allers</a:t>
            </a:r>
            <a:r>
              <a:rPr lang="en-US" sz="1600" dirty="0"/>
              <a:t> and Rob </a:t>
            </a:r>
            <a:r>
              <a:rPr lang="en-US" sz="1600" dirty="0" err="1"/>
              <a:t>Minkoff</a:t>
            </a:r>
            <a:r>
              <a:rPr lang="en-US" sz="1600" dirty="0"/>
              <a:t>. Walt Disney Pictures, 1994.</a:t>
            </a:r>
          </a:p>
        </p:txBody>
      </p:sp>
      <p:sp>
        <p:nvSpPr>
          <p:cNvPr id="6" name="Rectangle 5"/>
          <p:cNvSpPr/>
          <p:nvPr/>
        </p:nvSpPr>
        <p:spPr>
          <a:xfrm>
            <a:off x="366033" y="267677"/>
            <a:ext cx="4539796" cy="5078313"/>
          </a:xfrm>
          <a:prstGeom prst="rect">
            <a:avLst/>
          </a:prstGeom>
          <a:noFill/>
        </p:spPr>
        <p:txBody>
          <a:bodyPr wrap="square" lIns="91440" tIns="45720" rIns="91440" bIns="45720">
            <a:spAutoFit/>
          </a:bodyPr>
          <a:lstStyle/>
          <a:p>
            <a:r>
              <a:rPr lang="en-US" sz="5400" b="1" cap="none" spc="50" dirty="0">
                <a:ln w="25400" cmpd="sng">
                  <a:solidFill>
                    <a:schemeClr val="tx1"/>
                  </a:solidFill>
                  <a:prstDash val="solid"/>
                </a:ln>
                <a:solidFill>
                  <a:schemeClr val="accent4"/>
                </a:solidFill>
                <a:effectLst/>
              </a:rPr>
              <a:t>SIMBA and PUMBA: surveys for developing and measuring student buy-in</a:t>
            </a:r>
          </a:p>
        </p:txBody>
      </p:sp>
      <p:sp>
        <p:nvSpPr>
          <p:cNvPr id="7" name="Rectangle 6"/>
          <p:cNvSpPr/>
          <p:nvPr/>
        </p:nvSpPr>
        <p:spPr>
          <a:xfrm>
            <a:off x="7497549" y="605135"/>
            <a:ext cx="4275351" cy="1877437"/>
          </a:xfrm>
          <a:prstGeom prst="rect">
            <a:avLst/>
          </a:prstGeom>
          <a:noFill/>
        </p:spPr>
        <p:txBody>
          <a:bodyPr wrap="square" lIns="91440" tIns="45720" rIns="91440" bIns="45720">
            <a:spAutoFit/>
          </a:bodyPr>
          <a:lstStyle/>
          <a:p>
            <a:pPr algn="ctr"/>
            <a:r>
              <a:rPr lang="en-US" sz="3600" b="1" cap="none" spc="50" dirty="0">
                <a:ln w="22225" cmpd="sng">
                  <a:solidFill>
                    <a:schemeClr val="tx1"/>
                  </a:solidFill>
                  <a:prstDash val="solid"/>
                </a:ln>
                <a:solidFill>
                  <a:schemeClr val="accent4"/>
                </a:solidFill>
                <a:effectLst>
                  <a:glow rad="38100">
                    <a:schemeClr val="tx1">
                      <a:alpha val="39000"/>
                    </a:schemeClr>
                  </a:glow>
                </a:effectLst>
              </a:rPr>
              <a:t>Matthew Wilcox and Jacquelyn J. </a:t>
            </a:r>
            <a:r>
              <a:rPr lang="en-US" sz="3600" b="1" cap="none" spc="50" dirty="0" err="1">
                <a:ln w="22225" cmpd="sng">
                  <a:solidFill>
                    <a:schemeClr val="tx1"/>
                  </a:solidFill>
                  <a:prstDash val="solid"/>
                </a:ln>
                <a:solidFill>
                  <a:schemeClr val="accent4"/>
                </a:solidFill>
                <a:effectLst>
                  <a:glow rad="38100">
                    <a:schemeClr val="tx1">
                      <a:alpha val="39000"/>
                    </a:schemeClr>
                  </a:glow>
                </a:effectLst>
              </a:rPr>
              <a:t>Chini</a:t>
            </a:r>
            <a:endParaRPr lang="en-US" sz="3600" b="1" cap="none" spc="50" dirty="0">
              <a:ln w="22225" cmpd="sng">
                <a:solidFill>
                  <a:schemeClr val="tx1"/>
                </a:solidFill>
                <a:prstDash val="solid"/>
              </a:ln>
              <a:solidFill>
                <a:schemeClr val="accent4"/>
              </a:solidFill>
              <a:effectLst>
                <a:glow rad="38100">
                  <a:schemeClr val="tx1">
                    <a:alpha val="39000"/>
                  </a:schemeClr>
                </a:glow>
              </a:effectLst>
            </a:endParaRPr>
          </a:p>
          <a:p>
            <a:pPr algn="ctr"/>
            <a:endParaRPr lang="en-US" sz="2000" b="1" cap="none" spc="50" dirty="0">
              <a:ln w="22225" cmpd="sng">
                <a:solidFill>
                  <a:schemeClr val="tx1"/>
                </a:solidFill>
                <a:prstDash val="solid"/>
              </a:ln>
              <a:solidFill>
                <a:schemeClr val="accent4"/>
              </a:solidFill>
              <a:effectLst>
                <a:glow rad="38100">
                  <a:schemeClr val="tx1">
                    <a:alpha val="39000"/>
                  </a:schemeClr>
                </a:glow>
              </a:effectLst>
            </a:endParaRPr>
          </a:p>
          <a:p>
            <a:pPr algn="ctr"/>
            <a:r>
              <a:rPr lang="en-US" sz="2400" b="1" spc="50" dirty="0">
                <a:ln w="12700" cmpd="sng">
                  <a:solidFill>
                    <a:schemeClr val="tx1"/>
                  </a:solidFill>
                  <a:prstDash val="solid"/>
                </a:ln>
                <a:solidFill>
                  <a:schemeClr val="accent4"/>
                </a:solidFill>
                <a:effectLst>
                  <a:glow rad="38100">
                    <a:schemeClr val="tx1">
                      <a:alpha val="39000"/>
                    </a:schemeClr>
                  </a:glow>
                </a:effectLst>
              </a:rPr>
              <a:t>University of Central Florida</a:t>
            </a:r>
            <a:endParaRPr lang="en-US" sz="2400" b="1" cap="none" spc="50" dirty="0">
              <a:ln w="12700" cmpd="sng">
                <a:solidFill>
                  <a:schemeClr val="tx1"/>
                </a:solidFill>
                <a:prstDash val="solid"/>
              </a:ln>
              <a:solidFill>
                <a:schemeClr val="accent4"/>
              </a:solidFill>
              <a:effectLst>
                <a:glow rad="38100">
                  <a:schemeClr val="tx1">
                    <a:alpha val="39000"/>
                  </a:schemeClr>
                </a:glow>
              </a:effectLst>
            </a:endParaRPr>
          </a:p>
        </p:txBody>
      </p:sp>
      <p:sp>
        <p:nvSpPr>
          <p:cNvPr id="2" name="Rectangle 1">
            <a:extLst>
              <a:ext uri="{FF2B5EF4-FFF2-40B4-BE49-F238E27FC236}">
                <a16:creationId xmlns:a16="http://schemas.microsoft.com/office/drawing/2014/main" id="{82218E54-B07E-487C-B42B-B03F6D4D7188}"/>
              </a:ext>
            </a:extLst>
          </p:cNvPr>
          <p:cNvSpPr/>
          <p:nvPr/>
        </p:nvSpPr>
        <p:spPr>
          <a:xfrm>
            <a:off x="9400269" y="4157270"/>
            <a:ext cx="2377440" cy="23774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2694CBB9-CD59-478B-909D-3F750C91AA1D}"/>
              </a:ext>
            </a:extLst>
          </p:cNvPr>
          <p:cNvSpPr/>
          <p:nvPr/>
        </p:nvSpPr>
        <p:spPr>
          <a:xfrm>
            <a:off x="9251142" y="2772275"/>
            <a:ext cx="2614037" cy="1384995"/>
          </a:xfrm>
          <a:prstGeom prst="rect">
            <a:avLst/>
          </a:prstGeom>
        </p:spPr>
        <p:txBody>
          <a:bodyPr wrap="square">
            <a:spAutoFit/>
          </a:bodyPr>
          <a:lstStyle/>
          <a:p>
            <a:pPr algn="ctr"/>
            <a:r>
              <a:rPr lang="en-US" sz="2800" b="1" spc="50" dirty="0">
                <a:ln w="9525" cmpd="sng">
                  <a:solidFill>
                    <a:schemeClr val="tx1"/>
                  </a:solidFill>
                  <a:prstDash val="solid"/>
                </a:ln>
                <a:solidFill>
                  <a:schemeClr val="accent4"/>
                </a:solidFill>
                <a:effectLst>
                  <a:glow rad="38100">
                    <a:schemeClr val="tx1">
                      <a:alpha val="39000"/>
                    </a:schemeClr>
                  </a:glow>
                </a:effectLst>
              </a:rPr>
              <a:t>For slides, scan or visit tiny.cc/PUMBA</a:t>
            </a:r>
          </a:p>
        </p:txBody>
      </p:sp>
      <p:pic>
        <p:nvPicPr>
          <p:cNvPr id="5" name="Picture 4"/>
          <p:cNvPicPr>
            <a:picLocks noChangeAspect="1"/>
          </p:cNvPicPr>
          <p:nvPr/>
        </p:nvPicPr>
        <p:blipFill>
          <a:blip r:embed="rId4"/>
          <a:stretch>
            <a:fillRect/>
          </a:stretch>
        </p:blipFill>
        <p:spPr>
          <a:xfrm>
            <a:off x="9400269" y="4157270"/>
            <a:ext cx="2377440" cy="2377440"/>
          </a:xfrm>
          <a:prstGeom prst="rect">
            <a:avLst/>
          </a:prstGeom>
        </p:spPr>
      </p:pic>
      <p:pic>
        <p:nvPicPr>
          <p:cNvPr id="1028" name="Picture 4" descr="Image result for nsf vector logo"/>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5602322" y="5794388"/>
            <a:ext cx="712876" cy="71145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63287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E7BA5-88E2-456D-93A2-16D6356642B7}"/>
              </a:ext>
            </a:extLst>
          </p:cNvPr>
          <p:cNvSpPr>
            <a:spLocks noGrp="1"/>
          </p:cNvSpPr>
          <p:nvPr>
            <p:ph type="title"/>
          </p:nvPr>
        </p:nvSpPr>
        <p:spPr/>
        <p:txBody>
          <a:bodyPr/>
          <a:lstStyle/>
          <a:p>
            <a:r>
              <a:rPr lang="en-US" dirty="0"/>
              <a:t>The </a:t>
            </a:r>
            <a:r>
              <a:rPr lang="en-US" dirty="0" err="1"/>
              <a:t>simba</a:t>
            </a:r>
            <a:r>
              <a:rPr lang="en-US" dirty="0"/>
              <a:t> thought process</a:t>
            </a:r>
          </a:p>
        </p:txBody>
      </p:sp>
      <p:sp>
        <p:nvSpPr>
          <p:cNvPr id="4" name="Thought Bubble: Cloud 3">
            <a:extLst>
              <a:ext uri="{FF2B5EF4-FFF2-40B4-BE49-F238E27FC236}">
                <a16:creationId xmlns:a16="http://schemas.microsoft.com/office/drawing/2014/main" id="{2C47DAAA-5D23-42F6-9A07-F6618ABEDC85}"/>
              </a:ext>
            </a:extLst>
          </p:cNvPr>
          <p:cNvSpPr/>
          <p:nvPr/>
        </p:nvSpPr>
        <p:spPr>
          <a:xfrm>
            <a:off x="511727" y="1094763"/>
            <a:ext cx="11409027" cy="5763237"/>
          </a:xfrm>
          <a:prstGeom prst="cloud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D088EDC-796C-4693-8365-A4B61500514E}"/>
              </a:ext>
            </a:extLst>
          </p:cNvPr>
          <p:cNvSpPr>
            <a:spLocks noGrp="1"/>
          </p:cNvSpPr>
          <p:nvPr>
            <p:ph idx="1"/>
          </p:nvPr>
        </p:nvSpPr>
        <p:spPr>
          <a:xfrm>
            <a:off x="1853967" y="2286001"/>
            <a:ext cx="9576032" cy="3593591"/>
          </a:xfrm>
        </p:spPr>
        <p:txBody>
          <a:bodyPr>
            <a:normAutofit/>
          </a:bodyPr>
          <a:lstStyle/>
          <a:p>
            <a:pPr marL="457200" indent="-457200">
              <a:buFont typeface="+mj-lt"/>
              <a:buAutoNum type="arabicPeriod"/>
            </a:pPr>
            <a:r>
              <a:rPr lang="en-US" sz="3200" dirty="0"/>
              <a:t>What expectation do I want students to understand?</a:t>
            </a:r>
          </a:p>
          <a:p>
            <a:pPr marL="457200" indent="-457200">
              <a:buFont typeface="+mj-lt"/>
              <a:buAutoNum type="arabicPeriod"/>
            </a:pPr>
            <a:r>
              <a:rPr lang="en-US" sz="3200" dirty="0"/>
              <a:t>How am I trying to get students to agree with that expectation?</a:t>
            </a:r>
          </a:p>
          <a:p>
            <a:pPr marL="457200" indent="-457200">
              <a:buFont typeface="+mj-lt"/>
              <a:buAutoNum type="arabicPeriod"/>
            </a:pPr>
            <a:r>
              <a:rPr lang="en-US" sz="3200" dirty="0"/>
              <a:t>How will I have this discussion?</a:t>
            </a:r>
          </a:p>
        </p:txBody>
      </p:sp>
      <p:sp>
        <p:nvSpPr>
          <p:cNvPr id="5" name="Slide Number Placeholder 4"/>
          <p:cNvSpPr>
            <a:spLocks noGrp="1"/>
          </p:cNvSpPr>
          <p:nvPr>
            <p:ph type="sldNum" sz="quarter" idx="12"/>
          </p:nvPr>
        </p:nvSpPr>
        <p:spPr/>
        <p:txBody>
          <a:bodyPr/>
          <a:lstStyle/>
          <a:p>
            <a:fld id="{E3358EC0-9708-44E1-B77D-3C73F04CAD47}" type="slidenum">
              <a:rPr lang="en-US" smtClean="0"/>
              <a:t>10</a:t>
            </a:fld>
            <a:endParaRPr lang="en-US"/>
          </a:p>
        </p:txBody>
      </p:sp>
    </p:spTree>
    <p:extLst>
      <p:ext uri="{BB962C8B-B14F-4D97-AF65-F5344CB8AC3E}">
        <p14:creationId xmlns:p14="http://schemas.microsoft.com/office/powerpoint/2010/main" val="38493331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998A3-EB8F-4AAC-B34E-ACA740255D4E}"/>
              </a:ext>
            </a:extLst>
          </p:cNvPr>
          <p:cNvSpPr>
            <a:spLocks noGrp="1"/>
          </p:cNvSpPr>
          <p:nvPr>
            <p:ph type="title"/>
          </p:nvPr>
        </p:nvSpPr>
        <p:spPr/>
        <p:txBody>
          <a:bodyPr/>
          <a:lstStyle/>
          <a:p>
            <a:r>
              <a:rPr lang="en-US" dirty="0"/>
              <a:t>Simba: Discussion formats</a:t>
            </a:r>
          </a:p>
        </p:txBody>
      </p:sp>
      <p:sp>
        <p:nvSpPr>
          <p:cNvPr id="3" name="Content Placeholder 2">
            <a:extLst>
              <a:ext uri="{FF2B5EF4-FFF2-40B4-BE49-F238E27FC236}">
                <a16:creationId xmlns:a16="http://schemas.microsoft.com/office/drawing/2014/main" id="{57BCFA84-55BF-4B91-9CD3-9983FD7E06EC}"/>
              </a:ext>
            </a:extLst>
          </p:cNvPr>
          <p:cNvSpPr>
            <a:spLocks noGrp="1"/>
          </p:cNvSpPr>
          <p:nvPr>
            <p:ph idx="1"/>
          </p:nvPr>
        </p:nvSpPr>
        <p:spPr>
          <a:xfrm>
            <a:off x="1251678" y="1379259"/>
            <a:ext cx="10178322" cy="4151744"/>
          </a:xfrm>
        </p:spPr>
        <p:txBody>
          <a:bodyPr>
            <a:normAutofit/>
          </a:bodyPr>
          <a:lstStyle/>
          <a:p>
            <a:r>
              <a:rPr lang="en-US" sz="3200" dirty="0"/>
              <a:t>Lecture</a:t>
            </a:r>
          </a:p>
          <a:p>
            <a:r>
              <a:rPr lang="en-US" sz="3200" dirty="0"/>
              <a:t>Class activity</a:t>
            </a:r>
          </a:p>
          <a:p>
            <a:r>
              <a:rPr lang="en-US" sz="3200" dirty="0"/>
              <a:t>Reading/Syllabus</a:t>
            </a:r>
          </a:p>
          <a:p>
            <a:r>
              <a:rPr lang="en-US" sz="3200" dirty="0"/>
              <a:t>Audio/Video</a:t>
            </a:r>
          </a:p>
          <a:p>
            <a:r>
              <a:rPr lang="en-US" sz="3200" dirty="0"/>
              <a:t>Reminders throughout the semester</a:t>
            </a:r>
          </a:p>
          <a:p>
            <a:r>
              <a:rPr lang="en-US" sz="3200" dirty="0"/>
              <a:t>Rewarding appropriate behavior</a:t>
            </a:r>
          </a:p>
          <a:p>
            <a:endParaRPr lang="en-US" sz="3200" dirty="0"/>
          </a:p>
        </p:txBody>
      </p:sp>
      <p:sp>
        <p:nvSpPr>
          <p:cNvPr id="4" name="Slide Number Placeholder 3"/>
          <p:cNvSpPr>
            <a:spLocks noGrp="1"/>
          </p:cNvSpPr>
          <p:nvPr>
            <p:ph type="sldNum" sz="quarter" idx="12"/>
          </p:nvPr>
        </p:nvSpPr>
        <p:spPr/>
        <p:txBody>
          <a:bodyPr/>
          <a:lstStyle/>
          <a:p>
            <a:fld id="{E3358EC0-9708-44E1-B77D-3C73F04CAD47}" type="slidenum">
              <a:rPr lang="en-US" smtClean="0"/>
              <a:t>11</a:t>
            </a:fld>
            <a:endParaRPr lang="en-US"/>
          </a:p>
        </p:txBody>
      </p:sp>
    </p:spTree>
    <p:extLst>
      <p:ext uri="{BB962C8B-B14F-4D97-AF65-F5344CB8AC3E}">
        <p14:creationId xmlns:p14="http://schemas.microsoft.com/office/powerpoint/2010/main" val="7956784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grpSp>
        <p:nvGrpSpPr>
          <p:cNvPr id="4" name="Group 3"/>
          <p:cNvGrpSpPr/>
          <p:nvPr/>
        </p:nvGrpSpPr>
        <p:grpSpPr>
          <a:xfrm>
            <a:off x="666830" y="229985"/>
            <a:ext cx="10953670" cy="6425887"/>
            <a:chOff x="12955375" y="6367237"/>
            <a:chExt cx="11625943" cy="11171506"/>
          </a:xfrm>
          <a:effectLst/>
        </p:grpSpPr>
        <p:grpSp>
          <p:nvGrpSpPr>
            <p:cNvPr id="5" name="Group 4"/>
            <p:cNvGrpSpPr/>
            <p:nvPr/>
          </p:nvGrpSpPr>
          <p:grpSpPr>
            <a:xfrm>
              <a:off x="12955375" y="6367237"/>
              <a:ext cx="11625943" cy="11171506"/>
              <a:chOff x="12961257" y="6386287"/>
              <a:chExt cx="11625943" cy="11171506"/>
            </a:xfrm>
          </p:grpSpPr>
          <p:sp>
            <p:nvSpPr>
              <p:cNvPr id="7" name="Rectangle 6"/>
              <p:cNvSpPr/>
              <p:nvPr/>
            </p:nvSpPr>
            <p:spPr>
              <a:xfrm>
                <a:off x="12961257" y="6386287"/>
                <a:ext cx="11625943" cy="11171506"/>
              </a:xfrm>
              <a:prstGeom prst="rect">
                <a:avLst/>
              </a:prstGeom>
              <a:solidFill>
                <a:schemeClr val="bg1"/>
              </a:solidFill>
              <a:ln>
                <a:solidFill>
                  <a:schemeClr val="tx1"/>
                </a:solidFill>
              </a:ln>
              <a:effectLst>
                <a:outerShdw blurRad="63500" sx="102000" sy="102000" algn="ctr" rotWithShape="0">
                  <a:schemeClr val="tx1">
                    <a:alpha val="40000"/>
                  </a:schemeClr>
                </a:outerShdw>
              </a:effectLst>
              <a:scene3d>
                <a:camera prst="orthographicFront"/>
                <a:lightRig rig="threePt" dir="t"/>
              </a:scene3d>
              <a:sp3d>
                <a:bevelT w="114300" prst="hardEdge"/>
                <a:bevelB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en-US" sz="2400" dirty="0">
                    <a:solidFill>
                      <a:schemeClr val="tx1"/>
                    </a:solidFill>
                  </a:rPr>
                  <a:t>Do you plan to discuss </a:t>
                </a:r>
                <a:r>
                  <a:rPr lang="en-US" sz="2400" b="1" dirty="0">
                    <a:solidFill>
                      <a:schemeClr val="tx1"/>
                    </a:solidFill>
                  </a:rPr>
                  <a:t>expectations about lecture</a:t>
                </a:r>
                <a:r>
                  <a:rPr lang="en-US" sz="2400" dirty="0">
                    <a:solidFill>
                      <a:schemeClr val="tx1"/>
                    </a:solidFill>
                  </a:rPr>
                  <a:t>?</a:t>
                </a:r>
              </a:p>
              <a:p>
                <a:pPr algn="just"/>
                <a:endParaRPr lang="en-US" sz="2400" dirty="0">
                  <a:solidFill>
                    <a:schemeClr val="tx1"/>
                  </a:solidFill>
                </a:endParaRPr>
              </a:p>
              <a:p>
                <a:pPr algn="just"/>
                <a:endParaRPr lang="en-US" sz="2400" dirty="0">
                  <a:solidFill>
                    <a:schemeClr val="tx1"/>
                  </a:solidFill>
                </a:endParaRPr>
              </a:p>
              <a:p>
                <a:pPr algn="just"/>
                <a:endParaRPr lang="en-US" dirty="0">
                  <a:solidFill>
                    <a:schemeClr val="tx1"/>
                  </a:solidFill>
                </a:endParaRPr>
              </a:p>
              <a:p>
                <a:pPr algn="just"/>
                <a:r>
                  <a:rPr lang="en-US" sz="2400" dirty="0">
                    <a:solidFill>
                      <a:schemeClr val="tx1"/>
                    </a:solidFill>
                  </a:rPr>
                  <a:t>What do you plan to discuss to try to get students to understand/agree with the lecture expectations? (choose all that apply)</a:t>
                </a:r>
              </a:p>
              <a:p>
                <a:pPr algn="just"/>
                <a:endParaRPr lang="en-US" sz="2400" dirty="0">
                  <a:solidFill>
                    <a:schemeClr val="tx1"/>
                  </a:solidFill>
                </a:endParaRPr>
              </a:p>
              <a:p>
                <a:pPr algn="just"/>
                <a:endParaRPr lang="en-US" sz="2400" dirty="0">
                  <a:solidFill>
                    <a:schemeClr val="tx1"/>
                  </a:solidFill>
                </a:endParaRPr>
              </a:p>
              <a:p>
                <a:pPr algn="just"/>
                <a:endParaRPr lang="en-US" sz="2400" dirty="0">
                  <a:solidFill>
                    <a:schemeClr val="tx1"/>
                  </a:solidFill>
                </a:endParaRPr>
              </a:p>
              <a:p>
                <a:pPr algn="just"/>
                <a:endParaRPr lang="en-US" sz="2400" dirty="0">
                  <a:solidFill>
                    <a:schemeClr val="tx1"/>
                  </a:solidFill>
                </a:endParaRPr>
              </a:p>
              <a:p>
                <a:pPr algn="just"/>
                <a:endParaRPr lang="en-US" sz="2400" dirty="0">
                  <a:solidFill>
                    <a:schemeClr val="tx1"/>
                  </a:solidFill>
                </a:endParaRPr>
              </a:p>
              <a:p>
                <a:pPr algn="just"/>
                <a:endParaRPr lang="en-US" sz="2400" dirty="0">
                  <a:solidFill>
                    <a:schemeClr val="tx1"/>
                  </a:solidFill>
                </a:endParaRPr>
              </a:p>
              <a:p>
                <a:pPr algn="just"/>
                <a:r>
                  <a:rPr lang="en-US" sz="2400" dirty="0">
                    <a:solidFill>
                      <a:schemeClr val="tx1"/>
                    </a:solidFill>
                  </a:rPr>
                  <a:t>Through which format(s) do you plan to have these discussions? (Choose at least one)</a:t>
                </a:r>
              </a:p>
            </p:txBody>
          </p:sp>
          <p:sp>
            <p:nvSpPr>
              <p:cNvPr id="8" name="Rectangle: Rounded Corners 7"/>
              <p:cNvSpPr/>
              <p:nvPr/>
            </p:nvSpPr>
            <p:spPr>
              <a:xfrm>
                <a:off x="13324114" y="7170057"/>
                <a:ext cx="4871588" cy="1059543"/>
              </a:xfrm>
              <a:prstGeom prst="roundRect">
                <a:avLst/>
              </a:prstGeom>
              <a:solidFill>
                <a:srgbClr val="FFFF00"/>
              </a:solidFill>
              <a:ln>
                <a:noFill/>
              </a:ln>
              <a:scene3d>
                <a:camera prst="orthographicFront"/>
                <a:lightRig rig="threePt" dir="t"/>
              </a:scene3d>
              <a:sp3d>
                <a:bevelT w="152400" h="50800" prst="softRound"/>
              </a:sp3d>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3200" dirty="0">
                    <a:solidFill>
                      <a:schemeClr val="tx1"/>
                    </a:solidFill>
                  </a:rPr>
                  <a:t>Yes</a:t>
                </a:r>
              </a:p>
            </p:txBody>
          </p:sp>
          <p:sp>
            <p:nvSpPr>
              <p:cNvPr id="9" name="Rectangle: Rounded Corners 8"/>
              <p:cNvSpPr/>
              <p:nvPr/>
            </p:nvSpPr>
            <p:spPr>
              <a:xfrm>
                <a:off x="18582713" y="7170056"/>
                <a:ext cx="4871588" cy="1059543"/>
              </a:xfrm>
              <a:prstGeom prst="roundRect">
                <a:avLst/>
              </a:prstGeom>
              <a:solidFill>
                <a:schemeClr val="bg1">
                  <a:lumMod val="75000"/>
                </a:schemeClr>
              </a:solidFill>
              <a:ln>
                <a:noFill/>
              </a:ln>
              <a:scene3d>
                <a:camera prst="orthographicFront"/>
                <a:lightRig rig="threePt" dir="t"/>
              </a:scene3d>
              <a:sp3d>
                <a:bevelT prst="angle"/>
                <a:bevelB w="165100" prst="coolSlant"/>
              </a:sp3d>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3200" dirty="0">
                    <a:solidFill>
                      <a:schemeClr val="tx1"/>
                    </a:solidFill>
                  </a:rPr>
                  <a:t>No</a:t>
                </a:r>
              </a:p>
            </p:txBody>
          </p:sp>
          <p:sp>
            <p:nvSpPr>
              <p:cNvPr id="10" name="Rectangle: Rounded Corners 9"/>
              <p:cNvSpPr/>
              <p:nvPr/>
            </p:nvSpPr>
            <p:spPr>
              <a:xfrm>
                <a:off x="13053244" y="10131938"/>
                <a:ext cx="2561371" cy="1059543"/>
              </a:xfrm>
              <a:prstGeom prst="roundRect">
                <a:avLst/>
              </a:prstGeom>
              <a:solidFill>
                <a:schemeClr val="bg1">
                  <a:lumMod val="75000"/>
                </a:schemeClr>
              </a:solidFill>
              <a:ln>
                <a:noFill/>
              </a:ln>
              <a:scene3d>
                <a:camera prst="orthographicFront"/>
                <a:lightRig rig="threePt" dir="t"/>
              </a:scene3d>
              <a:sp3d>
                <a:bevelT prst="angle"/>
                <a:bevelB w="165100" prst="coolSlant"/>
              </a:sp3d>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a:solidFill>
                      <a:schemeClr val="tx1"/>
                    </a:solidFill>
                  </a:rPr>
                  <a:t>Advantages of engagement</a:t>
                </a:r>
                <a:endParaRPr lang="en-US" sz="2800" dirty="0">
                  <a:solidFill>
                    <a:schemeClr val="tx1"/>
                  </a:solidFill>
                </a:endParaRPr>
              </a:p>
            </p:txBody>
          </p:sp>
          <p:sp>
            <p:nvSpPr>
              <p:cNvPr id="11" name="Rectangle: Rounded Corners 10"/>
              <p:cNvSpPr/>
              <p:nvPr/>
            </p:nvSpPr>
            <p:spPr>
              <a:xfrm>
                <a:off x="16006070" y="10131938"/>
                <a:ext cx="2561371" cy="1059543"/>
              </a:xfrm>
              <a:prstGeom prst="roundRect">
                <a:avLst/>
              </a:prstGeom>
              <a:solidFill>
                <a:schemeClr val="bg1">
                  <a:lumMod val="75000"/>
                </a:schemeClr>
              </a:solidFill>
              <a:ln>
                <a:noFill/>
              </a:ln>
              <a:scene3d>
                <a:camera prst="orthographicFront"/>
                <a:lightRig rig="threePt" dir="t"/>
              </a:scene3d>
              <a:sp3d>
                <a:bevelT prst="angle"/>
                <a:bevelB w="165100" prst="coolSlant"/>
              </a:sp3d>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a:solidFill>
                      <a:schemeClr val="tx1"/>
                    </a:solidFill>
                  </a:rPr>
                  <a:t>How people learn</a:t>
                </a:r>
              </a:p>
            </p:txBody>
          </p:sp>
          <p:sp>
            <p:nvSpPr>
              <p:cNvPr id="12" name="Rectangle: Rounded Corners 11"/>
              <p:cNvSpPr/>
              <p:nvPr/>
            </p:nvSpPr>
            <p:spPr>
              <a:xfrm>
                <a:off x="18958896" y="10131938"/>
                <a:ext cx="2561371" cy="1059543"/>
              </a:xfrm>
              <a:prstGeom prst="roundRect">
                <a:avLst/>
              </a:prstGeom>
              <a:solidFill>
                <a:schemeClr val="bg1">
                  <a:lumMod val="75000"/>
                </a:schemeClr>
              </a:solidFill>
              <a:ln>
                <a:noFill/>
              </a:ln>
              <a:scene3d>
                <a:camera prst="orthographicFront"/>
                <a:lightRig rig="threePt" dir="t"/>
              </a:scene3d>
              <a:sp3d>
                <a:bevelT prst="angle"/>
                <a:bevelB w="165100" prst="coolSlant"/>
              </a:sp3d>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a:solidFill>
                      <a:schemeClr val="tx1"/>
                    </a:solidFill>
                  </a:rPr>
                  <a:t>Student accountability</a:t>
                </a:r>
              </a:p>
            </p:txBody>
          </p:sp>
          <p:sp>
            <p:nvSpPr>
              <p:cNvPr id="13" name="Rectangle: Rounded Corners 12"/>
              <p:cNvSpPr/>
              <p:nvPr/>
            </p:nvSpPr>
            <p:spPr>
              <a:xfrm>
                <a:off x="21911722" y="10131938"/>
                <a:ext cx="2561371" cy="1059543"/>
              </a:xfrm>
              <a:prstGeom prst="roundRect">
                <a:avLst/>
              </a:prstGeom>
              <a:solidFill>
                <a:schemeClr val="bg1">
                  <a:lumMod val="75000"/>
                </a:schemeClr>
              </a:solidFill>
              <a:ln>
                <a:noFill/>
              </a:ln>
              <a:scene3d>
                <a:camera prst="orthographicFront"/>
                <a:lightRig rig="threePt" dir="t"/>
              </a:scene3d>
              <a:sp3d>
                <a:bevelT prst="angle"/>
                <a:bevelB w="165100" prst="coolSlant"/>
              </a:sp3d>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a:solidFill>
                      <a:schemeClr val="tx1"/>
                    </a:solidFill>
                  </a:rPr>
                  <a:t>Research evidence</a:t>
                </a:r>
              </a:p>
            </p:txBody>
          </p:sp>
          <p:sp>
            <p:nvSpPr>
              <p:cNvPr id="14" name="Rectangle: Rounded Corners 13"/>
              <p:cNvSpPr/>
              <p:nvPr/>
            </p:nvSpPr>
            <p:spPr>
              <a:xfrm>
                <a:off x="13053244" y="11279477"/>
                <a:ext cx="2561371" cy="1059543"/>
              </a:xfrm>
              <a:prstGeom prst="roundRect">
                <a:avLst/>
              </a:prstGeom>
              <a:solidFill>
                <a:schemeClr val="bg1">
                  <a:lumMod val="75000"/>
                </a:schemeClr>
              </a:solidFill>
              <a:ln>
                <a:noFill/>
              </a:ln>
              <a:scene3d>
                <a:camera prst="orthographicFront"/>
                <a:lightRig rig="threePt" dir="t"/>
              </a:scene3d>
              <a:sp3d>
                <a:bevelT prst="angle"/>
                <a:bevelB w="165100" prst="coolSlant"/>
              </a:sp3d>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a:solidFill>
                      <a:schemeClr val="tx1"/>
                    </a:solidFill>
                  </a:rPr>
                  <a:t>Advantages of reformed class</a:t>
                </a:r>
              </a:p>
            </p:txBody>
          </p:sp>
          <p:sp>
            <p:nvSpPr>
              <p:cNvPr id="15" name="Rectangle: Rounded Corners 14"/>
              <p:cNvSpPr/>
              <p:nvPr/>
            </p:nvSpPr>
            <p:spPr>
              <a:xfrm>
                <a:off x="16006070" y="11279477"/>
                <a:ext cx="2561371" cy="1059543"/>
              </a:xfrm>
              <a:prstGeom prst="roundRect">
                <a:avLst/>
              </a:prstGeom>
              <a:solidFill>
                <a:schemeClr val="bg1">
                  <a:lumMod val="75000"/>
                </a:schemeClr>
              </a:solidFill>
              <a:ln>
                <a:noFill/>
              </a:ln>
              <a:scene3d>
                <a:camera prst="orthographicFront"/>
                <a:lightRig rig="threePt" dir="t"/>
              </a:scene3d>
              <a:sp3d>
                <a:bevelT prst="angle"/>
                <a:bevelB w="165100" prst="coolSlant"/>
              </a:sp3d>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a:solidFill>
                      <a:schemeClr val="tx1"/>
                    </a:solidFill>
                  </a:rPr>
                  <a:t>Comforting Students</a:t>
                </a:r>
              </a:p>
            </p:txBody>
          </p:sp>
          <p:sp>
            <p:nvSpPr>
              <p:cNvPr id="16" name="Rectangle: Rounded Corners 15"/>
              <p:cNvSpPr/>
              <p:nvPr/>
            </p:nvSpPr>
            <p:spPr>
              <a:xfrm>
                <a:off x="18958896" y="11279477"/>
                <a:ext cx="2561371" cy="1059543"/>
              </a:xfrm>
              <a:prstGeom prst="roundRect">
                <a:avLst/>
              </a:prstGeom>
              <a:solidFill>
                <a:schemeClr val="bg1">
                  <a:lumMod val="75000"/>
                </a:schemeClr>
              </a:solidFill>
              <a:ln>
                <a:noFill/>
              </a:ln>
              <a:scene3d>
                <a:camera prst="orthographicFront"/>
                <a:lightRig rig="threePt" dir="t"/>
              </a:scene3d>
              <a:sp3d>
                <a:bevelT prst="angle"/>
                <a:bevelB w="165100" prst="coolSlant"/>
              </a:sp3d>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a:solidFill>
                      <a:schemeClr val="tx1"/>
                    </a:solidFill>
                  </a:rPr>
                  <a:t>Student self-reflection</a:t>
                </a:r>
              </a:p>
            </p:txBody>
          </p:sp>
          <p:sp>
            <p:nvSpPr>
              <p:cNvPr id="17" name="Rectangle: Rounded Corners 16"/>
              <p:cNvSpPr/>
              <p:nvPr/>
            </p:nvSpPr>
            <p:spPr>
              <a:xfrm>
                <a:off x="21911722" y="11279477"/>
                <a:ext cx="2561371" cy="1059543"/>
              </a:xfrm>
              <a:prstGeom prst="roundRect">
                <a:avLst/>
              </a:prstGeom>
              <a:solidFill>
                <a:schemeClr val="bg1">
                  <a:lumMod val="75000"/>
                </a:schemeClr>
              </a:solidFill>
              <a:ln>
                <a:noFill/>
              </a:ln>
              <a:scene3d>
                <a:camera prst="orthographicFront"/>
                <a:lightRig rig="threePt" dir="t"/>
              </a:scene3d>
              <a:sp3d>
                <a:bevelT prst="angle"/>
                <a:bevelB w="165100" prst="coolSlant"/>
              </a:sp3d>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a:solidFill>
                      <a:schemeClr val="tx1"/>
                    </a:solidFill>
                  </a:rPr>
                  <a:t>Students will experience it</a:t>
                </a:r>
              </a:p>
            </p:txBody>
          </p:sp>
          <p:sp>
            <p:nvSpPr>
              <p:cNvPr id="18" name="Rectangle: Rounded Corners 17"/>
              <p:cNvSpPr/>
              <p:nvPr/>
            </p:nvSpPr>
            <p:spPr>
              <a:xfrm>
                <a:off x="13053244" y="12427016"/>
                <a:ext cx="2561371" cy="1059543"/>
              </a:xfrm>
              <a:prstGeom prst="roundRect">
                <a:avLst/>
              </a:prstGeom>
              <a:solidFill>
                <a:schemeClr val="bg1">
                  <a:lumMod val="75000"/>
                </a:schemeClr>
              </a:solidFill>
              <a:ln>
                <a:noFill/>
              </a:ln>
              <a:scene3d>
                <a:camera prst="orthographicFront"/>
                <a:lightRig rig="threePt" dir="t"/>
              </a:scene3d>
              <a:sp3d>
                <a:bevelT prst="angle"/>
                <a:bevelB w="165100" prst="coolSlant"/>
              </a:sp3d>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a:solidFill>
                      <a:schemeClr val="tx1"/>
                    </a:solidFill>
                  </a:rPr>
                  <a:t>Disadvantages of traditional</a:t>
                </a:r>
              </a:p>
            </p:txBody>
          </p:sp>
          <p:sp>
            <p:nvSpPr>
              <p:cNvPr id="19" name="Rectangle: Rounded Corners 18"/>
              <p:cNvSpPr/>
              <p:nvPr/>
            </p:nvSpPr>
            <p:spPr>
              <a:xfrm>
                <a:off x="16006069" y="12427016"/>
                <a:ext cx="2561371" cy="1059543"/>
              </a:xfrm>
              <a:prstGeom prst="roundRect">
                <a:avLst/>
              </a:prstGeom>
              <a:solidFill>
                <a:schemeClr val="bg1">
                  <a:lumMod val="75000"/>
                </a:schemeClr>
              </a:solidFill>
              <a:ln>
                <a:noFill/>
              </a:ln>
              <a:scene3d>
                <a:camera prst="orthographicFront"/>
                <a:lightRig rig="threePt" dir="t"/>
              </a:scene3d>
              <a:sp3d>
                <a:bevelT prst="angle"/>
                <a:bevelB w="165100" prst="coolSlant"/>
              </a:sp3d>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a:solidFill>
                      <a:schemeClr val="tx1"/>
                    </a:solidFill>
                  </a:rPr>
                  <a:t>Relevance to students</a:t>
                </a:r>
              </a:p>
            </p:txBody>
          </p:sp>
          <p:sp>
            <p:nvSpPr>
              <p:cNvPr id="20" name="Rectangle: Rounded Corners 19"/>
              <p:cNvSpPr/>
              <p:nvPr/>
            </p:nvSpPr>
            <p:spPr>
              <a:xfrm>
                <a:off x="18964910" y="12427016"/>
                <a:ext cx="2561371" cy="1059543"/>
              </a:xfrm>
              <a:prstGeom prst="roundRect">
                <a:avLst/>
              </a:prstGeom>
              <a:solidFill>
                <a:schemeClr val="bg1">
                  <a:lumMod val="75000"/>
                </a:schemeClr>
              </a:solidFill>
              <a:ln>
                <a:noFill/>
              </a:ln>
              <a:scene3d>
                <a:camera prst="orthographicFront"/>
                <a:lightRig rig="threePt" dir="t"/>
              </a:scene3d>
              <a:sp3d>
                <a:bevelT prst="angle"/>
                <a:bevelB w="165100" prst="coolSlant"/>
              </a:sp3d>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dirty="0">
                    <a:solidFill>
                      <a:schemeClr val="tx1"/>
                    </a:solidFill>
                  </a:rPr>
                  <a:t>Extended example</a:t>
                </a:r>
              </a:p>
            </p:txBody>
          </p:sp>
          <p:sp>
            <p:nvSpPr>
              <p:cNvPr id="21" name="Rectangle: Rounded Corners 20"/>
              <p:cNvSpPr/>
              <p:nvPr/>
            </p:nvSpPr>
            <p:spPr>
              <a:xfrm>
                <a:off x="13053244" y="15059586"/>
                <a:ext cx="2561371" cy="1059543"/>
              </a:xfrm>
              <a:prstGeom prst="roundRect">
                <a:avLst/>
              </a:prstGeom>
              <a:solidFill>
                <a:schemeClr val="bg1">
                  <a:lumMod val="75000"/>
                </a:schemeClr>
              </a:solidFill>
              <a:ln>
                <a:noFill/>
              </a:ln>
              <a:scene3d>
                <a:camera prst="orthographicFront"/>
                <a:lightRig rig="threePt" dir="t"/>
              </a:scene3d>
              <a:sp3d>
                <a:bevelT prst="angle"/>
                <a:bevelB w="165100" prst="coolSlant"/>
              </a:sp3d>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000" dirty="0">
                    <a:solidFill>
                      <a:schemeClr val="tx1"/>
                    </a:solidFill>
                  </a:rPr>
                  <a:t>Lecture</a:t>
                </a:r>
                <a:endParaRPr lang="en-US" sz="3200" dirty="0">
                  <a:solidFill>
                    <a:schemeClr val="tx1"/>
                  </a:solidFill>
                </a:endParaRPr>
              </a:p>
            </p:txBody>
          </p:sp>
          <p:sp>
            <p:nvSpPr>
              <p:cNvPr id="22" name="Rectangle: Rounded Corners 21"/>
              <p:cNvSpPr/>
              <p:nvPr/>
            </p:nvSpPr>
            <p:spPr>
              <a:xfrm>
                <a:off x="16006070" y="15059586"/>
                <a:ext cx="2561371" cy="1059543"/>
              </a:xfrm>
              <a:prstGeom prst="roundRect">
                <a:avLst/>
              </a:prstGeom>
              <a:solidFill>
                <a:schemeClr val="bg1">
                  <a:lumMod val="75000"/>
                </a:schemeClr>
              </a:solidFill>
              <a:ln>
                <a:noFill/>
              </a:ln>
              <a:scene3d>
                <a:camera prst="orthographicFront"/>
                <a:lightRig rig="threePt" dir="t"/>
              </a:scene3d>
              <a:sp3d>
                <a:bevelT prst="angle"/>
                <a:bevelB w="165100" prst="coolSlant"/>
              </a:sp3d>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000" dirty="0">
                    <a:solidFill>
                      <a:schemeClr val="tx1"/>
                    </a:solidFill>
                  </a:rPr>
                  <a:t>Class activity</a:t>
                </a:r>
              </a:p>
            </p:txBody>
          </p:sp>
          <p:sp>
            <p:nvSpPr>
              <p:cNvPr id="23" name="Rectangle: Rounded Corners 22"/>
              <p:cNvSpPr/>
              <p:nvPr/>
            </p:nvSpPr>
            <p:spPr>
              <a:xfrm>
                <a:off x="18958896" y="15059586"/>
                <a:ext cx="2561371" cy="1059543"/>
              </a:xfrm>
              <a:prstGeom prst="roundRect">
                <a:avLst/>
              </a:prstGeom>
              <a:solidFill>
                <a:schemeClr val="bg1">
                  <a:lumMod val="75000"/>
                </a:schemeClr>
              </a:solidFill>
              <a:ln>
                <a:noFill/>
              </a:ln>
              <a:scene3d>
                <a:camera prst="orthographicFront"/>
                <a:lightRig rig="threePt" dir="t"/>
              </a:scene3d>
              <a:sp3d>
                <a:bevelT prst="angle"/>
                <a:bevelB w="165100" prst="coolSlant"/>
              </a:sp3d>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000" dirty="0">
                    <a:solidFill>
                      <a:schemeClr val="tx1"/>
                    </a:solidFill>
                  </a:rPr>
                  <a:t>Reading/ syllabus</a:t>
                </a:r>
              </a:p>
            </p:txBody>
          </p:sp>
          <p:sp>
            <p:nvSpPr>
              <p:cNvPr id="24" name="Rectangle: Rounded Corners 23"/>
              <p:cNvSpPr/>
              <p:nvPr/>
            </p:nvSpPr>
            <p:spPr>
              <a:xfrm>
                <a:off x="21911722" y="15059586"/>
                <a:ext cx="2561371" cy="1059543"/>
              </a:xfrm>
              <a:prstGeom prst="roundRect">
                <a:avLst/>
              </a:prstGeom>
              <a:solidFill>
                <a:schemeClr val="bg1">
                  <a:lumMod val="75000"/>
                </a:schemeClr>
              </a:solidFill>
              <a:ln>
                <a:noFill/>
              </a:ln>
              <a:scene3d>
                <a:camera prst="orthographicFront"/>
                <a:lightRig rig="threePt" dir="t"/>
              </a:scene3d>
              <a:sp3d>
                <a:bevelT prst="angle"/>
                <a:bevelB w="165100" prst="coolSlant"/>
              </a:sp3d>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000" dirty="0">
                    <a:solidFill>
                      <a:schemeClr val="tx1"/>
                    </a:solidFill>
                  </a:rPr>
                  <a:t>Audio/Video</a:t>
                </a:r>
              </a:p>
            </p:txBody>
          </p:sp>
          <p:sp>
            <p:nvSpPr>
              <p:cNvPr id="25" name="Rectangle: Rounded Corners 24"/>
              <p:cNvSpPr/>
              <p:nvPr/>
            </p:nvSpPr>
            <p:spPr>
              <a:xfrm>
                <a:off x="13053244" y="16207125"/>
                <a:ext cx="5514197" cy="1059543"/>
              </a:xfrm>
              <a:prstGeom prst="roundRect">
                <a:avLst/>
              </a:prstGeom>
              <a:solidFill>
                <a:schemeClr val="bg1">
                  <a:lumMod val="75000"/>
                </a:schemeClr>
              </a:solidFill>
              <a:ln>
                <a:noFill/>
              </a:ln>
              <a:scene3d>
                <a:camera prst="orthographicFront"/>
                <a:lightRig rig="threePt" dir="t"/>
              </a:scene3d>
              <a:sp3d>
                <a:bevelT prst="angle"/>
                <a:bevelB w="165100" prst="coolSlant"/>
              </a:sp3d>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000" dirty="0">
                    <a:solidFill>
                      <a:schemeClr val="tx1"/>
                    </a:solidFill>
                  </a:rPr>
                  <a:t>Reminders throughout the semester</a:t>
                </a:r>
              </a:p>
            </p:txBody>
          </p:sp>
          <p:sp>
            <p:nvSpPr>
              <p:cNvPr id="26" name="Rectangle: Rounded Corners 25"/>
              <p:cNvSpPr/>
              <p:nvPr/>
            </p:nvSpPr>
            <p:spPr>
              <a:xfrm>
                <a:off x="18958896" y="16207125"/>
                <a:ext cx="5514197" cy="1059543"/>
              </a:xfrm>
              <a:prstGeom prst="roundRect">
                <a:avLst/>
              </a:prstGeom>
              <a:solidFill>
                <a:schemeClr val="bg1">
                  <a:lumMod val="75000"/>
                </a:schemeClr>
              </a:solidFill>
              <a:ln>
                <a:noFill/>
              </a:ln>
              <a:scene3d>
                <a:camera prst="orthographicFront"/>
                <a:lightRig rig="threePt" dir="t"/>
              </a:scene3d>
              <a:sp3d>
                <a:bevelT prst="angle"/>
                <a:bevelB w="165100" prst="coolSlant"/>
              </a:sp3d>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2000" dirty="0">
                    <a:solidFill>
                      <a:schemeClr val="tx1"/>
                    </a:solidFill>
                  </a:rPr>
                  <a:t>Rewarding appropriate behavior</a:t>
                </a:r>
              </a:p>
            </p:txBody>
          </p:sp>
        </p:grpSp>
        <p:pic>
          <p:nvPicPr>
            <p:cNvPr id="6" name="Picture 5" descr="&lt;strong&gt;Cursor&lt;/strong&gt;, Finger, &lt;strong&gt;Hand&lt;/strong&gt;, Hyperlink, Link, &lt;strong&gt;Mouse&lt;/strong&gt;, Pointe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7491605" y="7953750"/>
              <a:ext cx="367111" cy="475395"/>
            </a:xfrm>
            <a:prstGeom prst="rect">
              <a:avLst/>
            </a:prstGeom>
            <a:scene3d>
              <a:camera prst="orthographicFront"/>
              <a:lightRig rig="threePt" dir="t"/>
            </a:scene3d>
            <a:sp3d>
              <a:bevelT prst="angle"/>
              <a:bevelB w="165100" prst="coolSlant"/>
            </a:sp3d>
          </p:spPr>
        </p:pic>
      </p:grpSp>
      <p:sp>
        <p:nvSpPr>
          <p:cNvPr id="27" name="Slide Number Placeholder 26"/>
          <p:cNvSpPr>
            <a:spLocks noGrp="1"/>
          </p:cNvSpPr>
          <p:nvPr>
            <p:ph type="sldNum" sz="quarter" idx="12"/>
          </p:nvPr>
        </p:nvSpPr>
        <p:spPr/>
        <p:txBody>
          <a:bodyPr/>
          <a:lstStyle/>
          <a:p>
            <a:fld id="{E3358EC0-9708-44E1-B77D-3C73F04CAD47}" type="slidenum">
              <a:rPr lang="en-US" smtClean="0"/>
              <a:t>12</a:t>
            </a:fld>
            <a:endParaRPr lang="en-US"/>
          </a:p>
        </p:txBody>
      </p:sp>
    </p:spTree>
    <p:extLst>
      <p:ext uri="{BB962C8B-B14F-4D97-AF65-F5344CB8AC3E}">
        <p14:creationId xmlns:p14="http://schemas.microsoft.com/office/powerpoint/2010/main" val="2436726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Rectangle 62"/>
          <p:cNvSpPr/>
          <p:nvPr/>
        </p:nvSpPr>
        <p:spPr>
          <a:xfrm>
            <a:off x="358023" y="71878"/>
            <a:ext cx="11234209" cy="6684233"/>
          </a:xfrm>
          <a:prstGeom prst="rect">
            <a:avLst/>
          </a:prstGeom>
          <a:solidFill>
            <a:schemeClr val="bg1"/>
          </a:solidFill>
          <a:ln w="12700" cap="flat" cmpd="sng" algn="ctr">
            <a:solidFill>
              <a:sysClr val="windowText" lastClr="000000"/>
            </a:solidFill>
            <a:prstDash val="solid"/>
            <a:miter lim="800000"/>
          </a:ln>
          <a:effectLst>
            <a:outerShdw blurRad="63500" sx="102000" sy="102000" algn="ctr" rotWithShape="0">
              <a:schemeClr val="tx1">
                <a:alpha val="40000"/>
              </a:schemeClr>
            </a:outerShdw>
          </a:effectLst>
          <a:scene3d>
            <a:camera prst="orthographicFront"/>
            <a:lightRig rig="threePt" dir="t"/>
          </a:scene3d>
          <a:sp3d>
            <a:bevelT w="114300" prst="hardEdge"/>
            <a:bevelB w="165100" prst="coolSlant"/>
          </a:sp3d>
        </p:spPr>
        <p:txBody>
          <a:bodyPr numCol="1" rtlCol="0" anchor="t"/>
          <a:lstStyle/>
          <a:p>
            <a:pPr marL="0" marR="0" lvl="0" indent="0" defTabSz="3423514" eaLnBrk="1" fontAlgn="auto" latinLnBrk="0" hangingPunct="1">
              <a:lnSpc>
                <a:spcPct val="100000"/>
              </a:lnSpc>
              <a:spcBef>
                <a:spcPts val="0"/>
              </a:spcBef>
              <a:spcAft>
                <a:spcPts val="0"/>
              </a:spcAft>
              <a:buClrTx/>
              <a:buSzTx/>
              <a:buFontTx/>
              <a:buNone/>
              <a:tabLst/>
              <a:defRPr/>
            </a:pPr>
            <a:endParaRPr kumimoji="0" lang="en-US" sz="4666"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64" name="Table 63"/>
          <p:cNvGraphicFramePr>
            <a:graphicFrameLocks noGrp="1"/>
          </p:cNvGraphicFramePr>
          <p:nvPr>
            <p:extLst>
              <p:ext uri="{D42A27DB-BD31-4B8C-83A1-F6EECF244321}">
                <p14:modId xmlns:p14="http://schemas.microsoft.com/office/powerpoint/2010/main" val="1765825926"/>
              </p:ext>
            </p:extLst>
          </p:nvPr>
        </p:nvGraphicFramePr>
        <p:xfrm>
          <a:off x="485775" y="71876"/>
          <a:ext cx="10982325" cy="6294142"/>
        </p:xfrm>
        <a:graphic>
          <a:graphicData uri="http://schemas.openxmlformats.org/drawingml/2006/table">
            <a:tbl>
              <a:tblPr/>
              <a:tblGrid>
                <a:gridCol w="1419225">
                  <a:extLst>
                    <a:ext uri="{9D8B030D-6E8A-4147-A177-3AD203B41FA5}">
                      <a16:colId xmlns:a16="http://schemas.microsoft.com/office/drawing/2014/main" val="3803814969"/>
                    </a:ext>
                  </a:extLst>
                </a:gridCol>
                <a:gridCol w="1485900">
                  <a:extLst>
                    <a:ext uri="{9D8B030D-6E8A-4147-A177-3AD203B41FA5}">
                      <a16:colId xmlns:a16="http://schemas.microsoft.com/office/drawing/2014/main" val="326288695"/>
                    </a:ext>
                  </a:extLst>
                </a:gridCol>
                <a:gridCol w="1828800">
                  <a:extLst>
                    <a:ext uri="{9D8B030D-6E8A-4147-A177-3AD203B41FA5}">
                      <a16:colId xmlns:a16="http://schemas.microsoft.com/office/drawing/2014/main" val="1442542278"/>
                    </a:ext>
                  </a:extLst>
                </a:gridCol>
                <a:gridCol w="1152525">
                  <a:extLst>
                    <a:ext uri="{9D8B030D-6E8A-4147-A177-3AD203B41FA5}">
                      <a16:colId xmlns:a16="http://schemas.microsoft.com/office/drawing/2014/main" val="1231159657"/>
                    </a:ext>
                  </a:extLst>
                </a:gridCol>
                <a:gridCol w="1476375">
                  <a:extLst>
                    <a:ext uri="{9D8B030D-6E8A-4147-A177-3AD203B41FA5}">
                      <a16:colId xmlns:a16="http://schemas.microsoft.com/office/drawing/2014/main" val="3916447423"/>
                    </a:ext>
                  </a:extLst>
                </a:gridCol>
                <a:gridCol w="3619500">
                  <a:extLst>
                    <a:ext uri="{9D8B030D-6E8A-4147-A177-3AD203B41FA5}">
                      <a16:colId xmlns:a16="http://schemas.microsoft.com/office/drawing/2014/main" val="3692255710"/>
                    </a:ext>
                  </a:extLst>
                </a:gridCol>
              </a:tblGrid>
              <a:tr h="64502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gridSpan="4">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l"/>
                      <a:r>
                        <a:rPr lang="en-US" sz="2000" dirty="0">
                          <a:latin typeface="Calibri" panose="020F0502020204030204" pitchFamily="34" charset="0"/>
                          <a:cs typeface="Calibri" panose="020F0502020204030204" pitchFamily="34" charset="0"/>
                        </a:rPr>
                        <a:t>In my studio class, the action will be…</a:t>
                      </a:r>
                    </a:p>
                  </a:txBody>
                  <a:tcPr marL="106680" marR="106680" marT="53341" marB="533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dirty="0"/>
                    </a:p>
                  </a:txBody>
                  <a:tcPr>
                    <a:noFill/>
                  </a:tcPr>
                </a:tc>
                <a:tc hMerge="1">
                  <a:txBody>
                    <a:bodyPr/>
                    <a:lstStyle/>
                    <a:p>
                      <a:endParaRPr lang="en-US"/>
                    </a:p>
                  </a:txBody>
                  <a:tcPr/>
                </a:tc>
                <a:tc hMerge="1">
                  <a:txBody>
                    <a:bodyPr/>
                    <a:lstStyle/>
                    <a:p>
                      <a:endParaRPr lang="en-US" dirty="0"/>
                    </a:p>
                  </a:txBody>
                  <a:tcP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2000" dirty="0">
                          <a:latin typeface="Calibri" panose="020F0502020204030204" pitchFamily="34" charset="0"/>
                          <a:cs typeface="Calibri" panose="020F0502020204030204" pitchFamily="34" charset="0"/>
                        </a:rPr>
                        <a:t>In</a:t>
                      </a:r>
                      <a:r>
                        <a:rPr lang="en-US" sz="2000" baseline="0" dirty="0">
                          <a:latin typeface="Calibri" panose="020F0502020204030204" pitchFamily="34" charset="0"/>
                          <a:cs typeface="Calibri" panose="020F0502020204030204" pitchFamily="34" charset="0"/>
                        </a:rPr>
                        <a:t> my studio class, we will spend this proportion of time.</a:t>
                      </a:r>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58320094"/>
                  </a:ext>
                </a:extLst>
              </a:tr>
              <a:tr h="370545">
                <a:tc>
                  <a:txBody>
                    <a:bodyPr/>
                    <a:lstStyle/>
                    <a:p>
                      <a:endParaRPr lang="en-US" sz="1050" dirty="0">
                        <a:latin typeface="Calibri" panose="020F0502020204030204" pitchFamily="34" charset="0"/>
                        <a:cs typeface="Calibri" panose="020F0502020204030204" pitchFamily="34" charset="0"/>
                      </a:endParaRPr>
                    </a:p>
                  </a:txBody>
                  <a:tcPr marL="106680" marR="106680" marT="53341" marB="53341"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dirty="0">
                          <a:latin typeface="Calibri" panose="020F0502020204030204" pitchFamily="34" charset="0"/>
                          <a:cs typeface="Calibri" panose="020F0502020204030204" pitchFamily="34" charset="0"/>
                        </a:rPr>
                        <a:t>Not Important</a:t>
                      </a:r>
                    </a:p>
                  </a:txBody>
                  <a:tcPr marL="106680" marR="106680" marT="53341" marB="53341"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dirty="0">
                          <a:latin typeface="Calibri" panose="020F0502020204030204" pitchFamily="34" charset="0"/>
                          <a:cs typeface="Calibri" panose="020F0502020204030204" pitchFamily="34" charset="0"/>
                        </a:rPr>
                        <a:t>Slightly Important</a:t>
                      </a:r>
                    </a:p>
                  </a:txBody>
                  <a:tcPr marL="106680" marR="106680" marT="53341" marB="5334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dirty="0">
                          <a:latin typeface="Calibri" panose="020F0502020204030204" pitchFamily="34" charset="0"/>
                          <a:cs typeface="Calibri" panose="020F0502020204030204" pitchFamily="34" charset="0"/>
                        </a:rPr>
                        <a:t>Important</a:t>
                      </a:r>
                    </a:p>
                  </a:txBody>
                  <a:tcPr marL="106680" marR="106680" marT="53341" marB="5334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1600" dirty="0">
                          <a:latin typeface="Calibri" panose="020F0502020204030204" pitchFamily="34" charset="0"/>
                          <a:cs typeface="Calibri" panose="020F0502020204030204" pitchFamily="34" charset="0"/>
                        </a:rPr>
                        <a:t>Very</a:t>
                      </a:r>
                      <a:r>
                        <a:rPr lang="en-US" sz="1600" baseline="0" dirty="0">
                          <a:latin typeface="Calibri" panose="020F0502020204030204" pitchFamily="34" charset="0"/>
                          <a:cs typeface="Calibri" panose="020F0502020204030204" pitchFamily="34" charset="0"/>
                        </a:rPr>
                        <a:t> Important</a:t>
                      </a:r>
                      <a:endParaRPr lang="en-US" sz="1600" dirty="0">
                        <a:latin typeface="Calibri" panose="020F0502020204030204" pitchFamily="34" charset="0"/>
                        <a:cs typeface="Calibri" panose="020F0502020204030204" pitchFamily="34" charset="0"/>
                      </a:endParaRPr>
                    </a:p>
                  </a:txBody>
                  <a:tcPr marL="106680" marR="106680" marT="53341" marB="53341"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24592944"/>
                  </a:ext>
                </a:extLst>
              </a:tr>
              <a:tr h="37054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800" dirty="0">
                          <a:latin typeface="Calibri" panose="020F0502020204030204" pitchFamily="34" charset="0"/>
                          <a:cs typeface="Calibri" panose="020F0502020204030204" pitchFamily="34" charset="0"/>
                        </a:rPr>
                        <a:t>Lecture</a:t>
                      </a:r>
                    </a:p>
                  </a:txBody>
                  <a:tcPr marL="106680" marR="106680" marT="53341" marB="53341"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r"/>
                      <a:r>
                        <a:rPr lang="en-US" sz="2000" dirty="0">
                          <a:latin typeface="Calibri" panose="020F0502020204030204" pitchFamily="34" charset="0"/>
                          <a:cs typeface="Calibri" panose="020F0502020204030204" pitchFamily="34" charset="0"/>
                        </a:rPr>
                        <a:t>%</a:t>
                      </a:r>
                    </a:p>
                  </a:txBody>
                  <a:tcPr marL="106680" marR="106680" marT="53341" marB="53341"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17110972"/>
                  </a:ext>
                </a:extLst>
              </a:tr>
              <a:tr h="37054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800" dirty="0">
                          <a:latin typeface="Calibri" panose="020F0502020204030204" pitchFamily="34" charset="0"/>
                          <a:cs typeface="Calibri" panose="020F0502020204030204" pitchFamily="34" charset="0"/>
                        </a:rPr>
                        <a:t>Quiz</a:t>
                      </a:r>
                    </a:p>
                  </a:txBody>
                  <a:tcPr marL="106680" marR="106680" marT="53341" marB="53341"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r"/>
                      <a:r>
                        <a:rPr lang="en-US" sz="2000" dirty="0">
                          <a:latin typeface="Calibri" panose="020F0502020204030204" pitchFamily="34" charset="0"/>
                          <a:cs typeface="Calibri" panose="020F0502020204030204" pitchFamily="34" charset="0"/>
                        </a:rPr>
                        <a:t>%</a:t>
                      </a:r>
                    </a:p>
                  </a:txBody>
                  <a:tcPr marL="106680" marR="106680" marT="53341" marB="53341"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33818787"/>
                  </a:ext>
                </a:extLst>
              </a:tr>
              <a:tr h="62311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800" dirty="0">
                          <a:latin typeface="Calibri" panose="020F0502020204030204" pitchFamily="34" charset="0"/>
                          <a:cs typeface="Calibri" panose="020F0502020204030204" pitchFamily="34" charset="0"/>
                        </a:rPr>
                        <a:t>Step-by-step labs</a:t>
                      </a:r>
                    </a:p>
                  </a:txBody>
                  <a:tcPr marL="106680" marR="106680" marT="53341" marB="53341"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r"/>
                      <a:r>
                        <a:rPr lang="en-US" sz="2000" dirty="0">
                          <a:latin typeface="Calibri" panose="020F0502020204030204" pitchFamily="34" charset="0"/>
                          <a:cs typeface="Calibri" panose="020F0502020204030204" pitchFamily="34" charset="0"/>
                        </a:rPr>
                        <a:t>%</a:t>
                      </a:r>
                    </a:p>
                  </a:txBody>
                  <a:tcPr marL="106680" marR="106680" marT="53341" marB="53341"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74634929"/>
                  </a:ext>
                </a:extLst>
              </a:tr>
              <a:tr h="62311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800" dirty="0">
                          <a:latin typeface="Calibri" panose="020F0502020204030204" pitchFamily="34" charset="0"/>
                          <a:cs typeface="Calibri" panose="020F0502020204030204" pitchFamily="34" charset="0"/>
                        </a:rPr>
                        <a:t>Investigative labs</a:t>
                      </a:r>
                    </a:p>
                  </a:txBody>
                  <a:tcPr marL="106680" marR="106680" marT="53341" marB="53341"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r"/>
                      <a:r>
                        <a:rPr lang="en-US" sz="2000" dirty="0">
                          <a:latin typeface="Calibri" panose="020F0502020204030204" pitchFamily="34" charset="0"/>
                          <a:cs typeface="Calibri" panose="020F0502020204030204" pitchFamily="34" charset="0"/>
                        </a:rPr>
                        <a:t>%</a:t>
                      </a:r>
                    </a:p>
                  </a:txBody>
                  <a:tcPr marL="106680" marR="106680" marT="53341" marB="53341"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39122736"/>
                  </a:ext>
                </a:extLst>
              </a:tr>
              <a:tr h="62311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800" dirty="0">
                          <a:latin typeface="Calibri" panose="020F0502020204030204" pitchFamily="34" charset="0"/>
                          <a:cs typeface="Calibri" panose="020F0502020204030204" pitchFamily="34" charset="0"/>
                        </a:rPr>
                        <a:t>Other small-group work</a:t>
                      </a:r>
                    </a:p>
                  </a:txBody>
                  <a:tcPr marL="106680" marR="106680" marT="53341" marB="53341"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r"/>
                      <a:r>
                        <a:rPr lang="en-US" sz="2000" dirty="0">
                          <a:latin typeface="Calibri" panose="020F0502020204030204" pitchFamily="34" charset="0"/>
                          <a:cs typeface="Calibri" panose="020F0502020204030204" pitchFamily="34" charset="0"/>
                        </a:rPr>
                        <a:t>%</a:t>
                      </a:r>
                    </a:p>
                  </a:txBody>
                  <a:tcPr marL="106680" marR="106680" marT="53341" marB="53341"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73931079"/>
                  </a:ext>
                </a:extLst>
              </a:tr>
              <a:tr h="53523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800" dirty="0">
                          <a:latin typeface="Calibri" panose="020F0502020204030204" pitchFamily="34" charset="0"/>
                          <a:cs typeface="Calibri" panose="020F0502020204030204" pitchFamily="34" charset="0"/>
                        </a:rPr>
                        <a:t>Individual work</a:t>
                      </a:r>
                    </a:p>
                  </a:txBody>
                  <a:tcPr marL="106680" marR="106680" marT="53341" marB="53341"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r"/>
                      <a:r>
                        <a:rPr lang="en-US" sz="2000" dirty="0">
                          <a:latin typeface="Calibri" panose="020F0502020204030204" pitchFamily="34" charset="0"/>
                          <a:cs typeface="Calibri" panose="020F0502020204030204" pitchFamily="34" charset="0"/>
                        </a:rPr>
                        <a:t>%</a:t>
                      </a:r>
                    </a:p>
                  </a:txBody>
                  <a:tcPr marL="106680" marR="106680" marT="53341" marB="53341"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72812629"/>
                  </a:ext>
                </a:extLst>
              </a:tr>
              <a:tr h="62311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800" dirty="0">
                          <a:latin typeface="Calibri" panose="020F0502020204030204" pitchFamily="34" charset="0"/>
                          <a:cs typeface="Calibri" panose="020F0502020204030204" pitchFamily="34" charset="0"/>
                        </a:rPr>
                        <a:t>Student presentation</a:t>
                      </a:r>
                    </a:p>
                  </a:txBody>
                  <a:tcPr marL="106680" marR="106680" marT="53341" marB="53341"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r"/>
                      <a:r>
                        <a:rPr lang="en-US" sz="2000" dirty="0">
                          <a:latin typeface="Calibri" panose="020F0502020204030204" pitchFamily="34" charset="0"/>
                          <a:cs typeface="Calibri" panose="020F0502020204030204" pitchFamily="34" charset="0"/>
                        </a:rPr>
                        <a:t>%</a:t>
                      </a:r>
                    </a:p>
                  </a:txBody>
                  <a:tcPr marL="106680" marR="106680" marT="53341" marB="53341"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92291219"/>
                  </a:ext>
                </a:extLst>
              </a:tr>
              <a:tr h="37054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800" dirty="0">
                          <a:latin typeface="Calibri" panose="020F0502020204030204" pitchFamily="34" charset="0"/>
                          <a:cs typeface="Calibri" panose="020F0502020204030204" pitchFamily="34" charset="0"/>
                        </a:rPr>
                        <a:t>Demos</a:t>
                      </a:r>
                    </a:p>
                  </a:txBody>
                  <a:tcPr marL="106680" marR="106680" marT="53341" marB="53341"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r"/>
                      <a:r>
                        <a:rPr lang="en-US" sz="2000" dirty="0">
                          <a:latin typeface="Calibri" panose="020F0502020204030204" pitchFamily="34" charset="0"/>
                          <a:cs typeface="Calibri" panose="020F0502020204030204" pitchFamily="34" charset="0"/>
                        </a:rPr>
                        <a:t>%</a:t>
                      </a:r>
                    </a:p>
                  </a:txBody>
                  <a:tcPr marL="106680" marR="106680" marT="53341" marB="53341"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39119727"/>
                  </a:ext>
                </a:extLst>
              </a:tr>
              <a:tr h="62311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1800" dirty="0">
                          <a:latin typeface="Calibri" panose="020F0502020204030204" pitchFamily="34" charset="0"/>
                          <a:cs typeface="Calibri" panose="020F0502020204030204" pitchFamily="34" charset="0"/>
                        </a:rPr>
                        <a:t>Whole class discussion</a:t>
                      </a:r>
                    </a:p>
                  </a:txBody>
                  <a:tcPr marL="106680" marR="106680" marT="53341" marB="53341"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solidFill>
                        <a:schemeClr val="tx1"/>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solidFill>
                        <a:schemeClr val="bg1">
                          <a:lumMod val="75000"/>
                        </a:schemeClr>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r"/>
                      <a:r>
                        <a:rPr lang="en-US" sz="2000" dirty="0">
                          <a:latin typeface="Calibri" panose="020F0502020204030204" pitchFamily="34" charset="0"/>
                          <a:cs typeface="Calibri" panose="020F0502020204030204" pitchFamily="34" charset="0"/>
                        </a:rPr>
                        <a:t>%</a:t>
                      </a:r>
                    </a:p>
                  </a:txBody>
                  <a:tcPr marL="106680" marR="106680" marT="53341" marB="53341"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13861797"/>
                  </a:ext>
                </a:extLst>
              </a:tr>
            </a:tbl>
          </a:graphicData>
        </a:graphic>
      </p:graphicFrame>
      <p:grpSp>
        <p:nvGrpSpPr>
          <p:cNvPr id="92" name="Group 91"/>
          <p:cNvGrpSpPr/>
          <p:nvPr/>
        </p:nvGrpSpPr>
        <p:grpSpPr>
          <a:xfrm>
            <a:off x="10624328" y="11514646"/>
            <a:ext cx="3311903" cy="508882"/>
            <a:chOff x="34600826" y="11450516"/>
            <a:chExt cx="2838774" cy="646331"/>
          </a:xfrm>
        </p:grpSpPr>
        <p:sp>
          <p:nvSpPr>
            <p:cNvPr id="93" name="Rectangle 92"/>
            <p:cNvSpPr/>
            <p:nvPr/>
          </p:nvSpPr>
          <p:spPr>
            <a:xfrm>
              <a:off x="34600826" y="11450516"/>
              <a:ext cx="1771974" cy="646331"/>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3423514"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prstClr val="black"/>
                  </a:solidFill>
                  <a:effectLst/>
                  <a:uLnTx/>
                  <a:uFillTx/>
                  <a:latin typeface="Calibri" panose="020F0502020204030204"/>
                  <a:ea typeface="+mn-ea"/>
                  <a:cs typeface="+mn-cs"/>
                </a:rPr>
                <a:t>25</a:t>
              </a:r>
            </a:p>
          </p:txBody>
        </p:sp>
        <p:sp>
          <p:nvSpPr>
            <p:cNvPr id="94" name="TextBox 93"/>
            <p:cNvSpPr txBox="1"/>
            <p:nvPr/>
          </p:nvSpPr>
          <p:spPr>
            <a:xfrm>
              <a:off x="36534861" y="11450516"/>
              <a:ext cx="904739" cy="508180"/>
            </a:xfrm>
            <a:prstGeom prst="rect">
              <a:avLst/>
            </a:prstGeom>
            <a:noFill/>
          </p:spPr>
          <p:txBody>
            <a:bodyPr wrap="square" rtlCol="0">
              <a:spAutoFit/>
            </a:bodyPr>
            <a:lstStyle/>
            <a:p>
              <a:pPr marL="0" marR="0" lvl="0" indent="0" defTabSz="3423514"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prstClr val="black"/>
                  </a:solidFill>
                  <a:effectLst/>
                  <a:uLnTx/>
                  <a:uFillTx/>
                  <a:latin typeface="Calibri" panose="020F0502020204030204"/>
                </a:rPr>
                <a:t>%</a:t>
              </a:r>
            </a:p>
          </p:txBody>
        </p:sp>
      </p:grpSp>
      <p:grpSp>
        <p:nvGrpSpPr>
          <p:cNvPr id="95" name="Group 94"/>
          <p:cNvGrpSpPr/>
          <p:nvPr/>
        </p:nvGrpSpPr>
        <p:grpSpPr>
          <a:xfrm>
            <a:off x="10624328" y="12138958"/>
            <a:ext cx="3311903" cy="508882"/>
            <a:chOff x="34600826" y="11450516"/>
            <a:chExt cx="2838774" cy="646331"/>
          </a:xfrm>
        </p:grpSpPr>
        <p:sp>
          <p:nvSpPr>
            <p:cNvPr id="96" name="Rectangle 95"/>
            <p:cNvSpPr/>
            <p:nvPr/>
          </p:nvSpPr>
          <p:spPr>
            <a:xfrm>
              <a:off x="34600826" y="11450516"/>
              <a:ext cx="1771974" cy="646331"/>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3423514"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prstClr val="black"/>
                  </a:solidFill>
                  <a:effectLst/>
                  <a:uLnTx/>
                  <a:uFillTx/>
                  <a:latin typeface="Calibri" panose="020F0502020204030204"/>
                  <a:ea typeface="+mn-ea"/>
                  <a:cs typeface="+mn-cs"/>
                </a:rPr>
                <a:t>2</a:t>
              </a:r>
            </a:p>
          </p:txBody>
        </p:sp>
        <p:sp>
          <p:nvSpPr>
            <p:cNvPr id="97" name="TextBox 96"/>
            <p:cNvSpPr txBox="1"/>
            <p:nvPr/>
          </p:nvSpPr>
          <p:spPr>
            <a:xfrm>
              <a:off x="36534861" y="11450516"/>
              <a:ext cx="904739" cy="508180"/>
            </a:xfrm>
            <a:prstGeom prst="rect">
              <a:avLst/>
            </a:prstGeom>
            <a:noFill/>
          </p:spPr>
          <p:txBody>
            <a:bodyPr wrap="square" rtlCol="0">
              <a:spAutoFit/>
            </a:bodyPr>
            <a:lstStyle/>
            <a:p>
              <a:pPr marL="0" marR="0" lvl="0" indent="0" defTabSz="3423514"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prstClr val="black"/>
                  </a:solidFill>
                  <a:effectLst/>
                  <a:uLnTx/>
                  <a:uFillTx/>
                  <a:latin typeface="Calibri" panose="020F0502020204030204"/>
                </a:rPr>
                <a:t>%</a:t>
              </a:r>
            </a:p>
          </p:txBody>
        </p:sp>
      </p:grpSp>
      <p:grpSp>
        <p:nvGrpSpPr>
          <p:cNvPr id="98" name="Group 97"/>
          <p:cNvGrpSpPr/>
          <p:nvPr/>
        </p:nvGrpSpPr>
        <p:grpSpPr>
          <a:xfrm>
            <a:off x="10624328" y="13052508"/>
            <a:ext cx="3311903" cy="508882"/>
            <a:chOff x="34600826" y="11450516"/>
            <a:chExt cx="2838774" cy="646331"/>
          </a:xfrm>
        </p:grpSpPr>
        <p:sp>
          <p:nvSpPr>
            <p:cNvPr id="99" name="Rectangle 98"/>
            <p:cNvSpPr/>
            <p:nvPr/>
          </p:nvSpPr>
          <p:spPr>
            <a:xfrm>
              <a:off x="34600826" y="11450516"/>
              <a:ext cx="1771974" cy="646331"/>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3423514"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prstClr val="black"/>
                  </a:solidFill>
                  <a:effectLst/>
                  <a:uLnTx/>
                  <a:uFillTx/>
                  <a:latin typeface="Calibri" panose="020F0502020204030204"/>
                  <a:ea typeface="+mn-ea"/>
                  <a:cs typeface="+mn-cs"/>
                </a:rPr>
                <a:t>10</a:t>
              </a:r>
            </a:p>
          </p:txBody>
        </p:sp>
        <p:sp>
          <p:nvSpPr>
            <p:cNvPr id="100" name="TextBox 99"/>
            <p:cNvSpPr txBox="1"/>
            <p:nvPr/>
          </p:nvSpPr>
          <p:spPr>
            <a:xfrm>
              <a:off x="36534861" y="11450516"/>
              <a:ext cx="904739" cy="508180"/>
            </a:xfrm>
            <a:prstGeom prst="rect">
              <a:avLst/>
            </a:prstGeom>
            <a:noFill/>
          </p:spPr>
          <p:txBody>
            <a:bodyPr wrap="square" rtlCol="0">
              <a:spAutoFit/>
            </a:bodyPr>
            <a:lstStyle/>
            <a:p>
              <a:pPr marL="0" marR="0" lvl="0" indent="0" defTabSz="3423514"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prstClr val="black"/>
                  </a:solidFill>
                  <a:effectLst/>
                  <a:uLnTx/>
                  <a:uFillTx/>
                  <a:latin typeface="Calibri" panose="020F0502020204030204"/>
                </a:rPr>
                <a:t>%</a:t>
              </a:r>
            </a:p>
          </p:txBody>
        </p:sp>
      </p:grpSp>
      <p:grpSp>
        <p:nvGrpSpPr>
          <p:cNvPr id="101" name="Group 100"/>
          <p:cNvGrpSpPr/>
          <p:nvPr/>
        </p:nvGrpSpPr>
        <p:grpSpPr>
          <a:xfrm>
            <a:off x="10624328" y="14179138"/>
            <a:ext cx="3311903" cy="508882"/>
            <a:chOff x="34600826" y="11450516"/>
            <a:chExt cx="2838774" cy="646331"/>
          </a:xfrm>
        </p:grpSpPr>
        <p:sp>
          <p:nvSpPr>
            <p:cNvPr id="102" name="Rectangle 101"/>
            <p:cNvSpPr/>
            <p:nvPr/>
          </p:nvSpPr>
          <p:spPr>
            <a:xfrm>
              <a:off x="34600826" y="11450516"/>
              <a:ext cx="1771974" cy="646331"/>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3423514"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prstClr val="black"/>
                  </a:solidFill>
                  <a:effectLst/>
                  <a:uLnTx/>
                  <a:uFillTx/>
                  <a:latin typeface="Calibri" panose="020F0502020204030204"/>
                  <a:ea typeface="+mn-ea"/>
                  <a:cs typeface="+mn-cs"/>
                </a:rPr>
                <a:t>15</a:t>
              </a:r>
            </a:p>
          </p:txBody>
        </p:sp>
        <p:sp>
          <p:nvSpPr>
            <p:cNvPr id="103" name="TextBox 102"/>
            <p:cNvSpPr txBox="1"/>
            <p:nvPr/>
          </p:nvSpPr>
          <p:spPr>
            <a:xfrm>
              <a:off x="36534861" y="11450516"/>
              <a:ext cx="904739" cy="508180"/>
            </a:xfrm>
            <a:prstGeom prst="rect">
              <a:avLst/>
            </a:prstGeom>
            <a:noFill/>
          </p:spPr>
          <p:txBody>
            <a:bodyPr wrap="square" rtlCol="0">
              <a:spAutoFit/>
            </a:bodyPr>
            <a:lstStyle/>
            <a:p>
              <a:pPr marL="0" marR="0" lvl="0" indent="0" defTabSz="3423514"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prstClr val="black"/>
                  </a:solidFill>
                  <a:effectLst/>
                  <a:uLnTx/>
                  <a:uFillTx/>
                  <a:latin typeface="Calibri" panose="020F0502020204030204"/>
                </a:rPr>
                <a:t>%</a:t>
              </a:r>
            </a:p>
          </p:txBody>
        </p:sp>
      </p:grpSp>
      <p:grpSp>
        <p:nvGrpSpPr>
          <p:cNvPr id="104" name="Group 103"/>
          <p:cNvGrpSpPr/>
          <p:nvPr/>
        </p:nvGrpSpPr>
        <p:grpSpPr>
          <a:xfrm>
            <a:off x="10624328" y="15375238"/>
            <a:ext cx="3311903" cy="508882"/>
            <a:chOff x="34600826" y="11450516"/>
            <a:chExt cx="2838774" cy="646331"/>
          </a:xfrm>
        </p:grpSpPr>
        <p:sp>
          <p:nvSpPr>
            <p:cNvPr id="105" name="Rectangle 104"/>
            <p:cNvSpPr/>
            <p:nvPr/>
          </p:nvSpPr>
          <p:spPr>
            <a:xfrm>
              <a:off x="34600826" y="11450516"/>
              <a:ext cx="1771974" cy="646331"/>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3423514"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prstClr val="black"/>
                  </a:solidFill>
                  <a:effectLst/>
                  <a:uLnTx/>
                  <a:uFillTx/>
                  <a:latin typeface="Calibri" panose="020F0502020204030204"/>
                  <a:ea typeface="+mn-ea"/>
                  <a:cs typeface="+mn-cs"/>
                </a:rPr>
                <a:t>40</a:t>
              </a:r>
            </a:p>
          </p:txBody>
        </p:sp>
        <p:sp>
          <p:nvSpPr>
            <p:cNvPr id="106" name="TextBox 105"/>
            <p:cNvSpPr txBox="1"/>
            <p:nvPr/>
          </p:nvSpPr>
          <p:spPr>
            <a:xfrm>
              <a:off x="36534861" y="11450516"/>
              <a:ext cx="904739" cy="508180"/>
            </a:xfrm>
            <a:prstGeom prst="rect">
              <a:avLst/>
            </a:prstGeom>
            <a:noFill/>
          </p:spPr>
          <p:txBody>
            <a:bodyPr wrap="square" rtlCol="0">
              <a:spAutoFit/>
            </a:bodyPr>
            <a:lstStyle/>
            <a:p>
              <a:pPr marL="0" marR="0" lvl="0" indent="0" defTabSz="3423514"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prstClr val="black"/>
                  </a:solidFill>
                  <a:effectLst/>
                  <a:uLnTx/>
                  <a:uFillTx/>
                  <a:latin typeface="Calibri" panose="020F0502020204030204"/>
                </a:rPr>
                <a:t>%</a:t>
              </a:r>
            </a:p>
          </p:txBody>
        </p:sp>
      </p:grpSp>
      <p:grpSp>
        <p:nvGrpSpPr>
          <p:cNvPr id="107" name="Group 106"/>
          <p:cNvGrpSpPr/>
          <p:nvPr/>
        </p:nvGrpSpPr>
        <p:grpSpPr>
          <a:xfrm>
            <a:off x="10624328" y="16278670"/>
            <a:ext cx="3311903" cy="508882"/>
            <a:chOff x="34600826" y="11450516"/>
            <a:chExt cx="2838774" cy="646331"/>
          </a:xfrm>
        </p:grpSpPr>
        <p:sp>
          <p:nvSpPr>
            <p:cNvPr id="108" name="Rectangle 107"/>
            <p:cNvSpPr/>
            <p:nvPr/>
          </p:nvSpPr>
          <p:spPr>
            <a:xfrm>
              <a:off x="34600826" y="11450516"/>
              <a:ext cx="1771974" cy="646331"/>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3423514"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prstClr val="black"/>
                  </a:solidFill>
                  <a:effectLst/>
                  <a:uLnTx/>
                  <a:uFillTx/>
                  <a:latin typeface="Calibri" panose="020F0502020204030204"/>
                  <a:ea typeface="+mn-ea"/>
                  <a:cs typeface="+mn-cs"/>
                </a:rPr>
                <a:t>0</a:t>
              </a:r>
            </a:p>
          </p:txBody>
        </p:sp>
        <p:sp>
          <p:nvSpPr>
            <p:cNvPr id="109" name="TextBox 108"/>
            <p:cNvSpPr txBox="1"/>
            <p:nvPr/>
          </p:nvSpPr>
          <p:spPr>
            <a:xfrm>
              <a:off x="36534861" y="11450516"/>
              <a:ext cx="904739" cy="508180"/>
            </a:xfrm>
            <a:prstGeom prst="rect">
              <a:avLst/>
            </a:prstGeom>
            <a:noFill/>
          </p:spPr>
          <p:txBody>
            <a:bodyPr wrap="square" rtlCol="0">
              <a:spAutoFit/>
            </a:bodyPr>
            <a:lstStyle/>
            <a:p>
              <a:pPr marL="0" marR="0" lvl="0" indent="0" defTabSz="3423514"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prstClr val="black"/>
                  </a:solidFill>
                  <a:effectLst/>
                  <a:uLnTx/>
                  <a:uFillTx/>
                  <a:latin typeface="Calibri" panose="020F0502020204030204"/>
                </a:rPr>
                <a:t>%</a:t>
              </a:r>
            </a:p>
          </p:txBody>
        </p:sp>
      </p:grpSp>
      <p:grpSp>
        <p:nvGrpSpPr>
          <p:cNvPr id="110" name="Group 109"/>
          <p:cNvGrpSpPr/>
          <p:nvPr/>
        </p:nvGrpSpPr>
        <p:grpSpPr>
          <a:xfrm>
            <a:off x="10624328" y="17155185"/>
            <a:ext cx="3311903" cy="508882"/>
            <a:chOff x="34600826" y="11450516"/>
            <a:chExt cx="2838774" cy="646331"/>
          </a:xfrm>
        </p:grpSpPr>
        <p:sp>
          <p:nvSpPr>
            <p:cNvPr id="111" name="Rectangle 110"/>
            <p:cNvSpPr/>
            <p:nvPr/>
          </p:nvSpPr>
          <p:spPr>
            <a:xfrm>
              <a:off x="34600826" y="11450516"/>
              <a:ext cx="1771974" cy="646331"/>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3423514"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prstClr val="black"/>
                  </a:solidFill>
                  <a:effectLst/>
                  <a:uLnTx/>
                  <a:uFillTx/>
                  <a:latin typeface="Calibri" panose="020F0502020204030204"/>
                  <a:ea typeface="+mn-ea"/>
                  <a:cs typeface="+mn-cs"/>
                </a:rPr>
                <a:t>0</a:t>
              </a:r>
            </a:p>
          </p:txBody>
        </p:sp>
        <p:sp>
          <p:nvSpPr>
            <p:cNvPr id="112" name="TextBox 111"/>
            <p:cNvSpPr txBox="1"/>
            <p:nvPr/>
          </p:nvSpPr>
          <p:spPr>
            <a:xfrm>
              <a:off x="36534861" y="11450516"/>
              <a:ext cx="904739" cy="508180"/>
            </a:xfrm>
            <a:prstGeom prst="rect">
              <a:avLst/>
            </a:prstGeom>
            <a:noFill/>
          </p:spPr>
          <p:txBody>
            <a:bodyPr wrap="square" rtlCol="0">
              <a:spAutoFit/>
            </a:bodyPr>
            <a:lstStyle/>
            <a:p>
              <a:pPr marL="0" marR="0" lvl="0" indent="0" defTabSz="3423514"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prstClr val="black"/>
                  </a:solidFill>
                  <a:effectLst/>
                  <a:uLnTx/>
                  <a:uFillTx/>
                  <a:latin typeface="Calibri" panose="020F0502020204030204"/>
                </a:rPr>
                <a:t>%</a:t>
              </a:r>
            </a:p>
          </p:txBody>
        </p:sp>
      </p:grpSp>
      <p:grpSp>
        <p:nvGrpSpPr>
          <p:cNvPr id="113" name="Group 112"/>
          <p:cNvGrpSpPr/>
          <p:nvPr/>
        </p:nvGrpSpPr>
        <p:grpSpPr>
          <a:xfrm>
            <a:off x="10624023" y="18096460"/>
            <a:ext cx="3311903" cy="508882"/>
            <a:chOff x="34600826" y="11450516"/>
            <a:chExt cx="2838774" cy="646331"/>
          </a:xfrm>
        </p:grpSpPr>
        <p:sp>
          <p:nvSpPr>
            <p:cNvPr id="114" name="Rectangle 113"/>
            <p:cNvSpPr/>
            <p:nvPr/>
          </p:nvSpPr>
          <p:spPr>
            <a:xfrm>
              <a:off x="34600826" y="11450516"/>
              <a:ext cx="1771974" cy="646331"/>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3423514"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prstClr val="black"/>
                  </a:solidFill>
                  <a:effectLst/>
                  <a:uLnTx/>
                  <a:uFillTx/>
                  <a:latin typeface="Calibri" panose="020F0502020204030204"/>
                  <a:ea typeface="+mn-ea"/>
                  <a:cs typeface="+mn-cs"/>
                </a:rPr>
                <a:t>7</a:t>
              </a:r>
            </a:p>
          </p:txBody>
        </p:sp>
        <p:sp>
          <p:nvSpPr>
            <p:cNvPr id="115" name="TextBox 114"/>
            <p:cNvSpPr txBox="1"/>
            <p:nvPr/>
          </p:nvSpPr>
          <p:spPr>
            <a:xfrm>
              <a:off x="36534861" y="11450516"/>
              <a:ext cx="904739" cy="508180"/>
            </a:xfrm>
            <a:prstGeom prst="rect">
              <a:avLst/>
            </a:prstGeom>
            <a:noFill/>
          </p:spPr>
          <p:txBody>
            <a:bodyPr wrap="square" rtlCol="0">
              <a:spAutoFit/>
            </a:bodyPr>
            <a:lstStyle/>
            <a:p>
              <a:pPr marL="0" marR="0" lvl="0" indent="0" defTabSz="3423514"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prstClr val="black"/>
                  </a:solidFill>
                  <a:effectLst/>
                  <a:uLnTx/>
                  <a:uFillTx/>
                  <a:latin typeface="Calibri" panose="020F0502020204030204"/>
                </a:rPr>
                <a:t>%</a:t>
              </a:r>
            </a:p>
          </p:txBody>
        </p:sp>
      </p:grpSp>
      <p:grpSp>
        <p:nvGrpSpPr>
          <p:cNvPr id="116" name="Group 115"/>
          <p:cNvGrpSpPr/>
          <p:nvPr/>
        </p:nvGrpSpPr>
        <p:grpSpPr>
          <a:xfrm>
            <a:off x="10624023" y="19076409"/>
            <a:ext cx="3311903" cy="508882"/>
            <a:chOff x="34600826" y="11450516"/>
            <a:chExt cx="2838774" cy="646331"/>
          </a:xfrm>
        </p:grpSpPr>
        <p:sp>
          <p:nvSpPr>
            <p:cNvPr id="117" name="Rectangle 116"/>
            <p:cNvSpPr/>
            <p:nvPr/>
          </p:nvSpPr>
          <p:spPr>
            <a:xfrm>
              <a:off x="34600826" y="11450516"/>
              <a:ext cx="1771974" cy="646331"/>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3423514"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prstClr val="black"/>
                  </a:solidFill>
                  <a:effectLst/>
                  <a:uLnTx/>
                  <a:uFillTx/>
                  <a:latin typeface="Calibri" panose="020F0502020204030204"/>
                  <a:ea typeface="+mn-ea"/>
                  <a:cs typeface="+mn-cs"/>
                </a:rPr>
                <a:t>1</a:t>
              </a:r>
            </a:p>
          </p:txBody>
        </p:sp>
        <p:sp>
          <p:nvSpPr>
            <p:cNvPr id="118" name="TextBox 117"/>
            <p:cNvSpPr txBox="1"/>
            <p:nvPr/>
          </p:nvSpPr>
          <p:spPr>
            <a:xfrm>
              <a:off x="36534861" y="11450516"/>
              <a:ext cx="904739" cy="508180"/>
            </a:xfrm>
            <a:prstGeom prst="rect">
              <a:avLst/>
            </a:prstGeom>
            <a:noFill/>
          </p:spPr>
          <p:txBody>
            <a:bodyPr wrap="square" rtlCol="0">
              <a:spAutoFit/>
            </a:bodyPr>
            <a:lstStyle/>
            <a:p>
              <a:pPr marL="0" marR="0" lvl="0" indent="0" defTabSz="3423514"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prstClr val="black"/>
                  </a:solidFill>
                  <a:effectLst/>
                  <a:uLnTx/>
                  <a:uFillTx/>
                  <a:latin typeface="Calibri" panose="020F0502020204030204"/>
                </a:rPr>
                <a:t>%</a:t>
              </a:r>
            </a:p>
          </p:txBody>
        </p:sp>
      </p:grpSp>
      <p:grpSp>
        <p:nvGrpSpPr>
          <p:cNvPr id="119" name="Group 118"/>
          <p:cNvGrpSpPr/>
          <p:nvPr/>
        </p:nvGrpSpPr>
        <p:grpSpPr>
          <a:xfrm>
            <a:off x="9101464" y="19828605"/>
            <a:ext cx="4834460" cy="508882"/>
            <a:chOff x="33308681" y="11450516"/>
            <a:chExt cx="4143823" cy="646331"/>
          </a:xfrm>
        </p:grpSpPr>
        <p:sp>
          <p:nvSpPr>
            <p:cNvPr id="120" name="Rectangle 119"/>
            <p:cNvSpPr/>
            <p:nvPr/>
          </p:nvSpPr>
          <p:spPr>
            <a:xfrm>
              <a:off x="34600826" y="11450516"/>
              <a:ext cx="1771974" cy="646331"/>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3423514"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prstClr val="black"/>
                  </a:solidFill>
                  <a:effectLst/>
                  <a:uLnTx/>
                  <a:uFillTx/>
                  <a:latin typeface="Calibri" panose="020F0502020204030204"/>
                  <a:ea typeface="+mn-ea"/>
                  <a:cs typeface="+mn-cs"/>
                </a:rPr>
                <a:t>100</a:t>
              </a:r>
            </a:p>
          </p:txBody>
        </p:sp>
        <p:sp>
          <p:nvSpPr>
            <p:cNvPr id="121" name="TextBox 120"/>
            <p:cNvSpPr txBox="1"/>
            <p:nvPr/>
          </p:nvSpPr>
          <p:spPr>
            <a:xfrm>
              <a:off x="33308681" y="11459872"/>
              <a:ext cx="4143823" cy="508180"/>
            </a:xfrm>
            <a:prstGeom prst="rect">
              <a:avLst/>
            </a:prstGeom>
            <a:noFill/>
          </p:spPr>
          <p:txBody>
            <a:bodyPr wrap="square" rtlCol="0">
              <a:spAutoFit/>
            </a:bodyPr>
            <a:lstStyle/>
            <a:p>
              <a:pPr marL="0" marR="0" lvl="0" indent="0" defTabSz="3423514"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prstClr val="black"/>
                  </a:solidFill>
                  <a:effectLst/>
                  <a:uLnTx/>
                  <a:uFillTx/>
                  <a:latin typeface="Calibri" panose="020F0502020204030204"/>
                </a:rPr>
                <a:t>Total                        %</a:t>
              </a:r>
            </a:p>
          </p:txBody>
        </p:sp>
      </p:grpSp>
      <p:pic>
        <p:nvPicPr>
          <p:cNvPr id="134" name="Picture 133" descr="Download Small PNG Medium PNG Large PNG SVG Edit Clipart"/>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0641" y="1257300"/>
            <a:ext cx="257175" cy="257175"/>
          </a:xfrm>
          <a:prstGeom prst="rect">
            <a:avLst/>
          </a:prstGeom>
        </p:spPr>
      </p:pic>
      <p:pic>
        <p:nvPicPr>
          <p:cNvPr id="135" name="Picture 134" descr="Download Small PNG Medium PNG Large PNG SVG Edit Clipart"/>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62425" y="1676400"/>
            <a:ext cx="257175" cy="257175"/>
          </a:xfrm>
          <a:prstGeom prst="rect">
            <a:avLst/>
          </a:prstGeom>
        </p:spPr>
      </p:pic>
      <p:pic>
        <p:nvPicPr>
          <p:cNvPr id="136" name="Picture 135" descr="Download Small PNG Medium PNG Large PNG SVG Edit Clipart"/>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62424" y="2279840"/>
            <a:ext cx="257175" cy="257175"/>
          </a:xfrm>
          <a:prstGeom prst="rect">
            <a:avLst/>
          </a:prstGeom>
        </p:spPr>
      </p:pic>
      <p:pic>
        <p:nvPicPr>
          <p:cNvPr id="137" name="Picture 136" descr="Download Small PNG Medium PNG Large PNG SVG Edit Clipart"/>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0641" y="2836043"/>
            <a:ext cx="257175" cy="257175"/>
          </a:xfrm>
          <a:prstGeom prst="rect">
            <a:avLst/>
          </a:prstGeom>
        </p:spPr>
      </p:pic>
      <p:pic>
        <p:nvPicPr>
          <p:cNvPr id="138" name="Picture 137" descr="Download Small PNG Medium PNG Large PNG SVG Edit Clipart"/>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19925" y="3495675"/>
            <a:ext cx="257175" cy="257175"/>
          </a:xfrm>
          <a:prstGeom prst="rect">
            <a:avLst/>
          </a:prstGeom>
        </p:spPr>
      </p:pic>
      <p:pic>
        <p:nvPicPr>
          <p:cNvPr id="139" name="Picture 138" descr="Download Small PNG Medium PNG Large PNG SVG Edit Clipart"/>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0640" y="4196087"/>
            <a:ext cx="257175" cy="257175"/>
          </a:xfrm>
          <a:prstGeom prst="rect">
            <a:avLst/>
          </a:prstGeom>
        </p:spPr>
      </p:pic>
      <p:pic>
        <p:nvPicPr>
          <p:cNvPr id="140" name="Picture 139" descr="Download Small PNG Medium PNG Large PNG SVG Edit Clipart"/>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57450" y="4815899"/>
            <a:ext cx="257175" cy="257175"/>
          </a:xfrm>
          <a:prstGeom prst="rect">
            <a:avLst/>
          </a:prstGeom>
        </p:spPr>
      </p:pic>
      <p:pic>
        <p:nvPicPr>
          <p:cNvPr id="141" name="Picture 140" descr="Download Small PNG Medium PNG Large PNG SVG Edit Clipart"/>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630639" y="5378802"/>
            <a:ext cx="257175" cy="257175"/>
          </a:xfrm>
          <a:prstGeom prst="rect">
            <a:avLst/>
          </a:prstGeom>
        </p:spPr>
      </p:pic>
      <p:pic>
        <p:nvPicPr>
          <p:cNvPr id="142" name="Picture 141" descr="Download Small PNG Medium PNG Large PNG SVG Edit Clipart"/>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62424" y="5930365"/>
            <a:ext cx="257175" cy="257175"/>
          </a:xfrm>
          <a:prstGeom prst="rect">
            <a:avLst/>
          </a:prstGeom>
        </p:spPr>
      </p:pic>
      <p:sp>
        <p:nvSpPr>
          <p:cNvPr id="143" name="Rectangle 142"/>
          <p:cNvSpPr/>
          <p:nvPr/>
        </p:nvSpPr>
        <p:spPr>
          <a:xfrm>
            <a:off x="8810625" y="1262063"/>
            <a:ext cx="1441923" cy="27146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20</a:t>
            </a:r>
          </a:p>
        </p:txBody>
      </p:sp>
      <p:sp>
        <p:nvSpPr>
          <p:cNvPr id="144" name="Rectangle 143"/>
          <p:cNvSpPr/>
          <p:nvPr/>
        </p:nvSpPr>
        <p:spPr>
          <a:xfrm>
            <a:off x="8810625" y="1669256"/>
            <a:ext cx="1441923" cy="27146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3</a:t>
            </a:r>
          </a:p>
        </p:txBody>
      </p:sp>
      <p:sp>
        <p:nvSpPr>
          <p:cNvPr id="145" name="Rectangle 144"/>
          <p:cNvSpPr/>
          <p:nvPr/>
        </p:nvSpPr>
        <p:spPr>
          <a:xfrm>
            <a:off x="8810624" y="2210619"/>
            <a:ext cx="1441923" cy="27146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7</a:t>
            </a:r>
          </a:p>
        </p:txBody>
      </p:sp>
      <p:sp>
        <p:nvSpPr>
          <p:cNvPr id="146" name="Rectangle 145"/>
          <p:cNvSpPr/>
          <p:nvPr/>
        </p:nvSpPr>
        <p:spPr>
          <a:xfrm>
            <a:off x="8810617" y="2873429"/>
            <a:ext cx="1441923" cy="27146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10</a:t>
            </a:r>
          </a:p>
        </p:txBody>
      </p:sp>
      <p:sp>
        <p:nvSpPr>
          <p:cNvPr id="147" name="Rectangle 146"/>
          <p:cNvSpPr/>
          <p:nvPr/>
        </p:nvSpPr>
        <p:spPr>
          <a:xfrm>
            <a:off x="8810616" y="3533514"/>
            <a:ext cx="1441923" cy="27146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50</a:t>
            </a:r>
          </a:p>
        </p:txBody>
      </p:sp>
      <p:sp>
        <p:nvSpPr>
          <p:cNvPr id="148" name="Rectangle 147"/>
          <p:cNvSpPr/>
          <p:nvPr/>
        </p:nvSpPr>
        <p:spPr>
          <a:xfrm>
            <a:off x="8810623" y="4173281"/>
            <a:ext cx="1441923" cy="27146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5</a:t>
            </a:r>
          </a:p>
        </p:txBody>
      </p:sp>
      <p:sp>
        <p:nvSpPr>
          <p:cNvPr id="152" name="Rectangle 151"/>
          <p:cNvSpPr/>
          <p:nvPr/>
        </p:nvSpPr>
        <p:spPr>
          <a:xfrm>
            <a:off x="8810621" y="4804614"/>
            <a:ext cx="1441923" cy="27146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0</a:t>
            </a:r>
          </a:p>
        </p:txBody>
      </p:sp>
      <p:sp>
        <p:nvSpPr>
          <p:cNvPr id="153" name="Rectangle 152"/>
          <p:cNvSpPr/>
          <p:nvPr/>
        </p:nvSpPr>
        <p:spPr>
          <a:xfrm>
            <a:off x="8810617" y="5378802"/>
            <a:ext cx="1441923" cy="27146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3</a:t>
            </a:r>
          </a:p>
        </p:txBody>
      </p:sp>
      <p:sp>
        <p:nvSpPr>
          <p:cNvPr id="154" name="Rectangle 153"/>
          <p:cNvSpPr/>
          <p:nvPr/>
        </p:nvSpPr>
        <p:spPr>
          <a:xfrm>
            <a:off x="8810616" y="5891706"/>
            <a:ext cx="1441923" cy="27146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2</a:t>
            </a:r>
          </a:p>
        </p:txBody>
      </p:sp>
      <p:sp>
        <p:nvSpPr>
          <p:cNvPr id="155" name="Rectangle 154"/>
          <p:cNvSpPr/>
          <p:nvPr/>
        </p:nvSpPr>
        <p:spPr>
          <a:xfrm>
            <a:off x="8810618" y="6250176"/>
            <a:ext cx="1441923" cy="27146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100</a:t>
            </a:r>
          </a:p>
        </p:txBody>
      </p:sp>
      <p:sp>
        <p:nvSpPr>
          <p:cNvPr id="156" name="TextBox 155"/>
          <p:cNvSpPr txBox="1"/>
          <p:nvPr/>
        </p:nvSpPr>
        <p:spPr>
          <a:xfrm>
            <a:off x="7877175" y="6222866"/>
            <a:ext cx="3590925" cy="369332"/>
          </a:xfrm>
          <a:prstGeom prst="rect">
            <a:avLst/>
          </a:prstGeom>
          <a:noFill/>
        </p:spPr>
        <p:txBody>
          <a:bodyPr wrap="square" rtlCol="0">
            <a:spAutoFit/>
          </a:bodyPr>
          <a:lstStyle/>
          <a:p>
            <a:r>
              <a:rPr lang="en-US" dirty="0">
                <a:latin typeface="Calibri" panose="020F0502020204030204" pitchFamily="34" charset="0"/>
                <a:cs typeface="Calibri" panose="020F0502020204030204" pitchFamily="34" charset="0"/>
              </a:rPr>
              <a:t>Total			         %</a:t>
            </a:r>
          </a:p>
        </p:txBody>
      </p:sp>
      <p:sp>
        <p:nvSpPr>
          <p:cNvPr id="2" name="Slide Number Placeholder 1"/>
          <p:cNvSpPr>
            <a:spLocks noGrp="1"/>
          </p:cNvSpPr>
          <p:nvPr>
            <p:ph type="sldNum" sz="quarter" idx="12"/>
          </p:nvPr>
        </p:nvSpPr>
        <p:spPr/>
        <p:txBody>
          <a:bodyPr/>
          <a:lstStyle/>
          <a:p>
            <a:fld id="{E3358EC0-9708-44E1-B77D-3C73F04CAD47}" type="slidenum">
              <a:rPr lang="en-US" smtClean="0"/>
              <a:t>13</a:t>
            </a:fld>
            <a:endParaRPr lang="en-US"/>
          </a:p>
        </p:txBody>
      </p:sp>
    </p:spTree>
    <p:extLst>
      <p:ext uri="{BB962C8B-B14F-4D97-AF65-F5344CB8AC3E}">
        <p14:creationId xmlns:p14="http://schemas.microsoft.com/office/powerpoint/2010/main" val="20700731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641F1-188E-4D9B-9BE8-0D3814BEDB27}"/>
              </a:ext>
            </a:extLst>
          </p:cNvPr>
          <p:cNvSpPr>
            <a:spLocks noGrp="1"/>
          </p:cNvSpPr>
          <p:nvPr>
            <p:ph type="title"/>
          </p:nvPr>
        </p:nvSpPr>
        <p:spPr/>
        <p:txBody>
          <a:bodyPr/>
          <a:lstStyle/>
          <a:p>
            <a:r>
              <a:rPr lang="en-US" dirty="0"/>
              <a:t>The </a:t>
            </a:r>
            <a:r>
              <a:rPr lang="en-US" dirty="0" err="1"/>
              <a:t>pumba</a:t>
            </a:r>
            <a:endParaRPr lang="en-US" dirty="0"/>
          </a:p>
        </p:txBody>
      </p:sp>
      <p:sp>
        <p:nvSpPr>
          <p:cNvPr id="3" name="Content Placeholder 2">
            <a:extLst>
              <a:ext uri="{FF2B5EF4-FFF2-40B4-BE49-F238E27FC236}">
                <a16:creationId xmlns:a16="http://schemas.microsoft.com/office/drawing/2014/main" id="{88644BC4-B997-4753-8715-EC33BA646C49}"/>
              </a:ext>
            </a:extLst>
          </p:cNvPr>
          <p:cNvSpPr>
            <a:spLocks noGrp="1"/>
          </p:cNvSpPr>
          <p:nvPr>
            <p:ph idx="1"/>
          </p:nvPr>
        </p:nvSpPr>
        <p:spPr>
          <a:xfrm>
            <a:off x="1251678" y="1395269"/>
            <a:ext cx="10178322" cy="4503374"/>
          </a:xfrm>
        </p:spPr>
        <p:txBody>
          <a:bodyPr>
            <a:normAutofit/>
          </a:bodyPr>
          <a:lstStyle/>
          <a:p>
            <a:r>
              <a:rPr lang="en-US" sz="3600" dirty="0"/>
              <a:t>HMEC</a:t>
            </a:r>
          </a:p>
          <a:p>
            <a:pPr lvl="1"/>
            <a:r>
              <a:rPr lang="en-US" sz="3200" b="1" dirty="0"/>
              <a:t>H</a:t>
            </a:r>
            <a:r>
              <a:rPr lang="en-US" sz="3200" dirty="0"/>
              <a:t>ypothetical </a:t>
            </a:r>
            <a:r>
              <a:rPr lang="en-US" sz="3200" b="1" dirty="0"/>
              <a:t>M</a:t>
            </a:r>
            <a:r>
              <a:rPr lang="en-US" sz="3200" dirty="0"/>
              <a:t>ost </a:t>
            </a:r>
            <a:r>
              <a:rPr lang="en-US" sz="3200" b="1" dirty="0"/>
              <a:t>E</a:t>
            </a:r>
            <a:r>
              <a:rPr lang="en-US" sz="3200" dirty="0"/>
              <a:t>ffective </a:t>
            </a:r>
            <a:r>
              <a:rPr lang="en-US" sz="3200" b="1" dirty="0"/>
              <a:t>C</a:t>
            </a:r>
            <a:r>
              <a:rPr lang="en-US" sz="3200" dirty="0"/>
              <a:t>lass</a:t>
            </a:r>
          </a:p>
          <a:p>
            <a:pPr marL="457200" lvl="1" indent="0">
              <a:buNone/>
            </a:pPr>
            <a:endParaRPr lang="en-US" sz="3200" dirty="0"/>
          </a:p>
          <a:p>
            <a:r>
              <a:rPr lang="en-US" sz="3200" dirty="0"/>
              <a:t>“Imagine a hypothetical physics class that is the most effective at teaching you physics.”</a:t>
            </a:r>
          </a:p>
        </p:txBody>
      </p:sp>
      <p:sp>
        <p:nvSpPr>
          <p:cNvPr id="4" name="Slide Number Placeholder 3"/>
          <p:cNvSpPr>
            <a:spLocks noGrp="1"/>
          </p:cNvSpPr>
          <p:nvPr>
            <p:ph type="sldNum" sz="quarter" idx="12"/>
          </p:nvPr>
        </p:nvSpPr>
        <p:spPr/>
        <p:txBody>
          <a:bodyPr/>
          <a:lstStyle/>
          <a:p>
            <a:fld id="{E3358EC0-9708-44E1-B77D-3C73F04CAD47}" type="slidenum">
              <a:rPr lang="en-US" smtClean="0"/>
              <a:t>14</a:t>
            </a:fld>
            <a:endParaRPr lang="en-US"/>
          </a:p>
        </p:txBody>
      </p:sp>
    </p:spTree>
    <p:extLst>
      <p:ext uri="{BB962C8B-B14F-4D97-AF65-F5344CB8AC3E}">
        <p14:creationId xmlns:p14="http://schemas.microsoft.com/office/powerpoint/2010/main" val="20075569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Rectangle 62"/>
          <p:cNvSpPr/>
          <p:nvPr/>
        </p:nvSpPr>
        <p:spPr>
          <a:xfrm>
            <a:off x="358023" y="71878"/>
            <a:ext cx="11234209" cy="6684233"/>
          </a:xfrm>
          <a:prstGeom prst="rect">
            <a:avLst/>
          </a:prstGeom>
          <a:solidFill>
            <a:schemeClr val="bg1"/>
          </a:solidFill>
          <a:ln w="12700" cap="flat" cmpd="sng" algn="ctr">
            <a:solidFill>
              <a:sysClr val="windowText" lastClr="000000"/>
            </a:solidFill>
            <a:prstDash val="solid"/>
            <a:miter lim="800000"/>
          </a:ln>
          <a:effectLst>
            <a:outerShdw blurRad="63500" sx="102000" sy="102000" algn="ctr" rotWithShape="0">
              <a:schemeClr val="tx1">
                <a:alpha val="40000"/>
              </a:schemeClr>
            </a:outerShdw>
          </a:effectLst>
          <a:scene3d>
            <a:camera prst="orthographicFront"/>
            <a:lightRig rig="threePt" dir="t"/>
          </a:scene3d>
          <a:sp3d>
            <a:bevelT w="114300" prst="hardEdge"/>
            <a:bevelB w="165100" prst="coolSlant"/>
          </a:sp3d>
        </p:spPr>
        <p:txBody>
          <a:bodyPr numCol="1" rtlCol="0" anchor="t"/>
          <a:lstStyle/>
          <a:p>
            <a:pPr marL="0" marR="0" lvl="0" indent="0" defTabSz="3423514" eaLnBrk="1" fontAlgn="auto" latinLnBrk="0" hangingPunct="1">
              <a:lnSpc>
                <a:spcPct val="100000"/>
              </a:lnSpc>
              <a:spcBef>
                <a:spcPts val="0"/>
              </a:spcBef>
              <a:spcAft>
                <a:spcPts val="0"/>
              </a:spcAft>
              <a:buClrTx/>
              <a:buSzTx/>
              <a:buFontTx/>
              <a:buNone/>
              <a:tabLst/>
              <a:defRPr/>
            </a:pPr>
            <a:endParaRPr kumimoji="0" lang="en-US" sz="4666"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64" name="Table 63"/>
          <p:cNvGraphicFramePr>
            <a:graphicFrameLocks noGrp="1"/>
          </p:cNvGraphicFramePr>
          <p:nvPr>
            <p:extLst>
              <p:ext uri="{D42A27DB-BD31-4B8C-83A1-F6EECF244321}">
                <p14:modId xmlns:p14="http://schemas.microsoft.com/office/powerpoint/2010/main" val="88590503"/>
              </p:ext>
            </p:extLst>
          </p:nvPr>
        </p:nvGraphicFramePr>
        <p:xfrm>
          <a:off x="485775" y="71876"/>
          <a:ext cx="10982325" cy="6248420"/>
        </p:xfrm>
        <a:graphic>
          <a:graphicData uri="http://schemas.openxmlformats.org/drawingml/2006/table">
            <a:tbl>
              <a:tblPr/>
              <a:tblGrid>
                <a:gridCol w="1604282">
                  <a:extLst>
                    <a:ext uri="{9D8B030D-6E8A-4147-A177-3AD203B41FA5}">
                      <a16:colId xmlns:a16="http://schemas.microsoft.com/office/drawing/2014/main" val="3803814969"/>
                    </a:ext>
                  </a:extLst>
                </a:gridCol>
                <a:gridCol w="1300843">
                  <a:extLst>
                    <a:ext uri="{9D8B030D-6E8A-4147-A177-3AD203B41FA5}">
                      <a16:colId xmlns:a16="http://schemas.microsoft.com/office/drawing/2014/main" val="326288695"/>
                    </a:ext>
                  </a:extLst>
                </a:gridCol>
                <a:gridCol w="1828800">
                  <a:extLst>
                    <a:ext uri="{9D8B030D-6E8A-4147-A177-3AD203B41FA5}">
                      <a16:colId xmlns:a16="http://schemas.microsoft.com/office/drawing/2014/main" val="1442542278"/>
                    </a:ext>
                  </a:extLst>
                </a:gridCol>
                <a:gridCol w="1152525">
                  <a:extLst>
                    <a:ext uri="{9D8B030D-6E8A-4147-A177-3AD203B41FA5}">
                      <a16:colId xmlns:a16="http://schemas.microsoft.com/office/drawing/2014/main" val="1231159657"/>
                    </a:ext>
                  </a:extLst>
                </a:gridCol>
                <a:gridCol w="1476375">
                  <a:extLst>
                    <a:ext uri="{9D8B030D-6E8A-4147-A177-3AD203B41FA5}">
                      <a16:colId xmlns:a16="http://schemas.microsoft.com/office/drawing/2014/main" val="3916447423"/>
                    </a:ext>
                  </a:extLst>
                </a:gridCol>
                <a:gridCol w="3619500">
                  <a:extLst>
                    <a:ext uri="{9D8B030D-6E8A-4147-A177-3AD203B41FA5}">
                      <a16:colId xmlns:a16="http://schemas.microsoft.com/office/drawing/2014/main" val="3692255710"/>
                    </a:ext>
                  </a:extLst>
                </a:gridCol>
              </a:tblGrid>
              <a:tr h="64502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gridSpan="4">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l"/>
                      <a:r>
                        <a:rPr lang="en-US" sz="2000" dirty="0"/>
                        <a:t>Compared</a:t>
                      </a:r>
                      <a:r>
                        <a:rPr lang="en-US" sz="2000" baseline="0" dirty="0"/>
                        <a:t> to my actual class, i</a:t>
                      </a:r>
                      <a:r>
                        <a:rPr lang="en-US" sz="2000" dirty="0"/>
                        <a:t>n my HMEC,</a:t>
                      </a:r>
                      <a:r>
                        <a:rPr lang="en-US" sz="2000" baseline="0" dirty="0"/>
                        <a:t> this action would be less/equally/more important.</a:t>
                      </a:r>
                      <a:endParaRPr lang="en-US" sz="2000" dirty="0"/>
                    </a:p>
                  </a:txBody>
                  <a:tcPr marL="106680" marR="106680" marT="53341" marB="533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endParaRPr lang="en-US" dirty="0"/>
                    </a:p>
                  </a:txBody>
                  <a:tcPr>
                    <a:noFill/>
                  </a:tcPr>
                </a:tc>
                <a:tc hMerge="1">
                  <a:txBody>
                    <a:bodyPr/>
                    <a:lstStyle/>
                    <a:p>
                      <a:endParaRPr lang="en-US"/>
                    </a:p>
                  </a:txBody>
                  <a:tcPr/>
                </a:tc>
                <a:tc hMerge="1">
                  <a:txBody>
                    <a:bodyPr/>
                    <a:lstStyle/>
                    <a:p>
                      <a:endParaRPr lang="en-US" dirty="0"/>
                    </a:p>
                  </a:txBody>
                  <a:tcP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2000" dirty="0"/>
                        <a:t>In</a:t>
                      </a:r>
                      <a:r>
                        <a:rPr lang="en-US" sz="2000" baseline="0" dirty="0"/>
                        <a:t> my HMEC, I would spend this proportion of time.</a:t>
                      </a:r>
                      <a:endParaRPr lang="en-US" sz="2000" dirty="0"/>
                    </a:p>
                  </a:txBody>
                  <a:tcPr marL="106680" marR="106680" marT="53341" marB="53341"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58320094"/>
                  </a:ext>
                </a:extLst>
              </a:tr>
              <a:tr h="37054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2000" dirty="0">
                          <a:latin typeface="Calibri" panose="020F0502020204030204" pitchFamily="34" charset="0"/>
                          <a:cs typeface="Calibri" panose="020F0502020204030204" pitchFamily="34" charset="0"/>
                        </a:rPr>
                        <a:t>Lecture</a:t>
                      </a:r>
                    </a:p>
                  </a:txBody>
                  <a:tcPr marL="106680" marR="106680" marT="53341" marB="53341"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r"/>
                      <a:r>
                        <a:rPr lang="en-US" sz="2000" dirty="0">
                          <a:latin typeface="Calibri" panose="020F0502020204030204" pitchFamily="34" charset="0"/>
                          <a:cs typeface="Calibri" panose="020F0502020204030204" pitchFamily="34" charset="0"/>
                        </a:rPr>
                        <a:t>%</a:t>
                      </a:r>
                    </a:p>
                  </a:txBody>
                  <a:tcPr marL="106680" marR="106680" marT="53341" marB="53341"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17110972"/>
                  </a:ext>
                </a:extLst>
              </a:tr>
              <a:tr h="37054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2000" dirty="0">
                          <a:latin typeface="Calibri" panose="020F0502020204030204" pitchFamily="34" charset="0"/>
                          <a:cs typeface="Calibri" panose="020F0502020204030204" pitchFamily="34" charset="0"/>
                        </a:rPr>
                        <a:t>Quiz</a:t>
                      </a:r>
                    </a:p>
                  </a:txBody>
                  <a:tcPr marL="106680" marR="106680" marT="53341" marB="53341"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r"/>
                      <a:r>
                        <a:rPr lang="en-US" sz="2000" dirty="0">
                          <a:latin typeface="Calibri" panose="020F0502020204030204" pitchFamily="34" charset="0"/>
                          <a:cs typeface="Calibri" panose="020F0502020204030204" pitchFamily="34" charset="0"/>
                        </a:rPr>
                        <a:t>%</a:t>
                      </a:r>
                    </a:p>
                  </a:txBody>
                  <a:tcPr marL="106680" marR="106680" marT="53341" marB="53341"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33818787"/>
                  </a:ext>
                </a:extLst>
              </a:tr>
              <a:tr h="62311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2000" dirty="0">
                          <a:latin typeface="Calibri" panose="020F0502020204030204" pitchFamily="34" charset="0"/>
                          <a:cs typeface="Calibri" panose="020F0502020204030204" pitchFamily="34" charset="0"/>
                        </a:rPr>
                        <a:t>Step-by-step labs</a:t>
                      </a:r>
                    </a:p>
                  </a:txBody>
                  <a:tcPr marL="106680" marR="106680" marT="53341" marB="53341"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r"/>
                      <a:r>
                        <a:rPr lang="en-US" sz="2000" dirty="0">
                          <a:latin typeface="Calibri" panose="020F0502020204030204" pitchFamily="34" charset="0"/>
                          <a:cs typeface="Calibri" panose="020F0502020204030204" pitchFamily="34" charset="0"/>
                        </a:rPr>
                        <a:t>%</a:t>
                      </a:r>
                    </a:p>
                  </a:txBody>
                  <a:tcPr marL="106680" marR="106680" marT="53341" marB="53341"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74634929"/>
                  </a:ext>
                </a:extLst>
              </a:tr>
              <a:tr h="62311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2000" dirty="0">
                          <a:latin typeface="Calibri" panose="020F0502020204030204" pitchFamily="34" charset="0"/>
                          <a:cs typeface="Calibri" panose="020F0502020204030204" pitchFamily="34" charset="0"/>
                        </a:rPr>
                        <a:t>Investigative labs</a:t>
                      </a:r>
                    </a:p>
                  </a:txBody>
                  <a:tcPr marL="106680" marR="106680" marT="53341" marB="53341"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r"/>
                      <a:r>
                        <a:rPr lang="en-US" sz="2000" dirty="0">
                          <a:latin typeface="Calibri" panose="020F0502020204030204" pitchFamily="34" charset="0"/>
                          <a:cs typeface="Calibri" panose="020F0502020204030204" pitchFamily="34" charset="0"/>
                        </a:rPr>
                        <a:t>%</a:t>
                      </a:r>
                    </a:p>
                  </a:txBody>
                  <a:tcPr marL="106680" marR="106680" marT="53341" marB="53341"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39122736"/>
                  </a:ext>
                </a:extLst>
              </a:tr>
              <a:tr h="62311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2000" dirty="0">
                          <a:latin typeface="Calibri" panose="020F0502020204030204" pitchFamily="34" charset="0"/>
                          <a:cs typeface="Calibri" panose="020F0502020204030204" pitchFamily="34" charset="0"/>
                        </a:rPr>
                        <a:t>Other small-group work</a:t>
                      </a:r>
                    </a:p>
                  </a:txBody>
                  <a:tcPr marL="106680" marR="106680" marT="53341" marB="53341"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r"/>
                      <a:r>
                        <a:rPr lang="en-US" sz="2000" dirty="0">
                          <a:latin typeface="Calibri" panose="020F0502020204030204" pitchFamily="34" charset="0"/>
                          <a:cs typeface="Calibri" panose="020F0502020204030204" pitchFamily="34" charset="0"/>
                        </a:rPr>
                        <a:t>%</a:t>
                      </a:r>
                    </a:p>
                  </a:txBody>
                  <a:tcPr marL="106680" marR="106680" marT="53341" marB="53341"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73931079"/>
                  </a:ext>
                </a:extLst>
              </a:tr>
              <a:tr h="535231">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2000" dirty="0">
                          <a:latin typeface="Calibri" panose="020F0502020204030204" pitchFamily="34" charset="0"/>
                          <a:cs typeface="Calibri" panose="020F0502020204030204" pitchFamily="34" charset="0"/>
                        </a:rPr>
                        <a:t>Individual work</a:t>
                      </a:r>
                    </a:p>
                  </a:txBody>
                  <a:tcPr marL="106680" marR="106680" marT="53341" marB="53341"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r"/>
                      <a:r>
                        <a:rPr lang="en-US" sz="2000" dirty="0">
                          <a:latin typeface="Calibri" panose="020F0502020204030204" pitchFamily="34" charset="0"/>
                          <a:cs typeface="Calibri" panose="020F0502020204030204" pitchFamily="34" charset="0"/>
                        </a:rPr>
                        <a:t>%</a:t>
                      </a:r>
                    </a:p>
                  </a:txBody>
                  <a:tcPr marL="106680" marR="106680" marT="53341" marB="53341"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72812629"/>
                  </a:ext>
                </a:extLst>
              </a:tr>
              <a:tr h="62311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2000" dirty="0">
                          <a:latin typeface="Calibri" panose="020F0502020204030204" pitchFamily="34" charset="0"/>
                          <a:cs typeface="Calibri" panose="020F0502020204030204" pitchFamily="34" charset="0"/>
                        </a:rPr>
                        <a:t>Student presentation</a:t>
                      </a:r>
                    </a:p>
                  </a:txBody>
                  <a:tcPr marL="106680" marR="106680" marT="53341" marB="53341"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r"/>
                      <a:r>
                        <a:rPr lang="en-US" sz="2000" dirty="0">
                          <a:latin typeface="Calibri" panose="020F0502020204030204" pitchFamily="34" charset="0"/>
                          <a:cs typeface="Calibri" panose="020F0502020204030204" pitchFamily="34" charset="0"/>
                        </a:rPr>
                        <a:t>%</a:t>
                      </a:r>
                    </a:p>
                  </a:txBody>
                  <a:tcPr marL="106680" marR="106680" marT="53341" marB="53341"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92291219"/>
                  </a:ext>
                </a:extLst>
              </a:tr>
              <a:tr h="370545">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2000" dirty="0">
                          <a:latin typeface="Calibri" panose="020F0502020204030204" pitchFamily="34" charset="0"/>
                          <a:cs typeface="Calibri" panose="020F0502020204030204" pitchFamily="34" charset="0"/>
                        </a:rPr>
                        <a:t>Demos</a:t>
                      </a:r>
                    </a:p>
                  </a:txBody>
                  <a:tcPr marL="106680" marR="106680" marT="53341" marB="53341"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r"/>
                      <a:r>
                        <a:rPr lang="en-US" sz="2000" dirty="0">
                          <a:latin typeface="Calibri" panose="020F0502020204030204" pitchFamily="34" charset="0"/>
                          <a:cs typeface="Calibri" panose="020F0502020204030204" pitchFamily="34" charset="0"/>
                        </a:rPr>
                        <a:t>%</a:t>
                      </a:r>
                    </a:p>
                  </a:txBody>
                  <a:tcPr marL="106680" marR="106680" marT="53341" marB="53341"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39119727"/>
                  </a:ext>
                </a:extLst>
              </a:tr>
              <a:tr h="62311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r>
                        <a:rPr lang="en-US" sz="2000" dirty="0">
                          <a:latin typeface="Calibri" panose="020F0502020204030204" pitchFamily="34" charset="0"/>
                          <a:cs typeface="Calibri" panose="020F0502020204030204" pitchFamily="34" charset="0"/>
                        </a:rPr>
                        <a:t>Whole class discussion</a:t>
                      </a:r>
                    </a:p>
                  </a:txBody>
                  <a:tcPr marL="106680" marR="106680" marT="53341" marB="53341"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endParaRPr lang="en-US" sz="2000" dirty="0">
                        <a:latin typeface="Calibri" panose="020F0502020204030204" pitchFamily="34" charset="0"/>
                        <a:cs typeface="Calibri" panose="020F0502020204030204" pitchFamily="34" charset="0"/>
                      </a:endParaRPr>
                    </a:p>
                  </a:txBody>
                  <a:tcPr marL="106680" marR="106680" marT="53341" marB="53341"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r"/>
                      <a:r>
                        <a:rPr lang="en-US" sz="2000" dirty="0">
                          <a:latin typeface="Calibri" panose="020F0502020204030204" pitchFamily="34" charset="0"/>
                          <a:cs typeface="Calibri" panose="020F0502020204030204" pitchFamily="34" charset="0"/>
                        </a:rPr>
                        <a:t>%</a:t>
                      </a:r>
                    </a:p>
                  </a:txBody>
                  <a:tcPr marL="106680" marR="106680" marT="53341" marB="53341"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13861797"/>
                  </a:ext>
                </a:extLst>
              </a:tr>
            </a:tbl>
          </a:graphicData>
        </a:graphic>
      </p:graphicFrame>
      <p:grpSp>
        <p:nvGrpSpPr>
          <p:cNvPr id="95" name="Group 94"/>
          <p:cNvGrpSpPr/>
          <p:nvPr/>
        </p:nvGrpSpPr>
        <p:grpSpPr>
          <a:xfrm>
            <a:off x="10624328" y="12138958"/>
            <a:ext cx="3311903" cy="508882"/>
            <a:chOff x="34600826" y="11450516"/>
            <a:chExt cx="2838774" cy="646331"/>
          </a:xfrm>
        </p:grpSpPr>
        <p:sp>
          <p:nvSpPr>
            <p:cNvPr id="96" name="Rectangle 95"/>
            <p:cNvSpPr/>
            <p:nvPr/>
          </p:nvSpPr>
          <p:spPr>
            <a:xfrm>
              <a:off x="34600826" y="11450516"/>
              <a:ext cx="1771974" cy="646331"/>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3423514"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prstClr val="black"/>
                  </a:solidFill>
                  <a:effectLst/>
                  <a:uLnTx/>
                  <a:uFillTx/>
                  <a:latin typeface="Calibri" panose="020F0502020204030204"/>
                  <a:ea typeface="+mn-ea"/>
                  <a:cs typeface="+mn-cs"/>
                </a:rPr>
                <a:t>2</a:t>
              </a:r>
            </a:p>
          </p:txBody>
        </p:sp>
        <p:sp>
          <p:nvSpPr>
            <p:cNvPr id="97" name="TextBox 96"/>
            <p:cNvSpPr txBox="1"/>
            <p:nvPr/>
          </p:nvSpPr>
          <p:spPr>
            <a:xfrm>
              <a:off x="36534861" y="11450516"/>
              <a:ext cx="904739" cy="508180"/>
            </a:xfrm>
            <a:prstGeom prst="rect">
              <a:avLst/>
            </a:prstGeom>
            <a:noFill/>
          </p:spPr>
          <p:txBody>
            <a:bodyPr wrap="square" rtlCol="0">
              <a:spAutoFit/>
            </a:bodyPr>
            <a:lstStyle/>
            <a:p>
              <a:pPr marL="0" marR="0" lvl="0" indent="0" defTabSz="3423514"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prstClr val="black"/>
                  </a:solidFill>
                  <a:effectLst/>
                  <a:uLnTx/>
                  <a:uFillTx/>
                  <a:latin typeface="Calibri" panose="020F0502020204030204"/>
                </a:rPr>
                <a:t>%</a:t>
              </a:r>
            </a:p>
          </p:txBody>
        </p:sp>
      </p:grpSp>
      <p:grpSp>
        <p:nvGrpSpPr>
          <p:cNvPr id="98" name="Group 97"/>
          <p:cNvGrpSpPr/>
          <p:nvPr/>
        </p:nvGrpSpPr>
        <p:grpSpPr>
          <a:xfrm>
            <a:off x="10624328" y="13052508"/>
            <a:ext cx="3311903" cy="508882"/>
            <a:chOff x="34600826" y="11450516"/>
            <a:chExt cx="2838774" cy="646331"/>
          </a:xfrm>
        </p:grpSpPr>
        <p:sp>
          <p:nvSpPr>
            <p:cNvPr id="99" name="Rectangle 98"/>
            <p:cNvSpPr/>
            <p:nvPr/>
          </p:nvSpPr>
          <p:spPr>
            <a:xfrm>
              <a:off x="34600826" y="11450516"/>
              <a:ext cx="1771974" cy="646331"/>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3423514"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prstClr val="black"/>
                  </a:solidFill>
                  <a:effectLst/>
                  <a:uLnTx/>
                  <a:uFillTx/>
                  <a:latin typeface="Calibri" panose="020F0502020204030204"/>
                  <a:ea typeface="+mn-ea"/>
                  <a:cs typeface="+mn-cs"/>
                </a:rPr>
                <a:t>10</a:t>
              </a:r>
            </a:p>
          </p:txBody>
        </p:sp>
        <p:sp>
          <p:nvSpPr>
            <p:cNvPr id="100" name="TextBox 99"/>
            <p:cNvSpPr txBox="1"/>
            <p:nvPr/>
          </p:nvSpPr>
          <p:spPr>
            <a:xfrm>
              <a:off x="36534861" y="11450516"/>
              <a:ext cx="904739" cy="508180"/>
            </a:xfrm>
            <a:prstGeom prst="rect">
              <a:avLst/>
            </a:prstGeom>
            <a:noFill/>
          </p:spPr>
          <p:txBody>
            <a:bodyPr wrap="square" rtlCol="0">
              <a:spAutoFit/>
            </a:bodyPr>
            <a:lstStyle/>
            <a:p>
              <a:pPr marL="0" marR="0" lvl="0" indent="0" defTabSz="3423514"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prstClr val="black"/>
                  </a:solidFill>
                  <a:effectLst/>
                  <a:uLnTx/>
                  <a:uFillTx/>
                  <a:latin typeface="Calibri" panose="020F0502020204030204"/>
                </a:rPr>
                <a:t>%</a:t>
              </a:r>
            </a:p>
          </p:txBody>
        </p:sp>
      </p:grpSp>
      <p:grpSp>
        <p:nvGrpSpPr>
          <p:cNvPr id="101" name="Group 100"/>
          <p:cNvGrpSpPr/>
          <p:nvPr/>
        </p:nvGrpSpPr>
        <p:grpSpPr>
          <a:xfrm>
            <a:off x="10624328" y="14179138"/>
            <a:ext cx="3311903" cy="508882"/>
            <a:chOff x="34600826" y="11450516"/>
            <a:chExt cx="2838774" cy="646331"/>
          </a:xfrm>
        </p:grpSpPr>
        <p:sp>
          <p:nvSpPr>
            <p:cNvPr id="102" name="Rectangle 101"/>
            <p:cNvSpPr/>
            <p:nvPr/>
          </p:nvSpPr>
          <p:spPr>
            <a:xfrm>
              <a:off x="34600826" y="11450516"/>
              <a:ext cx="1771974" cy="646331"/>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3423514"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prstClr val="black"/>
                  </a:solidFill>
                  <a:effectLst/>
                  <a:uLnTx/>
                  <a:uFillTx/>
                  <a:latin typeface="Calibri" panose="020F0502020204030204"/>
                  <a:ea typeface="+mn-ea"/>
                  <a:cs typeface="+mn-cs"/>
                </a:rPr>
                <a:t>15</a:t>
              </a:r>
            </a:p>
          </p:txBody>
        </p:sp>
        <p:sp>
          <p:nvSpPr>
            <p:cNvPr id="103" name="TextBox 102"/>
            <p:cNvSpPr txBox="1"/>
            <p:nvPr/>
          </p:nvSpPr>
          <p:spPr>
            <a:xfrm>
              <a:off x="36534861" y="11450516"/>
              <a:ext cx="904739" cy="508180"/>
            </a:xfrm>
            <a:prstGeom prst="rect">
              <a:avLst/>
            </a:prstGeom>
            <a:noFill/>
          </p:spPr>
          <p:txBody>
            <a:bodyPr wrap="square" rtlCol="0">
              <a:spAutoFit/>
            </a:bodyPr>
            <a:lstStyle/>
            <a:p>
              <a:pPr marL="0" marR="0" lvl="0" indent="0" defTabSz="3423514"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prstClr val="black"/>
                  </a:solidFill>
                  <a:effectLst/>
                  <a:uLnTx/>
                  <a:uFillTx/>
                  <a:latin typeface="Calibri" panose="020F0502020204030204"/>
                </a:rPr>
                <a:t>%</a:t>
              </a:r>
            </a:p>
          </p:txBody>
        </p:sp>
      </p:grpSp>
      <p:grpSp>
        <p:nvGrpSpPr>
          <p:cNvPr id="104" name="Group 103"/>
          <p:cNvGrpSpPr/>
          <p:nvPr/>
        </p:nvGrpSpPr>
        <p:grpSpPr>
          <a:xfrm>
            <a:off x="10624328" y="15375238"/>
            <a:ext cx="3311903" cy="508882"/>
            <a:chOff x="34600826" y="11450516"/>
            <a:chExt cx="2838774" cy="646331"/>
          </a:xfrm>
        </p:grpSpPr>
        <p:sp>
          <p:nvSpPr>
            <p:cNvPr id="105" name="Rectangle 104"/>
            <p:cNvSpPr/>
            <p:nvPr/>
          </p:nvSpPr>
          <p:spPr>
            <a:xfrm>
              <a:off x="34600826" y="11450516"/>
              <a:ext cx="1771974" cy="646331"/>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3423514"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prstClr val="black"/>
                  </a:solidFill>
                  <a:effectLst/>
                  <a:uLnTx/>
                  <a:uFillTx/>
                  <a:latin typeface="Calibri" panose="020F0502020204030204"/>
                  <a:ea typeface="+mn-ea"/>
                  <a:cs typeface="+mn-cs"/>
                </a:rPr>
                <a:t>40</a:t>
              </a:r>
            </a:p>
          </p:txBody>
        </p:sp>
        <p:sp>
          <p:nvSpPr>
            <p:cNvPr id="106" name="TextBox 105"/>
            <p:cNvSpPr txBox="1"/>
            <p:nvPr/>
          </p:nvSpPr>
          <p:spPr>
            <a:xfrm>
              <a:off x="36534861" y="11450516"/>
              <a:ext cx="904739" cy="508180"/>
            </a:xfrm>
            <a:prstGeom prst="rect">
              <a:avLst/>
            </a:prstGeom>
            <a:noFill/>
          </p:spPr>
          <p:txBody>
            <a:bodyPr wrap="square" rtlCol="0">
              <a:spAutoFit/>
            </a:bodyPr>
            <a:lstStyle/>
            <a:p>
              <a:pPr marL="0" marR="0" lvl="0" indent="0" defTabSz="3423514"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prstClr val="black"/>
                  </a:solidFill>
                  <a:effectLst/>
                  <a:uLnTx/>
                  <a:uFillTx/>
                  <a:latin typeface="Calibri" panose="020F0502020204030204"/>
                </a:rPr>
                <a:t>%</a:t>
              </a:r>
            </a:p>
          </p:txBody>
        </p:sp>
      </p:grpSp>
      <p:grpSp>
        <p:nvGrpSpPr>
          <p:cNvPr id="107" name="Group 106"/>
          <p:cNvGrpSpPr/>
          <p:nvPr/>
        </p:nvGrpSpPr>
        <p:grpSpPr>
          <a:xfrm>
            <a:off x="10624328" y="16278670"/>
            <a:ext cx="3311903" cy="508882"/>
            <a:chOff x="34600826" y="11450516"/>
            <a:chExt cx="2838774" cy="646331"/>
          </a:xfrm>
        </p:grpSpPr>
        <p:sp>
          <p:nvSpPr>
            <p:cNvPr id="108" name="Rectangle 107"/>
            <p:cNvSpPr/>
            <p:nvPr/>
          </p:nvSpPr>
          <p:spPr>
            <a:xfrm>
              <a:off x="34600826" y="11450516"/>
              <a:ext cx="1771974" cy="646331"/>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3423514"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prstClr val="black"/>
                  </a:solidFill>
                  <a:effectLst/>
                  <a:uLnTx/>
                  <a:uFillTx/>
                  <a:latin typeface="Calibri" panose="020F0502020204030204"/>
                  <a:ea typeface="+mn-ea"/>
                  <a:cs typeface="+mn-cs"/>
                </a:rPr>
                <a:t>0</a:t>
              </a:r>
            </a:p>
          </p:txBody>
        </p:sp>
        <p:sp>
          <p:nvSpPr>
            <p:cNvPr id="109" name="TextBox 108"/>
            <p:cNvSpPr txBox="1"/>
            <p:nvPr/>
          </p:nvSpPr>
          <p:spPr>
            <a:xfrm>
              <a:off x="36534861" y="11450516"/>
              <a:ext cx="904739" cy="508180"/>
            </a:xfrm>
            <a:prstGeom prst="rect">
              <a:avLst/>
            </a:prstGeom>
            <a:noFill/>
          </p:spPr>
          <p:txBody>
            <a:bodyPr wrap="square" rtlCol="0">
              <a:spAutoFit/>
            </a:bodyPr>
            <a:lstStyle/>
            <a:p>
              <a:pPr marL="0" marR="0" lvl="0" indent="0" defTabSz="3423514"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prstClr val="black"/>
                  </a:solidFill>
                  <a:effectLst/>
                  <a:uLnTx/>
                  <a:uFillTx/>
                  <a:latin typeface="Calibri" panose="020F0502020204030204"/>
                </a:rPr>
                <a:t>%</a:t>
              </a:r>
            </a:p>
          </p:txBody>
        </p:sp>
      </p:grpSp>
      <p:grpSp>
        <p:nvGrpSpPr>
          <p:cNvPr id="110" name="Group 109"/>
          <p:cNvGrpSpPr/>
          <p:nvPr/>
        </p:nvGrpSpPr>
        <p:grpSpPr>
          <a:xfrm>
            <a:off x="10624328" y="17155185"/>
            <a:ext cx="3311903" cy="508882"/>
            <a:chOff x="34600826" y="11450516"/>
            <a:chExt cx="2838774" cy="646331"/>
          </a:xfrm>
        </p:grpSpPr>
        <p:sp>
          <p:nvSpPr>
            <p:cNvPr id="111" name="Rectangle 110"/>
            <p:cNvSpPr/>
            <p:nvPr/>
          </p:nvSpPr>
          <p:spPr>
            <a:xfrm>
              <a:off x="34600826" y="11450516"/>
              <a:ext cx="1771974" cy="646331"/>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3423514"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prstClr val="black"/>
                  </a:solidFill>
                  <a:effectLst/>
                  <a:uLnTx/>
                  <a:uFillTx/>
                  <a:latin typeface="Calibri" panose="020F0502020204030204"/>
                  <a:ea typeface="+mn-ea"/>
                  <a:cs typeface="+mn-cs"/>
                </a:rPr>
                <a:t>0</a:t>
              </a:r>
            </a:p>
          </p:txBody>
        </p:sp>
        <p:sp>
          <p:nvSpPr>
            <p:cNvPr id="112" name="TextBox 111"/>
            <p:cNvSpPr txBox="1"/>
            <p:nvPr/>
          </p:nvSpPr>
          <p:spPr>
            <a:xfrm>
              <a:off x="36534861" y="11450516"/>
              <a:ext cx="904739" cy="508180"/>
            </a:xfrm>
            <a:prstGeom prst="rect">
              <a:avLst/>
            </a:prstGeom>
            <a:noFill/>
          </p:spPr>
          <p:txBody>
            <a:bodyPr wrap="square" rtlCol="0">
              <a:spAutoFit/>
            </a:bodyPr>
            <a:lstStyle/>
            <a:p>
              <a:pPr marL="0" marR="0" lvl="0" indent="0" defTabSz="3423514"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prstClr val="black"/>
                  </a:solidFill>
                  <a:effectLst/>
                  <a:uLnTx/>
                  <a:uFillTx/>
                  <a:latin typeface="Calibri" panose="020F0502020204030204"/>
                </a:rPr>
                <a:t>%</a:t>
              </a:r>
            </a:p>
          </p:txBody>
        </p:sp>
      </p:grpSp>
      <p:grpSp>
        <p:nvGrpSpPr>
          <p:cNvPr id="113" name="Group 112"/>
          <p:cNvGrpSpPr/>
          <p:nvPr/>
        </p:nvGrpSpPr>
        <p:grpSpPr>
          <a:xfrm>
            <a:off x="10624023" y="18096460"/>
            <a:ext cx="3311903" cy="508882"/>
            <a:chOff x="34600826" y="11450516"/>
            <a:chExt cx="2838774" cy="646331"/>
          </a:xfrm>
        </p:grpSpPr>
        <p:sp>
          <p:nvSpPr>
            <p:cNvPr id="114" name="Rectangle 113"/>
            <p:cNvSpPr/>
            <p:nvPr/>
          </p:nvSpPr>
          <p:spPr>
            <a:xfrm>
              <a:off x="34600826" y="11450516"/>
              <a:ext cx="1771974" cy="646331"/>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3423514"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prstClr val="black"/>
                  </a:solidFill>
                  <a:effectLst/>
                  <a:uLnTx/>
                  <a:uFillTx/>
                  <a:latin typeface="Calibri" panose="020F0502020204030204"/>
                  <a:ea typeface="+mn-ea"/>
                  <a:cs typeface="+mn-cs"/>
                </a:rPr>
                <a:t>7</a:t>
              </a:r>
            </a:p>
          </p:txBody>
        </p:sp>
        <p:sp>
          <p:nvSpPr>
            <p:cNvPr id="115" name="TextBox 114"/>
            <p:cNvSpPr txBox="1"/>
            <p:nvPr/>
          </p:nvSpPr>
          <p:spPr>
            <a:xfrm>
              <a:off x="36534861" y="11450516"/>
              <a:ext cx="904739" cy="508180"/>
            </a:xfrm>
            <a:prstGeom prst="rect">
              <a:avLst/>
            </a:prstGeom>
            <a:noFill/>
          </p:spPr>
          <p:txBody>
            <a:bodyPr wrap="square" rtlCol="0">
              <a:spAutoFit/>
            </a:bodyPr>
            <a:lstStyle/>
            <a:p>
              <a:pPr marL="0" marR="0" lvl="0" indent="0" defTabSz="3423514"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prstClr val="black"/>
                  </a:solidFill>
                  <a:effectLst/>
                  <a:uLnTx/>
                  <a:uFillTx/>
                  <a:latin typeface="Calibri" panose="020F0502020204030204"/>
                </a:rPr>
                <a:t>%</a:t>
              </a:r>
            </a:p>
          </p:txBody>
        </p:sp>
      </p:grpSp>
      <p:grpSp>
        <p:nvGrpSpPr>
          <p:cNvPr id="116" name="Group 115"/>
          <p:cNvGrpSpPr/>
          <p:nvPr/>
        </p:nvGrpSpPr>
        <p:grpSpPr>
          <a:xfrm>
            <a:off x="10624023" y="19076409"/>
            <a:ext cx="3311903" cy="508882"/>
            <a:chOff x="34600826" y="11450516"/>
            <a:chExt cx="2838774" cy="646331"/>
          </a:xfrm>
        </p:grpSpPr>
        <p:sp>
          <p:nvSpPr>
            <p:cNvPr id="117" name="Rectangle 116"/>
            <p:cNvSpPr/>
            <p:nvPr/>
          </p:nvSpPr>
          <p:spPr>
            <a:xfrm>
              <a:off x="34600826" y="11450516"/>
              <a:ext cx="1771974" cy="646331"/>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3423514"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prstClr val="black"/>
                  </a:solidFill>
                  <a:effectLst/>
                  <a:uLnTx/>
                  <a:uFillTx/>
                  <a:latin typeface="Calibri" panose="020F0502020204030204"/>
                  <a:ea typeface="+mn-ea"/>
                  <a:cs typeface="+mn-cs"/>
                </a:rPr>
                <a:t>1</a:t>
              </a:r>
            </a:p>
          </p:txBody>
        </p:sp>
        <p:sp>
          <p:nvSpPr>
            <p:cNvPr id="118" name="TextBox 117"/>
            <p:cNvSpPr txBox="1"/>
            <p:nvPr/>
          </p:nvSpPr>
          <p:spPr>
            <a:xfrm>
              <a:off x="36534861" y="11450516"/>
              <a:ext cx="904739" cy="508180"/>
            </a:xfrm>
            <a:prstGeom prst="rect">
              <a:avLst/>
            </a:prstGeom>
            <a:noFill/>
          </p:spPr>
          <p:txBody>
            <a:bodyPr wrap="square" rtlCol="0">
              <a:spAutoFit/>
            </a:bodyPr>
            <a:lstStyle/>
            <a:p>
              <a:pPr marL="0" marR="0" lvl="0" indent="0" defTabSz="3423514"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prstClr val="black"/>
                  </a:solidFill>
                  <a:effectLst/>
                  <a:uLnTx/>
                  <a:uFillTx/>
                  <a:latin typeface="Calibri" panose="020F0502020204030204"/>
                </a:rPr>
                <a:t>%</a:t>
              </a:r>
            </a:p>
          </p:txBody>
        </p:sp>
      </p:grpSp>
      <p:grpSp>
        <p:nvGrpSpPr>
          <p:cNvPr id="119" name="Group 118"/>
          <p:cNvGrpSpPr/>
          <p:nvPr/>
        </p:nvGrpSpPr>
        <p:grpSpPr>
          <a:xfrm>
            <a:off x="9101464" y="19828605"/>
            <a:ext cx="4834460" cy="508882"/>
            <a:chOff x="33308681" y="11450516"/>
            <a:chExt cx="4143823" cy="646331"/>
          </a:xfrm>
        </p:grpSpPr>
        <p:sp>
          <p:nvSpPr>
            <p:cNvPr id="120" name="Rectangle 119"/>
            <p:cNvSpPr/>
            <p:nvPr/>
          </p:nvSpPr>
          <p:spPr>
            <a:xfrm>
              <a:off x="34600826" y="11450516"/>
              <a:ext cx="1771974" cy="646331"/>
            </a:xfrm>
            <a:prstGeom prst="rect">
              <a:avLst/>
            </a:prstGeom>
            <a:solidFill>
              <a:sysClr val="window" lastClr="FFFFFF"/>
            </a:solidFill>
            <a:ln w="12700" cap="flat" cmpd="sng" algn="ctr">
              <a:solidFill>
                <a:sysClr val="windowText" lastClr="000000"/>
              </a:solidFill>
              <a:prstDash val="solid"/>
              <a:miter lim="800000"/>
            </a:ln>
            <a:effectLst/>
          </p:spPr>
          <p:txBody>
            <a:bodyPr rtlCol="0" anchor="ctr"/>
            <a:lstStyle/>
            <a:p>
              <a:pPr marL="0" marR="0" lvl="0" indent="0" algn="ctr" defTabSz="3423514"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prstClr val="black"/>
                  </a:solidFill>
                  <a:effectLst/>
                  <a:uLnTx/>
                  <a:uFillTx/>
                  <a:latin typeface="Calibri" panose="020F0502020204030204"/>
                  <a:ea typeface="+mn-ea"/>
                  <a:cs typeface="+mn-cs"/>
                </a:rPr>
                <a:t>100</a:t>
              </a:r>
            </a:p>
          </p:txBody>
        </p:sp>
        <p:sp>
          <p:nvSpPr>
            <p:cNvPr id="121" name="TextBox 120"/>
            <p:cNvSpPr txBox="1"/>
            <p:nvPr/>
          </p:nvSpPr>
          <p:spPr>
            <a:xfrm>
              <a:off x="33308681" y="11459872"/>
              <a:ext cx="4143823" cy="508180"/>
            </a:xfrm>
            <a:prstGeom prst="rect">
              <a:avLst/>
            </a:prstGeom>
            <a:noFill/>
          </p:spPr>
          <p:txBody>
            <a:bodyPr wrap="square" rtlCol="0">
              <a:spAutoFit/>
            </a:bodyPr>
            <a:lstStyle/>
            <a:p>
              <a:pPr marL="0" marR="0" lvl="0" indent="0" defTabSz="3423514" eaLnBrk="1" fontAlgn="auto" latinLnBrk="0" hangingPunct="1">
                <a:lnSpc>
                  <a:spcPct val="100000"/>
                </a:lnSpc>
                <a:spcBef>
                  <a:spcPts val="0"/>
                </a:spcBef>
                <a:spcAft>
                  <a:spcPts val="0"/>
                </a:spcAft>
                <a:buClrTx/>
                <a:buSzTx/>
                <a:buFontTx/>
                <a:buNone/>
                <a:tabLst/>
                <a:defRPr/>
              </a:pPr>
              <a:r>
                <a:rPr kumimoji="0" lang="en-US" sz="2000" b="0" i="0" u="none" strike="noStrike" kern="0" cap="none" spc="0" normalizeH="0" baseline="0" noProof="0" dirty="0">
                  <a:ln>
                    <a:noFill/>
                  </a:ln>
                  <a:solidFill>
                    <a:prstClr val="black"/>
                  </a:solidFill>
                  <a:effectLst/>
                  <a:uLnTx/>
                  <a:uFillTx/>
                  <a:latin typeface="Calibri" panose="020F0502020204030204"/>
                </a:rPr>
                <a:t>Total                        %</a:t>
              </a:r>
            </a:p>
          </p:txBody>
        </p:sp>
      </p:grpSp>
      <p:sp>
        <p:nvSpPr>
          <p:cNvPr id="143" name="Rectangle 142"/>
          <p:cNvSpPr/>
          <p:nvPr/>
        </p:nvSpPr>
        <p:spPr>
          <a:xfrm>
            <a:off x="8810625" y="852764"/>
            <a:ext cx="1441923" cy="27146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25</a:t>
            </a:r>
          </a:p>
        </p:txBody>
      </p:sp>
      <p:sp>
        <p:nvSpPr>
          <p:cNvPr id="144" name="Rectangle 143"/>
          <p:cNvSpPr/>
          <p:nvPr/>
        </p:nvSpPr>
        <p:spPr>
          <a:xfrm>
            <a:off x="8810625" y="1259957"/>
            <a:ext cx="1441923" cy="27146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2</a:t>
            </a:r>
          </a:p>
        </p:txBody>
      </p:sp>
      <p:sp>
        <p:nvSpPr>
          <p:cNvPr id="145" name="Rectangle 144"/>
          <p:cNvSpPr/>
          <p:nvPr/>
        </p:nvSpPr>
        <p:spPr>
          <a:xfrm>
            <a:off x="8810624" y="1842140"/>
            <a:ext cx="1441923" cy="27146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10</a:t>
            </a:r>
          </a:p>
        </p:txBody>
      </p:sp>
      <p:sp>
        <p:nvSpPr>
          <p:cNvPr id="146" name="Rectangle 145"/>
          <p:cNvSpPr/>
          <p:nvPr/>
        </p:nvSpPr>
        <p:spPr>
          <a:xfrm>
            <a:off x="8810617" y="2464130"/>
            <a:ext cx="1441923" cy="27146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15</a:t>
            </a:r>
          </a:p>
        </p:txBody>
      </p:sp>
      <p:sp>
        <p:nvSpPr>
          <p:cNvPr id="147" name="Rectangle 146"/>
          <p:cNvSpPr/>
          <p:nvPr/>
        </p:nvSpPr>
        <p:spPr>
          <a:xfrm>
            <a:off x="8810616" y="3254839"/>
            <a:ext cx="1441923" cy="27146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40</a:t>
            </a:r>
          </a:p>
        </p:txBody>
      </p:sp>
      <p:sp>
        <p:nvSpPr>
          <p:cNvPr id="148" name="Rectangle 147"/>
          <p:cNvSpPr/>
          <p:nvPr/>
        </p:nvSpPr>
        <p:spPr>
          <a:xfrm>
            <a:off x="8810623" y="4000748"/>
            <a:ext cx="1441923" cy="27146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0</a:t>
            </a:r>
          </a:p>
        </p:txBody>
      </p:sp>
      <p:sp>
        <p:nvSpPr>
          <p:cNvPr id="152" name="Rectangle 151"/>
          <p:cNvSpPr/>
          <p:nvPr/>
        </p:nvSpPr>
        <p:spPr>
          <a:xfrm>
            <a:off x="8810621" y="4689226"/>
            <a:ext cx="1441923" cy="27146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0</a:t>
            </a:r>
          </a:p>
        </p:txBody>
      </p:sp>
      <p:sp>
        <p:nvSpPr>
          <p:cNvPr id="153" name="Rectangle 152"/>
          <p:cNvSpPr/>
          <p:nvPr/>
        </p:nvSpPr>
        <p:spPr>
          <a:xfrm>
            <a:off x="8810617" y="5263419"/>
            <a:ext cx="1441923" cy="27146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7</a:t>
            </a:r>
          </a:p>
        </p:txBody>
      </p:sp>
      <p:sp>
        <p:nvSpPr>
          <p:cNvPr id="154" name="Rectangle 153"/>
          <p:cNvSpPr/>
          <p:nvPr/>
        </p:nvSpPr>
        <p:spPr>
          <a:xfrm>
            <a:off x="8810616" y="5792646"/>
            <a:ext cx="1441923" cy="27146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1</a:t>
            </a:r>
          </a:p>
        </p:txBody>
      </p:sp>
      <p:sp>
        <p:nvSpPr>
          <p:cNvPr id="155" name="Rectangle 154"/>
          <p:cNvSpPr/>
          <p:nvPr/>
        </p:nvSpPr>
        <p:spPr>
          <a:xfrm>
            <a:off x="8810618" y="6250176"/>
            <a:ext cx="1441923" cy="27146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100</a:t>
            </a:r>
          </a:p>
        </p:txBody>
      </p:sp>
      <p:sp>
        <p:nvSpPr>
          <p:cNvPr id="156" name="TextBox 155"/>
          <p:cNvSpPr txBox="1"/>
          <p:nvPr/>
        </p:nvSpPr>
        <p:spPr>
          <a:xfrm>
            <a:off x="7877175" y="6222866"/>
            <a:ext cx="3590925" cy="369332"/>
          </a:xfrm>
          <a:prstGeom prst="rect">
            <a:avLst/>
          </a:prstGeom>
          <a:noFill/>
        </p:spPr>
        <p:txBody>
          <a:bodyPr wrap="square" rtlCol="0">
            <a:spAutoFit/>
          </a:bodyPr>
          <a:lstStyle/>
          <a:p>
            <a:r>
              <a:rPr lang="en-US" dirty="0">
                <a:latin typeface="Calibri" panose="020F0502020204030204" pitchFamily="34" charset="0"/>
                <a:cs typeface="Calibri" panose="020F0502020204030204" pitchFamily="34" charset="0"/>
              </a:rPr>
              <a:t>Total			         %</a:t>
            </a:r>
          </a:p>
        </p:txBody>
      </p:sp>
      <p:sp>
        <p:nvSpPr>
          <p:cNvPr id="55" name="Rectangle: Rounded Corners 54">
            <a:extLst>
              <a:ext uri="{FF2B5EF4-FFF2-40B4-BE49-F238E27FC236}">
                <a16:creationId xmlns:a16="http://schemas.microsoft.com/office/drawing/2014/main" id="{2310C5E7-47DD-4214-AAB6-B64395C687B8}"/>
              </a:ext>
            </a:extLst>
          </p:cNvPr>
          <p:cNvSpPr/>
          <p:nvPr/>
        </p:nvSpPr>
        <p:spPr>
          <a:xfrm>
            <a:off x="2351314" y="850068"/>
            <a:ext cx="1147361" cy="353743"/>
          </a:xfrm>
          <a:prstGeom prst="roundRect">
            <a:avLst/>
          </a:prstGeom>
          <a:solidFill>
            <a:srgbClr val="A5A5A5"/>
          </a:solidFill>
          <a:ln w="12700" cap="flat" cmpd="sng" algn="ctr">
            <a:noFill/>
            <a:prstDash val="solid"/>
            <a:miter lim="800000"/>
          </a:ln>
          <a:effectLst/>
          <a:scene3d>
            <a:camera prst="orthographicFront"/>
            <a:lightRig rig="threePt" dir="t"/>
          </a:scene3d>
          <a:sp3d>
            <a:bevelT prst="angle"/>
            <a:bevelB w="165100" prst="coolSlant"/>
          </a:sp3d>
        </p:spPr>
        <p:txBody>
          <a:bodyPr rtlCol="0" anchor="ctr"/>
          <a:lstStyle/>
          <a:p>
            <a:pPr marL="0" marR="0" lvl="0" indent="0" algn="ctr" defTabSz="1711757"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Calibri" panose="020F0502020204030204"/>
                <a:ea typeface="+mn-ea"/>
                <a:cs typeface="+mn-cs"/>
              </a:rPr>
              <a:t>Less</a:t>
            </a:r>
          </a:p>
        </p:txBody>
      </p:sp>
      <p:sp>
        <p:nvSpPr>
          <p:cNvPr id="56" name="Rectangle: Rounded Corners 55">
            <a:extLst>
              <a:ext uri="{FF2B5EF4-FFF2-40B4-BE49-F238E27FC236}">
                <a16:creationId xmlns:a16="http://schemas.microsoft.com/office/drawing/2014/main" id="{04022255-BA96-4118-A1CC-A666BBD7FCAA}"/>
              </a:ext>
            </a:extLst>
          </p:cNvPr>
          <p:cNvSpPr/>
          <p:nvPr/>
        </p:nvSpPr>
        <p:spPr>
          <a:xfrm>
            <a:off x="2351314" y="1265995"/>
            <a:ext cx="1147361" cy="353743"/>
          </a:xfrm>
          <a:prstGeom prst="roundRect">
            <a:avLst/>
          </a:prstGeom>
          <a:solidFill>
            <a:srgbClr val="FFC000"/>
          </a:solidFill>
          <a:ln>
            <a:noFill/>
          </a:ln>
          <a:effectLst/>
          <a:scene3d>
            <a:camera prst="orthographicFront"/>
            <a:lightRig rig="threePt" dir="t"/>
          </a:scene3d>
          <a:sp3d>
            <a:bevelT w="152400" h="50800" prst="softRound"/>
          </a:sp3d>
        </p:spPr>
        <p:txBody>
          <a:bodyPr rtlCol="0" anchor="ctr"/>
          <a:lstStyle/>
          <a:p>
            <a:pPr marL="0" marR="0" lvl="0" indent="0" algn="ctr" defTabSz="1711757" eaLnBrk="1" fontAlgn="t"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Calibri" panose="020F0502020204030204"/>
                <a:ea typeface="+mn-ea"/>
                <a:cs typeface="+mn-cs"/>
              </a:rPr>
              <a:t>Less</a:t>
            </a:r>
          </a:p>
        </p:txBody>
      </p:sp>
      <p:sp>
        <p:nvSpPr>
          <p:cNvPr id="57" name="Rectangle: Rounded Corners 56">
            <a:extLst>
              <a:ext uri="{FF2B5EF4-FFF2-40B4-BE49-F238E27FC236}">
                <a16:creationId xmlns:a16="http://schemas.microsoft.com/office/drawing/2014/main" id="{6D9CC757-E08E-4084-939A-156B1009AB48}"/>
              </a:ext>
            </a:extLst>
          </p:cNvPr>
          <p:cNvSpPr/>
          <p:nvPr/>
        </p:nvSpPr>
        <p:spPr>
          <a:xfrm>
            <a:off x="2351314" y="1800620"/>
            <a:ext cx="1147361" cy="353743"/>
          </a:xfrm>
          <a:prstGeom prst="roundRect">
            <a:avLst/>
          </a:prstGeom>
          <a:solidFill>
            <a:srgbClr val="A5A5A5"/>
          </a:solidFill>
          <a:ln w="12700" cap="flat" cmpd="sng" algn="ctr">
            <a:noFill/>
            <a:prstDash val="solid"/>
            <a:miter lim="800000"/>
          </a:ln>
          <a:effectLst/>
          <a:scene3d>
            <a:camera prst="orthographicFront"/>
            <a:lightRig rig="threePt" dir="t"/>
          </a:scene3d>
          <a:sp3d>
            <a:bevelT prst="angle"/>
            <a:bevelB w="165100" prst="coolSlant"/>
          </a:sp3d>
        </p:spPr>
        <p:txBody>
          <a:bodyPr rtlCol="0" anchor="ctr"/>
          <a:lstStyle/>
          <a:p>
            <a:pPr marL="0" marR="0" lvl="0" indent="0" algn="ctr" defTabSz="1711757" eaLnBrk="1" fontAlgn="t"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Calibri" panose="020F0502020204030204"/>
                <a:ea typeface="+mn-ea"/>
                <a:cs typeface="+mn-cs"/>
              </a:rPr>
              <a:t>Less</a:t>
            </a:r>
          </a:p>
        </p:txBody>
      </p:sp>
      <p:sp>
        <p:nvSpPr>
          <p:cNvPr id="58" name="Rectangle: Rounded Corners 57">
            <a:extLst>
              <a:ext uri="{FF2B5EF4-FFF2-40B4-BE49-F238E27FC236}">
                <a16:creationId xmlns:a16="http://schemas.microsoft.com/office/drawing/2014/main" id="{35DB705B-CF54-455B-BF15-CF178D04BFFB}"/>
              </a:ext>
            </a:extLst>
          </p:cNvPr>
          <p:cNvSpPr/>
          <p:nvPr/>
        </p:nvSpPr>
        <p:spPr>
          <a:xfrm>
            <a:off x="2351314" y="2449181"/>
            <a:ext cx="1147361" cy="353743"/>
          </a:xfrm>
          <a:prstGeom prst="roundRect">
            <a:avLst/>
          </a:prstGeom>
          <a:solidFill>
            <a:srgbClr val="A5A5A5"/>
          </a:solidFill>
          <a:ln w="12700" cap="flat" cmpd="sng" algn="ctr">
            <a:noFill/>
            <a:prstDash val="solid"/>
            <a:miter lim="800000"/>
          </a:ln>
          <a:effectLst/>
          <a:scene3d>
            <a:camera prst="orthographicFront"/>
            <a:lightRig rig="threePt" dir="t"/>
          </a:scene3d>
          <a:sp3d>
            <a:bevelT prst="angle"/>
            <a:bevelB w="165100" prst="coolSlant"/>
          </a:sp3d>
        </p:spPr>
        <p:txBody>
          <a:bodyPr rtlCol="0" anchor="ctr"/>
          <a:lstStyle/>
          <a:p>
            <a:pPr marL="0" marR="0" lvl="0" indent="0" algn="ctr" defTabSz="1711757" eaLnBrk="1" fontAlgn="t"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Calibri" panose="020F0502020204030204"/>
                <a:ea typeface="+mn-ea"/>
                <a:cs typeface="+mn-cs"/>
              </a:rPr>
              <a:t>Less</a:t>
            </a:r>
          </a:p>
        </p:txBody>
      </p:sp>
      <p:sp>
        <p:nvSpPr>
          <p:cNvPr id="59" name="Rectangle: Rounded Corners 58">
            <a:extLst>
              <a:ext uri="{FF2B5EF4-FFF2-40B4-BE49-F238E27FC236}">
                <a16:creationId xmlns:a16="http://schemas.microsoft.com/office/drawing/2014/main" id="{D41CD8FC-581F-4AEA-96D6-14CAE274DB20}"/>
              </a:ext>
            </a:extLst>
          </p:cNvPr>
          <p:cNvSpPr/>
          <p:nvPr/>
        </p:nvSpPr>
        <p:spPr>
          <a:xfrm>
            <a:off x="2351314" y="3245412"/>
            <a:ext cx="1147361" cy="353743"/>
          </a:xfrm>
          <a:prstGeom prst="roundRect">
            <a:avLst/>
          </a:prstGeom>
          <a:solidFill>
            <a:srgbClr val="A5A5A5"/>
          </a:solidFill>
          <a:ln w="12700" cap="flat" cmpd="sng" algn="ctr">
            <a:noFill/>
            <a:prstDash val="solid"/>
            <a:miter lim="800000"/>
          </a:ln>
          <a:effectLst/>
          <a:scene3d>
            <a:camera prst="orthographicFront"/>
            <a:lightRig rig="threePt" dir="t"/>
          </a:scene3d>
          <a:sp3d>
            <a:bevelT prst="angle"/>
            <a:bevelB w="165100" prst="coolSlant"/>
          </a:sp3d>
        </p:spPr>
        <p:txBody>
          <a:bodyPr rtlCol="0" anchor="ctr"/>
          <a:lstStyle/>
          <a:p>
            <a:pPr marL="0" marR="0" lvl="0" indent="0" algn="ctr" defTabSz="1711757" eaLnBrk="1" fontAlgn="t"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Calibri" panose="020F0502020204030204"/>
                <a:ea typeface="+mn-ea"/>
                <a:cs typeface="+mn-cs"/>
              </a:rPr>
              <a:t>Less</a:t>
            </a:r>
          </a:p>
        </p:txBody>
      </p:sp>
      <p:sp>
        <p:nvSpPr>
          <p:cNvPr id="60" name="Rectangle: Rounded Corners 59">
            <a:extLst>
              <a:ext uri="{FF2B5EF4-FFF2-40B4-BE49-F238E27FC236}">
                <a16:creationId xmlns:a16="http://schemas.microsoft.com/office/drawing/2014/main" id="{6324ED2C-17F6-4E39-873A-C37F4757F135}"/>
              </a:ext>
            </a:extLst>
          </p:cNvPr>
          <p:cNvSpPr/>
          <p:nvPr/>
        </p:nvSpPr>
        <p:spPr>
          <a:xfrm>
            <a:off x="2351314" y="3982513"/>
            <a:ext cx="1147361" cy="353743"/>
          </a:xfrm>
          <a:prstGeom prst="roundRect">
            <a:avLst/>
          </a:prstGeom>
          <a:solidFill>
            <a:srgbClr val="FFC000"/>
          </a:solidFill>
          <a:ln>
            <a:noFill/>
          </a:ln>
          <a:effectLst/>
          <a:scene3d>
            <a:camera prst="orthographicFront"/>
            <a:lightRig rig="threePt" dir="t"/>
          </a:scene3d>
          <a:sp3d>
            <a:bevelT w="152400" h="50800" prst="softRound"/>
          </a:sp3d>
        </p:spPr>
        <p:txBody>
          <a:bodyPr rtlCol="0" anchor="ctr"/>
          <a:lstStyle/>
          <a:p>
            <a:pPr marL="0" marR="0" lvl="0" indent="0" algn="ctr" defTabSz="1711757" eaLnBrk="1" fontAlgn="t"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Calibri" panose="020F0502020204030204"/>
                <a:ea typeface="+mn-ea"/>
                <a:cs typeface="+mn-cs"/>
              </a:rPr>
              <a:t>Less</a:t>
            </a:r>
          </a:p>
        </p:txBody>
      </p:sp>
      <p:sp>
        <p:nvSpPr>
          <p:cNvPr id="61" name="Rectangle: Rounded Corners 60">
            <a:extLst>
              <a:ext uri="{FF2B5EF4-FFF2-40B4-BE49-F238E27FC236}">
                <a16:creationId xmlns:a16="http://schemas.microsoft.com/office/drawing/2014/main" id="{C9D889A6-7A3A-44AB-A088-EE7E697C7E2C}"/>
              </a:ext>
            </a:extLst>
          </p:cNvPr>
          <p:cNvSpPr/>
          <p:nvPr/>
        </p:nvSpPr>
        <p:spPr>
          <a:xfrm>
            <a:off x="2351314" y="4681439"/>
            <a:ext cx="1147361" cy="353743"/>
          </a:xfrm>
          <a:prstGeom prst="roundRect">
            <a:avLst/>
          </a:prstGeom>
          <a:solidFill>
            <a:srgbClr val="FFC000"/>
          </a:solidFill>
          <a:ln>
            <a:noFill/>
          </a:ln>
          <a:effectLst/>
          <a:scene3d>
            <a:camera prst="orthographicFront"/>
            <a:lightRig rig="threePt" dir="t"/>
          </a:scene3d>
          <a:sp3d>
            <a:bevelT w="152400" h="50800" prst="softRound"/>
          </a:sp3d>
        </p:spPr>
        <p:txBody>
          <a:bodyPr rtlCol="0" anchor="ctr"/>
          <a:lstStyle/>
          <a:p>
            <a:pPr marL="0" marR="0" lvl="0" indent="0" algn="ctr" defTabSz="1711757" eaLnBrk="1" fontAlgn="t"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Calibri" panose="020F0502020204030204"/>
                <a:ea typeface="+mn-ea"/>
                <a:cs typeface="+mn-cs"/>
              </a:rPr>
              <a:t>Less</a:t>
            </a:r>
          </a:p>
        </p:txBody>
      </p:sp>
      <p:sp>
        <p:nvSpPr>
          <p:cNvPr id="62" name="Rectangle: Rounded Corners 61">
            <a:extLst>
              <a:ext uri="{FF2B5EF4-FFF2-40B4-BE49-F238E27FC236}">
                <a16:creationId xmlns:a16="http://schemas.microsoft.com/office/drawing/2014/main" id="{78D6FF02-7C68-4B48-89E9-15EB412EBC35}"/>
              </a:ext>
            </a:extLst>
          </p:cNvPr>
          <p:cNvSpPr/>
          <p:nvPr/>
        </p:nvSpPr>
        <p:spPr>
          <a:xfrm>
            <a:off x="2351314" y="5285138"/>
            <a:ext cx="1147361" cy="353743"/>
          </a:xfrm>
          <a:prstGeom prst="roundRect">
            <a:avLst/>
          </a:prstGeom>
          <a:solidFill>
            <a:srgbClr val="A5A5A5"/>
          </a:solidFill>
          <a:ln w="12700" cap="flat" cmpd="sng" algn="ctr">
            <a:noFill/>
            <a:prstDash val="solid"/>
            <a:miter lim="800000"/>
          </a:ln>
          <a:effectLst/>
          <a:scene3d>
            <a:camera prst="orthographicFront"/>
            <a:lightRig rig="threePt" dir="t"/>
          </a:scene3d>
          <a:sp3d>
            <a:bevelT prst="angle"/>
            <a:bevelB w="165100" prst="coolSlant"/>
          </a:sp3d>
        </p:spPr>
        <p:txBody>
          <a:bodyPr rtlCol="0" anchor="ctr"/>
          <a:lstStyle/>
          <a:p>
            <a:pPr marL="0" marR="0" lvl="0" indent="0" algn="ctr" defTabSz="1711757" eaLnBrk="1" fontAlgn="t"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Calibri" panose="020F0502020204030204"/>
                <a:ea typeface="+mn-ea"/>
                <a:cs typeface="+mn-cs"/>
              </a:rPr>
              <a:t>Less</a:t>
            </a:r>
          </a:p>
        </p:txBody>
      </p:sp>
      <p:sp>
        <p:nvSpPr>
          <p:cNvPr id="65" name="Rectangle: Rounded Corners 64">
            <a:extLst>
              <a:ext uri="{FF2B5EF4-FFF2-40B4-BE49-F238E27FC236}">
                <a16:creationId xmlns:a16="http://schemas.microsoft.com/office/drawing/2014/main" id="{3EEDF28D-F590-4B59-99DB-8C3EF2A678C6}"/>
              </a:ext>
            </a:extLst>
          </p:cNvPr>
          <p:cNvSpPr/>
          <p:nvPr/>
        </p:nvSpPr>
        <p:spPr>
          <a:xfrm>
            <a:off x="2351314" y="5774866"/>
            <a:ext cx="1147361" cy="353743"/>
          </a:xfrm>
          <a:prstGeom prst="roundRect">
            <a:avLst/>
          </a:prstGeom>
          <a:solidFill>
            <a:srgbClr val="A5A5A5"/>
          </a:solidFill>
          <a:ln w="12700" cap="flat" cmpd="sng" algn="ctr">
            <a:noFill/>
            <a:prstDash val="solid"/>
            <a:miter lim="800000"/>
          </a:ln>
          <a:effectLst/>
          <a:scene3d>
            <a:camera prst="orthographicFront"/>
            <a:lightRig rig="threePt" dir="t"/>
          </a:scene3d>
          <a:sp3d>
            <a:bevelT prst="angle"/>
            <a:bevelB w="165100" prst="coolSlant"/>
          </a:sp3d>
        </p:spPr>
        <p:txBody>
          <a:bodyPr rtlCol="0" anchor="ctr"/>
          <a:lstStyle/>
          <a:p>
            <a:pPr marL="0" marR="0" lvl="0" indent="0" algn="ctr" defTabSz="1711757" eaLnBrk="1" fontAlgn="t"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Calibri" panose="020F0502020204030204"/>
                <a:ea typeface="+mn-ea"/>
                <a:cs typeface="+mn-cs"/>
              </a:rPr>
              <a:t>Less</a:t>
            </a:r>
          </a:p>
        </p:txBody>
      </p:sp>
      <p:sp>
        <p:nvSpPr>
          <p:cNvPr id="66" name="Rectangle: Rounded Corners 65">
            <a:extLst>
              <a:ext uri="{FF2B5EF4-FFF2-40B4-BE49-F238E27FC236}">
                <a16:creationId xmlns:a16="http://schemas.microsoft.com/office/drawing/2014/main" id="{2D6C572E-C802-434B-BDCA-1F443322475A}"/>
              </a:ext>
            </a:extLst>
          </p:cNvPr>
          <p:cNvSpPr/>
          <p:nvPr/>
        </p:nvSpPr>
        <p:spPr>
          <a:xfrm>
            <a:off x="4442603" y="850068"/>
            <a:ext cx="1147361" cy="353743"/>
          </a:xfrm>
          <a:prstGeom prst="roundRect">
            <a:avLst/>
          </a:prstGeom>
          <a:solidFill>
            <a:srgbClr val="A5A5A5"/>
          </a:solidFill>
          <a:ln w="12700" cap="flat" cmpd="sng" algn="ctr">
            <a:noFill/>
            <a:prstDash val="solid"/>
            <a:miter lim="800000"/>
          </a:ln>
          <a:effectLst/>
          <a:scene3d>
            <a:camera prst="orthographicFront"/>
            <a:lightRig rig="threePt" dir="t"/>
          </a:scene3d>
          <a:sp3d>
            <a:bevelT prst="angle"/>
            <a:bevelB w="165100" prst="coolSlant"/>
          </a:sp3d>
        </p:spPr>
        <p:txBody>
          <a:bodyPr rtlCol="0" anchor="ctr"/>
          <a:lstStyle/>
          <a:p>
            <a:pPr marL="0" marR="0" lvl="0" indent="0" algn="ctr" defTabSz="1711757"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Calibri" panose="020F0502020204030204"/>
                <a:ea typeface="+mn-ea"/>
                <a:cs typeface="+mn-cs"/>
              </a:rPr>
              <a:t>Equally</a:t>
            </a:r>
          </a:p>
        </p:txBody>
      </p:sp>
      <p:sp>
        <p:nvSpPr>
          <p:cNvPr id="67" name="Rectangle: Rounded Corners 66">
            <a:extLst>
              <a:ext uri="{FF2B5EF4-FFF2-40B4-BE49-F238E27FC236}">
                <a16:creationId xmlns:a16="http://schemas.microsoft.com/office/drawing/2014/main" id="{EB70C493-0D8C-4197-90AF-50EA8A507FC1}"/>
              </a:ext>
            </a:extLst>
          </p:cNvPr>
          <p:cNvSpPr/>
          <p:nvPr/>
        </p:nvSpPr>
        <p:spPr>
          <a:xfrm>
            <a:off x="4442603" y="1265995"/>
            <a:ext cx="1147361" cy="353743"/>
          </a:xfrm>
          <a:prstGeom prst="roundRect">
            <a:avLst/>
          </a:prstGeom>
          <a:solidFill>
            <a:srgbClr val="A5A5A5"/>
          </a:solidFill>
          <a:ln w="12700" cap="flat" cmpd="sng" algn="ctr">
            <a:noFill/>
            <a:prstDash val="solid"/>
            <a:miter lim="800000"/>
          </a:ln>
          <a:effectLst/>
          <a:scene3d>
            <a:camera prst="orthographicFront"/>
            <a:lightRig rig="threePt" dir="t"/>
          </a:scene3d>
          <a:sp3d>
            <a:bevelT prst="angle"/>
            <a:bevelB w="165100" prst="coolSlant"/>
          </a:sp3d>
        </p:spPr>
        <p:txBody>
          <a:bodyPr rtlCol="0" anchor="ctr"/>
          <a:lstStyle/>
          <a:p>
            <a:pPr marL="0" marR="0" lvl="0" indent="0" algn="ctr" defTabSz="1711757" eaLnBrk="1" fontAlgn="t"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Calibri" panose="020F0502020204030204"/>
                <a:ea typeface="+mn-ea"/>
                <a:cs typeface="+mn-cs"/>
              </a:rPr>
              <a:t>Equally</a:t>
            </a:r>
          </a:p>
        </p:txBody>
      </p:sp>
      <p:sp>
        <p:nvSpPr>
          <p:cNvPr id="68" name="Rectangle: Rounded Corners 67">
            <a:extLst>
              <a:ext uri="{FF2B5EF4-FFF2-40B4-BE49-F238E27FC236}">
                <a16:creationId xmlns:a16="http://schemas.microsoft.com/office/drawing/2014/main" id="{265DAF93-F2CA-4E2C-B308-D37F561682EF}"/>
              </a:ext>
            </a:extLst>
          </p:cNvPr>
          <p:cNvSpPr/>
          <p:nvPr/>
        </p:nvSpPr>
        <p:spPr>
          <a:xfrm>
            <a:off x="4442603" y="1800620"/>
            <a:ext cx="1147361" cy="353743"/>
          </a:xfrm>
          <a:prstGeom prst="roundRect">
            <a:avLst/>
          </a:prstGeom>
          <a:solidFill>
            <a:srgbClr val="FFC000"/>
          </a:solidFill>
          <a:ln>
            <a:noFill/>
          </a:ln>
          <a:effectLst/>
          <a:scene3d>
            <a:camera prst="orthographicFront"/>
            <a:lightRig rig="threePt" dir="t"/>
          </a:scene3d>
          <a:sp3d>
            <a:bevelT w="152400" h="50800" prst="softRound"/>
          </a:sp3d>
        </p:spPr>
        <p:txBody>
          <a:bodyPr rtlCol="0" anchor="ctr"/>
          <a:lstStyle/>
          <a:p>
            <a:pPr marL="0" marR="0" lvl="0" indent="0" algn="ctr" defTabSz="1711757" eaLnBrk="1" fontAlgn="t"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Calibri" panose="020F0502020204030204"/>
                <a:ea typeface="+mn-ea"/>
                <a:cs typeface="+mn-cs"/>
              </a:rPr>
              <a:t>Equally</a:t>
            </a:r>
          </a:p>
        </p:txBody>
      </p:sp>
      <p:sp>
        <p:nvSpPr>
          <p:cNvPr id="69" name="Rectangle: Rounded Corners 68">
            <a:extLst>
              <a:ext uri="{FF2B5EF4-FFF2-40B4-BE49-F238E27FC236}">
                <a16:creationId xmlns:a16="http://schemas.microsoft.com/office/drawing/2014/main" id="{DE5BF658-08B0-482B-8A75-9996F7925521}"/>
              </a:ext>
            </a:extLst>
          </p:cNvPr>
          <p:cNvSpPr/>
          <p:nvPr/>
        </p:nvSpPr>
        <p:spPr>
          <a:xfrm>
            <a:off x="4442603" y="2449181"/>
            <a:ext cx="1147361" cy="353743"/>
          </a:xfrm>
          <a:prstGeom prst="roundRect">
            <a:avLst/>
          </a:prstGeom>
          <a:solidFill>
            <a:srgbClr val="FFC000"/>
          </a:solidFill>
          <a:ln>
            <a:noFill/>
          </a:ln>
          <a:effectLst/>
          <a:scene3d>
            <a:camera prst="orthographicFront"/>
            <a:lightRig rig="threePt" dir="t"/>
          </a:scene3d>
          <a:sp3d>
            <a:bevelT w="152400" h="50800" prst="softRound"/>
          </a:sp3d>
        </p:spPr>
        <p:txBody>
          <a:bodyPr rtlCol="0" anchor="ctr"/>
          <a:lstStyle/>
          <a:p>
            <a:pPr marL="0" marR="0" lvl="0" indent="0" algn="ctr" defTabSz="1711757" eaLnBrk="1" fontAlgn="t"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Calibri" panose="020F0502020204030204"/>
                <a:ea typeface="+mn-ea"/>
                <a:cs typeface="+mn-cs"/>
              </a:rPr>
              <a:t>Equally</a:t>
            </a:r>
          </a:p>
        </p:txBody>
      </p:sp>
      <p:sp>
        <p:nvSpPr>
          <p:cNvPr id="70" name="Rectangle: Rounded Corners 69">
            <a:extLst>
              <a:ext uri="{FF2B5EF4-FFF2-40B4-BE49-F238E27FC236}">
                <a16:creationId xmlns:a16="http://schemas.microsoft.com/office/drawing/2014/main" id="{DCA0EF51-4304-4AEC-A7E3-2C4C72A4EDDE}"/>
              </a:ext>
            </a:extLst>
          </p:cNvPr>
          <p:cNvSpPr/>
          <p:nvPr/>
        </p:nvSpPr>
        <p:spPr>
          <a:xfrm>
            <a:off x="4442603" y="3245412"/>
            <a:ext cx="1147361" cy="353743"/>
          </a:xfrm>
          <a:prstGeom prst="roundRect">
            <a:avLst/>
          </a:prstGeom>
          <a:solidFill>
            <a:srgbClr val="FFC000"/>
          </a:solidFill>
          <a:ln>
            <a:noFill/>
          </a:ln>
          <a:effectLst/>
          <a:scene3d>
            <a:camera prst="orthographicFront"/>
            <a:lightRig rig="threePt" dir="t"/>
          </a:scene3d>
          <a:sp3d>
            <a:bevelT w="152400" h="50800" prst="softRound"/>
          </a:sp3d>
        </p:spPr>
        <p:txBody>
          <a:bodyPr rtlCol="0" anchor="ctr"/>
          <a:lstStyle/>
          <a:p>
            <a:pPr marL="0" marR="0" lvl="0" indent="0" algn="ctr" defTabSz="1711757" eaLnBrk="1" fontAlgn="t"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Calibri" panose="020F0502020204030204"/>
                <a:ea typeface="+mn-ea"/>
                <a:cs typeface="+mn-cs"/>
              </a:rPr>
              <a:t>Equally</a:t>
            </a:r>
          </a:p>
        </p:txBody>
      </p:sp>
      <p:sp>
        <p:nvSpPr>
          <p:cNvPr id="71" name="Rectangle: Rounded Corners 70">
            <a:extLst>
              <a:ext uri="{FF2B5EF4-FFF2-40B4-BE49-F238E27FC236}">
                <a16:creationId xmlns:a16="http://schemas.microsoft.com/office/drawing/2014/main" id="{E122071C-82DC-403A-9525-B2A64936980F}"/>
              </a:ext>
            </a:extLst>
          </p:cNvPr>
          <p:cNvSpPr/>
          <p:nvPr/>
        </p:nvSpPr>
        <p:spPr>
          <a:xfrm>
            <a:off x="4442603" y="3982513"/>
            <a:ext cx="1147361" cy="353743"/>
          </a:xfrm>
          <a:prstGeom prst="roundRect">
            <a:avLst/>
          </a:prstGeom>
          <a:solidFill>
            <a:srgbClr val="A5A5A5"/>
          </a:solidFill>
          <a:ln w="12700" cap="flat" cmpd="sng" algn="ctr">
            <a:noFill/>
            <a:prstDash val="solid"/>
            <a:miter lim="800000"/>
          </a:ln>
          <a:effectLst/>
          <a:scene3d>
            <a:camera prst="orthographicFront"/>
            <a:lightRig rig="threePt" dir="t"/>
          </a:scene3d>
          <a:sp3d>
            <a:bevelT prst="angle"/>
            <a:bevelB w="165100" prst="coolSlant"/>
          </a:sp3d>
        </p:spPr>
        <p:txBody>
          <a:bodyPr rtlCol="0" anchor="ctr"/>
          <a:lstStyle/>
          <a:p>
            <a:pPr marL="0" marR="0" lvl="0" indent="0" algn="ctr" defTabSz="1711757"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Calibri" panose="020F0502020204030204"/>
                <a:ea typeface="+mn-ea"/>
                <a:cs typeface="+mn-cs"/>
              </a:rPr>
              <a:t>Equally</a:t>
            </a:r>
          </a:p>
        </p:txBody>
      </p:sp>
      <p:sp>
        <p:nvSpPr>
          <p:cNvPr id="72" name="Rectangle: Rounded Corners 71">
            <a:extLst>
              <a:ext uri="{FF2B5EF4-FFF2-40B4-BE49-F238E27FC236}">
                <a16:creationId xmlns:a16="http://schemas.microsoft.com/office/drawing/2014/main" id="{26F25D9B-8F79-4F8A-8F03-3754655BF1D6}"/>
              </a:ext>
            </a:extLst>
          </p:cNvPr>
          <p:cNvSpPr/>
          <p:nvPr/>
        </p:nvSpPr>
        <p:spPr>
          <a:xfrm>
            <a:off x="4442603" y="4681439"/>
            <a:ext cx="1147361" cy="353743"/>
          </a:xfrm>
          <a:prstGeom prst="roundRect">
            <a:avLst/>
          </a:prstGeom>
          <a:solidFill>
            <a:srgbClr val="A5A5A5"/>
          </a:solidFill>
          <a:ln w="12700" cap="flat" cmpd="sng" algn="ctr">
            <a:noFill/>
            <a:prstDash val="solid"/>
            <a:miter lim="800000"/>
          </a:ln>
          <a:effectLst/>
          <a:scene3d>
            <a:camera prst="orthographicFront"/>
            <a:lightRig rig="threePt" dir="t"/>
          </a:scene3d>
          <a:sp3d>
            <a:bevelT prst="angle"/>
            <a:bevelB w="165100" prst="coolSlant"/>
          </a:sp3d>
        </p:spPr>
        <p:txBody>
          <a:bodyPr rtlCol="0" anchor="ctr"/>
          <a:lstStyle/>
          <a:p>
            <a:pPr marL="0" marR="0" lvl="0" indent="0" algn="ctr" defTabSz="1711757" eaLnBrk="1" fontAlgn="t"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Calibri" panose="020F0502020204030204"/>
                <a:ea typeface="+mn-ea"/>
                <a:cs typeface="+mn-cs"/>
              </a:rPr>
              <a:t>Equally</a:t>
            </a:r>
          </a:p>
        </p:txBody>
      </p:sp>
      <p:sp>
        <p:nvSpPr>
          <p:cNvPr id="73" name="Rectangle: Rounded Corners 72">
            <a:extLst>
              <a:ext uri="{FF2B5EF4-FFF2-40B4-BE49-F238E27FC236}">
                <a16:creationId xmlns:a16="http://schemas.microsoft.com/office/drawing/2014/main" id="{8A7CDF70-71D0-42D9-A504-2D7CEF7A6B2D}"/>
              </a:ext>
            </a:extLst>
          </p:cNvPr>
          <p:cNvSpPr/>
          <p:nvPr/>
        </p:nvSpPr>
        <p:spPr>
          <a:xfrm>
            <a:off x="4442603" y="5285138"/>
            <a:ext cx="1147361" cy="353743"/>
          </a:xfrm>
          <a:prstGeom prst="roundRect">
            <a:avLst/>
          </a:prstGeom>
          <a:solidFill>
            <a:srgbClr val="FFC000"/>
          </a:solidFill>
          <a:ln>
            <a:noFill/>
          </a:ln>
          <a:effectLst/>
          <a:scene3d>
            <a:camera prst="orthographicFront"/>
            <a:lightRig rig="threePt" dir="t"/>
          </a:scene3d>
          <a:sp3d>
            <a:bevelT w="152400" h="50800" prst="softRound"/>
          </a:sp3d>
        </p:spPr>
        <p:txBody>
          <a:bodyPr rtlCol="0" anchor="ctr"/>
          <a:lstStyle/>
          <a:p>
            <a:pPr marL="0" marR="0" lvl="0" indent="0" algn="ctr" defTabSz="1711757" eaLnBrk="1" fontAlgn="t"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Calibri" panose="020F0502020204030204"/>
                <a:ea typeface="+mn-ea"/>
                <a:cs typeface="+mn-cs"/>
              </a:rPr>
              <a:t>Equally</a:t>
            </a:r>
          </a:p>
        </p:txBody>
      </p:sp>
      <p:sp>
        <p:nvSpPr>
          <p:cNvPr id="74" name="Rectangle: Rounded Corners 73">
            <a:extLst>
              <a:ext uri="{FF2B5EF4-FFF2-40B4-BE49-F238E27FC236}">
                <a16:creationId xmlns:a16="http://schemas.microsoft.com/office/drawing/2014/main" id="{6A2311C2-D980-4906-9F94-559D998C1C37}"/>
              </a:ext>
            </a:extLst>
          </p:cNvPr>
          <p:cNvSpPr/>
          <p:nvPr/>
        </p:nvSpPr>
        <p:spPr>
          <a:xfrm>
            <a:off x="4442603" y="5774866"/>
            <a:ext cx="1147361" cy="353743"/>
          </a:xfrm>
          <a:prstGeom prst="roundRect">
            <a:avLst/>
          </a:prstGeom>
          <a:solidFill>
            <a:srgbClr val="FFC000"/>
          </a:solidFill>
          <a:ln>
            <a:noFill/>
          </a:ln>
          <a:effectLst/>
          <a:scene3d>
            <a:camera prst="orthographicFront"/>
            <a:lightRig rig="threePt" dir="t"/>
          </a:scene3d>
          <a:sp3d>
            <a:bevelT w="152400" h="50800" prst="softRound"/>
          </a:sp3d>
        </p:spPr>
        <p:txBody>
          <a:bodyPr rtlCol="0" anchor="ctr"/>
          <a:lstStyle/>
          <a:p>
            <a:pPr marL="0" marR="0" lvl="0" indent="0" algn="ctr" defTabSz="1711757" eaLnBrk="1" fontAlgn="t"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Calibri" panose="020F0502020204030204"/>
                <a:ea typeface="+mn-ea"/>
                <a:cs typeface="+mn-cs"/>
              </a:rPr>
              <a:t>Equally</a:t>
            </a:r>
          </a:p>
        </p:txBody>
      </p:sp>
      <p:sp>
        <p:nvSpPr>
          <p:cNvPr id="75" name="Rectangle: Rounded Corners 74">
            <a:extLst>
              <a:ext uri="{FF2B5EF4-FFF2-40B4-BE49-F238E27FC236}">
                <a16:creationId xmlns:a16="http://schemas.microsoft.com/office/drawing/2014/main" id="{A99ECF4A-8B8A-4BAC-BFF6-45159573B272}"/>
              </a:ext>
            </a:extLst>
          </p:cNvPr>
          <p:cNvSpPr/>
          <p:nvPr/>
        </p:nvSpPr>
        <p:spPr>
          <a:xfrm>
            <a:off x="6533891" y="850068"/>
            <a:ext cx="1147361" cy="353743"/>
          </a:xfrm>
          <a:prstGeom prst="roundRect">
            <a:avLst/>
          </a:prstGeom>
          <a:solidFill>
            <a:srgbClr val="FFC000"/>
          </a:solidFill>
          <a:ln>
            <a:noFill/>
          </a:ln>
          <a:effectLst/>
          <a:scene3d>
            <a:camera prst="orthographicFront"/>
            <a:lightRig rig="threePt" dir="t"/>
          </a:scene3d>
          <a:sp3d>
            <a:bevelT w="152400" h="50800" prst="softRound"/>
          </a:sp3d>
        </p:spPr>
        <p:txBody>
          <a:bodyPr rtlCol="0" anchor="ctr"/>
          <a:lstStyle/>
          <a:p>
            <a:pPr marL="0" marR="0" lvl="0" indent="0" algn="ctr" defTabSz="1711757"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Calibri" panose="020F0502020204030204"/>
                <a:ea typeface="+mn-ea"/>
                <a:cs typeface="+mn-cs"/>
              </a:rPr>
              <a:t>More</a:t>
            </a:r>
          </a:p>
        </p:txBody>
      </p:sp>
      <p:sp>
        <p:nvSpPr>
          <p:cNvPr id="76" name="Rectangle: Rounded Corners 75">
            <a:extLst>
              <a:ext uri="{FF2B5EF4-FFF2-40B4-BE49-F238E27FC236}">
                <a16:creationId xmlns:a16="http://schemas.microsoft.com/office/drawing/2014/main" id="{473A4790-07EB-4C34-84C6-DA46A9F0D54D}"/>
              </a:ext>
            </a:extLst>
          </p:cNvPr>
          <p:cNvSpPr/>
          <p:nvPr/>
        </p:nvSpPr>
        <p:spPr>
          <a:xfrm>
            <a:off x="6533891" y="1265995"/>
            <a:ext cx="1147361" cy="353743"/>
          </a:xfrm>
          <a:prstGeom prst="roundRect">
            <a:avLst/>
          </a:prstGeom>
          <a:solidFill>
            <a:srgbClr val="A5A5A5"/>
          </a:solidFill>
          <a:ln w="12700" cap="flat" cmpd="sng" algn="ctr">
            <a:noFill/>
            <a:prstDash val="solid"/>
            <a:miter lim="800000"/>
          </a:ln>
          <a:effectLst/>
          <a:scene3d>
            <a:camera prst="orthographicFront"/>
            <a:lightRig rig="threePt" dir="t"/>
          </a:scene3d>
          <a:sp3d>
            <a:bevelT prst="angle"/>
            <a:bevelB w="165100" prst="coolSlant"/>
          </a:sp3d>
        </p:spPr>
        <p:txBody>
          <a:bodyPr rtlCol="0" anchor="ctr"/>
          <a:lstStyle/>
          <a:p>
            <a:pPr marL="0" marR="0" lvl="0" indent="0" algn="ctr" defTabSz="1711757" eaLnBrk="1" fontAlgn="t"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Calibri" panose="020F0502020204030204"/>
                <a:ea typeface="+mn-ea"/>
                <a:cs typeface="+mn-cs"/>
              </a:rPr>
              <a:t>More</a:t>
            </a:r>
          </a:p>
        </p:txBody>
      </p:sp>
      <p:sp>
        <p:nvSpPr>
          <p:cNvPr id="77" name="Rectangle: Rounded Corners 76">
            <a:extLst>
              <a:ext uri="{FF2B5EF4-FFF2-40B4-BE49-F238E27FC236}">
                <a16:creationId xmlns:a16="http://schemas.microsoft.com/office/drawing/2014/main" id="{B8EEDB01-3A1E-41B9-B1B5-08D96C1351AC}"/>
              </a:ext>
            </a:extLst>
          </p:cNvPr>
          <p:cNvSpPr/>
          <p:nvPr/>
        </p:nvSpPr>
        <p:spPr>
          <a:xfrm>
            <a:off x="6533891" y="1800620"/>
            <a:ext cx="1147361" cy="353743"/>
          </a:xfrm>
          <a:prstGeom prst="roundRect">
            <a:avLst/>
          </a:prstGeom>
          <a:solidFill>
            <a:srgbClr val="A5A5A5"/>
          </a:solidFill>
          <a:ln w="12700" cap="flat" cmpd="sng" algn="ctr">
            <a:noFill/>
            <a:prstDash val="solid"/>
            <a:miter lim="800000"/>
          </a:ln>
          <a:effectLst/>
          <a:scene3d>
            <a:camera prst="orthographicFront"/>
            <a:lightRig rig="threePt" dir="t"/>
          </a:scene3d>
          <a:sp3d>
            <a:bevelT prst="angle"/>
            <a:bevelB w="165100" prst="coolSlant"/>
          </a:sp3d>
        </p:spPr>
        <p:txBody>
          <a:bodyPr rtlCol="0" anchor="ctr"/>
          <a:lstStyle/>
          <a:p>
            <a:pPr marL="0" marR="0" lvl="0" indent="0" algn="ctr" defTabSz="1711757" eaLnBrk="1" fontAlgn="t"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Calibri" panose="020F0502020204030204"/>
                <a:ea typeface="+mn-ea"/>
                <a:cs typeface="+mn-cs"/>
              </a:rPr>
              <a:t>More</a:t>
            </a:r>
          </a:p>
        </p:txBody>
      </p:sp>
      <p:sp>
        <p:nvSpPr>
          <p:cNvPr id="78" name="Rectangle: Rounded Corners 77">
            <a:extLst>
              <a:ext uri="{FF2B5EF4-FFF2-40B4-BE49-F238E27FC236}">
                <a16:creationId xmlns:a16="http://schemas.microsoft.com/office/drawing/2014/main" id="{E4C11778-B9F4-4FAC-91FD-64DF799DE2C9}"/>
              </a:ext>
            </a:extLst>
          </p:cNvPr>
          <p:cNvSpPr/>
          <p:nvPr/>
        </p:nvSpPr>
        <p:spPr>
          <a:xfrm>
            <a:off x="6533891" y="2449181"/>
            <a:ext cx="1147361" cy="353743"/>
          </a:xfrm>
          <a:prstGeom prst="roundRect">
            <a:avLst/>
          </a:prstGeom>
          <a:solidFill>
            <a:srgbClr val="A5A5A5"/>
          </a:solidFill>
          <a:ln w="12700" cap="flat" cmpd="sng" algn="ctr">
            <a:noFill/>
            <a:prstDash val="solid"/>
            <a:miter lim="800000"/>
          </a:ln>
          <a:effectLst/>
          <a:scene3d>
            <a:camera prst="orthographicFront"/>
            <a:lightRig rig="threePt" dir="t"/>
          </a:scene3d>
          <a:sp3d>
            <a:bevelT prst="angle"/>
            <a:bevelB w="165100" prst="coolSlant"/>
          </a:sp3d>
        </p:spPr>
        <p:txBody>
          <a:bodyPr rtlCol="0" anchor="ctr"/>
          <a:lstStyle/>
          <a:p>
            <a:pPr marL="0" marR="0" lvl="0" indent="0" algn="ctr" defTabSz="1711757" eaLnBrk="1" fontAlgn="t"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Calibri" panose="020F0502020204030204"/>
                <a:ea typeface="+mn-ea"/>
                <a:cs typeface="+mn-cs"/>
              </a:rPr>
              <a:t>More</a:t>
            </a:r>
          </a:p>
        </p:txBody>
      </p:sp>
      <p:sp>
        <p:nvSpPr>
          <p:cNvPr id="79" name="Rectangle: Rounded Corners 78">
            <a:extLst>
              <a:ext uri="{FF2B5EF4-FFF2-40B4-BE49-F238E27FC236}">
                <a16:creationId xmlns:a16="http://schemas.microsoft.com/office/drawing/2014/main" id="{36E15193-D006-4D3F-9D61-4F7F376AC371}"/>
              </a:ext>
            </a:extLst>
          </p:cNvPr>
          <p:cNvSpPr/>
          <p:nvPr/>
        </p:nvSpPr>
        <p:spPr>
          <a:xfrm>
            <a:off x="6533891" y="3245412"/>
            <a:ext cx="1147361" cy="353743"/>
          </a:xfrm>
          <a:prstGeom prst="roundRect">
            <a:avLst/>
          </a:prstGeom>
          <a:solidFill>
            <a:srgbClr val="A5A5A5"/>
          </a:solidFill>
          <a:ln w="12700" cap="flat" cmpd="sng" algn="ctr">
            <a:noFill/>
            <a:prstDash val="solid"/>
            <a:miter lim="800000"/>
          </a:ln>
          <a:effectLst/>
          <a:scene3d>
            <a:camera prst="orthographicFront"/>
            <a:lightRig rig="threePt" dir="t"/>
          </a:scene3d>
          <a:sp3d>
            <a:bevelT prst="angle"/>
            <a:bevelB w="165100" prst="coolSlant"/>
          </a:sp3d>
        </p:spPr>
        <p:txBody>
          <a:bodyPr rtlCol="0" anchor="ctr"/>
          <a:lstStyle/>
          <a:p>
            <a:pPr marL="0" marR="0" lvl="0" indent="0" algn="ctr" defTabSz="1711757" eaLnBrk="1" fontAlgn="t"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Calibri" panose="020F0502020204030204"/>
                <a:ea typeface="+mn-ea"/>
                <a:cs typeface="+mn-cs"/>
              </a:rPr>
              <a:t>More</a:t>
            </a:r>
          </a:p>
        </p:txBody>
      </p:sp>
      <p:sp>
        <p:nvSpPr>
          <p:cNvPr id="80" name="Rectangle: Rounded Corners 79">
            <a:extLst>
              <a:ext uri="{FF2B5EF4-FFF2-40B4-BE49-F238E27FC236}">
                <a16:creationId xmlns:a16="http://schemas.microsoft.com/office/drawing/2014/main" id="{3BD96F40-3C2F-438B-8EE3-E984D9C8BAFF}"/>
              </a:ext>
            </a:extLst>
          </p:cNvPr>
          <p:cNvSpPr/>
          <p:nvPr/>
        </p:nvSpPr>
        <p:spPr>
          <a:xfrm>
            <a:off x="6533891" y="3982513"/>
            <a:ext cx="1147361" cy="353743"/>
          </a:xfrm>
          <a:prstGeom prst="roundRect">
            <a:avLst/>
          </a:prstGeom>
          <a:solidFill>
            <a:srgbClr val="A5A5A5"/>
          </a:solidFill>
          <a:ln w="12700" cap="flat" cmpd="sng" algn="ctr">
            <a:noFill/>
            <a:prstDash val="solid"/>
            <a:miter lim="800000"/>
          </a:ln>
          <a:effectLst/>
          <a:scene3d>
            <a:camera prst="orthographicFront"/>
            <a:lightRig rig="threePt" dir="t"/>
          </a:scene3d>
          <a:sp3d>
            <a:bevelT prst="angle"/>
            <a:bevelB w="165100" prst="coolSlant"/>
          </a:sp3d>
        </p:spPr>
        <p:txBody>
          <a:bodyPr rtlCol="0" anchor="ctr"/>
          <a:lstStyle/>
          <a:p>
            <a:pPr marL="0" marR="0" lvl="0" indent="0" algn="ctr" defTabSz="1711757" eaLnBrk="1" fontAlgn="t"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Calibri" panose="020F0502020204030204"/>
                <a:ea typeface="+mn-ea"/>
                <a:cs typeface="+mn-cs"/>
              </a:rPr>
              <a:t>More</a:t>
            </a:r>
          </a:p>
        </p:txBody>
      </p:sp>
      <p:sp>
        <p:nvSpPr>
          <p:cNvPr id="81" name="Rectangle: Rounded Corners 80">
            <a:extLst>
              <a:ext uri="{FF2B5EF4-FFF2-40B4-BE49-F238E27FC236}">
                <a16:creationId xmlns:a16="http://schemas.microsoft.com/office/drawing/2014/main" id="{1349423F-1799-43E9-A4F6-1FDEFC16F9BE}"/>
              </a:ext>
            </a:extLst>
          </p:cNvPr>
          <p:cNvSpPr/>
          <p:nvPr/>
        </p:nvSpPr>
        <p:spPr>
          <a:xfrm>
            <a:off x="6533891" y="4681439"/>
            <a:ext cx="1147361" cy="353743"/>
          </a:xfrm>
          <a:prstGeom prst="roundRect">
            <a:avLst/>
          </a:prstGeom>
          <a:solidFill>
            <a:srgbClr val="A5A5A5"/>
          </a:solidFill>
          <a:ln w="12700" cap="flat" cmpd="sng" algn="ctr">
            <a:noFill/>
            <a:prstDash val="solid"/>
            <a:miter lim="800000"/>
          </a:ln>
          <a:effectLst/>
          <a:scene3d>
            <a:camera prst="orthographicFront"/>
            <a:lightRig rig="threePt" dir="t"/>
          </a:scene3d>
          <a:sp3d>
            <a:bevelT prst="angle"/>
            <a:bevelB w="165100" prst="coolSlant"/>
          </a:sp3d>
        </p:spPr>
        <p:txBody>
          <a:bodyPr rtlCol="0" anchor="ctr"/>
          <a:lstStyle/>
          <a:p>
            <a:pPr marL="0" marR="0" lvl="0" indent="0" algn="ctr" defTabSz="1711757" eaLnBrk="1" fontAlgn="t"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Calibri" panose="020F0502020204030204"/>
                <a:ea typeface="+mn-ea"/>
                <a:cs typeface="+mn-cs"/>
              </a:rPr>
              <a:t>More</a:t>
            </a:r>
          </a:p>
        </p:txBody>
      </p:sp>
      <p:sp>
        <p:nvSpPr>
          <p:cNvPr id="82" name="Rectangle: Rounded Corners 81">
            <a:extLst>
              <a:ext uri="{FF2B5EF4-FFF2-40B4-BE49-F238E27FC236}">
                <a16:creationId xmlns:a16="http://schemas.microsoft.com/office/drawing/2014/main" id="{C6AAFC41-3832-40D4-8D6C-6A35DC9C9B22}"/>
              </a:ext>
            </a:extLst>
          </p:cNvPr>
          <p:cNvSpPr/>
          <p:nvPr/>
        </p:nvSpPr>
        <p:spPr>
          <a:xfrm>
            <a:off x="6533891" y="5285138"/>
            <a:ext cx="1147361" cy="353743"/>
          </a:xfrm>
          <a:prstGeom prst="roundRect">
            <a:avLst/>
          </a:prstGeom>
          <a:solidFill>
            <a:srgbClr val="A5A5A5"/>
          </a:solidFill>
          <a:ln w="12700" cap="flat" cmpd="sng" algn="ctr">
            <a:noFill/>
            <a:prstDash val="solid"/>
            <a:miter lim="800000"/>
          </a:ln>
          <a:effectLst/>
          <a:scene3d>
            <a:camera prst="orthographicFront"/>
            <a:lightRig rig="threePt" dir="t"/>
          </a:scene3d>
          <a:sp3d>
            <a:bevelT prst="angle"/>
            <a:bevelB w="165100" prst="coolSlant"/>
          </a:sp3d>
        </p:spPr>
        <p:txBody>
          <a:bodyPr rtlCol="0" anchor="ctr"/>
          <a:lstStyle/>
          <a:p>
            <a:pPr marL="0" marR="0" lvl="0" indent="0" algn="ctr" defTabSz="1711757" eaLnBrk="1" fontAlgn="t"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Calibri" panose="020F0502020204030204"/>
                <a:ea typeface="+mn-ea"/>
                <a:cs typeface="+mn-cs"/>
              </a:rPr>
              <a:t>More</a:t>
            </a:r>
          </a:p>
        </p:txBody>
      </p:sp>
      <p:sp>
        <p:nvSpPr>
          <p:cNvPr id="83" name="Rectangle: Rounded Corners 82">
            <a:extLst>
              <a:ext uri="{FF2B5EF4-FFF2-40B4-BE49-F238E27FC236}">
                <a16:creationId xmlns:a16="http://schemas.microsoft.com/office/drawing/2014/main" id="{28181FCC-0BB3-48A2-9E24-BEF1F4AE4707}"/>
              </a:ext>
            </a:extLst>
          </p:cNvPr>
          <p:cNvSpPr/>
          <p:nvPr/>
        </p:nvSpPr>
        <p:spPr>
          <a:xfrm>
            <a:off x="6533891" y="5774866"/>
            <a:ext cx="1147361" cy="353743"/>
          </a:xfrm>
          <a:prstGeom prst="roundRect">
            <a:avLst/>
          </a:prstGeom>
          <a:solidFill>
            <a:srgbClr val="A5A5A5"/>
          </a:solidFill>
          <a:ln w="12700" cap="flat" cmpd="sng" algn="ctr">
            <a:noFill/>
            <a:prstDash val="solid"/>
            <a:miter lim="800000"/>
          </a:ln>
          <a:effectLst/>
          <a:scene3d>
            <a:camera prst="orthographicFront"/>
            <a:lightRig rig="threePt" dir="t"/>
          </a:scene3d>
          <a:sp3d>
            <a:bevelT prst="angle"/>
            <a:bevelB w="165100" prst="coolSlant"/>
          </a:sp3d>
        </p:spPr>
        <p:txBody>
          <a:bodyPr rtlCol="0" anchor="ctr"/>
          <a:lstStyle/>
          <a:p>
            <a:pPr marL="0" marR="0" lvl="0" indent="0" algn="ctr" defTabSz="1711757" eaLnBrk="1" fontAlgn="t"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a:ln>
                  <a:noFill/>
                </a:ln>
                <a:solidFill>
                  <a:prstClr val="black"/>
                </a:solidFill>
                <a:effectLst/>
                <a:uLnTx/>
                <a:uFillTx/>
                <a:latin typeface="Calibri" panose="020F0502020204030204"/>
                <a:ea typeface="+mn-ea"/>
                <a:cs typeface="+mn-cs"/>
              </a:rPr>
              <a:t>More</a:t>
            </a:r>
          </a:p>
        </p:txBody>
      </p:sp>
      <p:sp>
        <p:nvSpPr>
          <p:cNvPr id="2" name="Slide Number Placeholder 1"/>
          <p:cNvSpPr>
            <a:spLocks noGrp="1"/>
          </p:cNvSpPr>
          <p:nvPr>
            <p:ph type="sldNum" sz="quarter" idx="12"/>
          </p:nvPr>
        </p:nvSpPr>
        <p:spPr/>
        <p:txBody>
          <a:bodyPr/>
          <a:lstStyle/>
          <a:p>
            <a:fld id="{E3358EC0-9708-44E1-B77D-3C73F04CAD47}" type="slidenum">
              <a:rPr lang="en-US" smtClean="0"/>
              <a:t>15</a:t>
            </a:fld>
            <a:endParaRPr lang="en-US"/>
          </a:p>
        </p:txBody>
      </p:sp>
    </p:spTree>
    <p:extLst>
      <p:ext uri="{BB962C8B-B14F-4D97-AF65-F5344CB8AC3E}">
        <p14:creationId xmlns:p14="http://schemas.microsoft.com/office/powerpoint/2010/main" val="7260054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57948-3644-4D59-8E0A-919858A7CC26}"/>
              </a:ext>
            </a:extLst>
          </p:cNvPr>
          <p:cNvSpPr>
            <a:spLocks noGrp="1"/>
          </p:cNvSpPr>
          <p:nvPr>
            <p:ph type="title"/>
          </p:nvPr>
        </p:nvSpPr>
        <p:spPr/>
        <p:txBody>
          <a:bodyPr/>
          <a:lstStyle/>
          <a:p>
            <a:r>
              <a:rPr lang="en-US" dirty="0"/>
              <a:t>Calculating buy-in</a:t>
            </a:r>
          </a:p>
        </p:txBody>
      </p:sp>
      <p:sp>
        <p:nvSpPr>
          <p:cNvPr id="3" name="Content Placeholder 2">
            <a:extLst>
              <a:ext uri="{FF2B5EF4-FFF2-40B4-BE49-F238E27FC236}">
                <a16:creationId xmlns:a16="http://schemas.microsoft.com/office/drawing/2014/main" id="{F40E703D-DB25-40B9-B601-A399B097248A}"/>
              </a:ext>
            </a:extLst>
          </p:cNvPr>
          <p:cNvSpPr>
            <a:spLocks noGrp="1"/>
          </p:cNvSpPr>
          <p:nvPr>
            <p:ph idx="1"/>
          </p:nvPr>
        </p:nvSpPr>
        <p:spPr>
          <a:xfrm>
            <a:off x="1251678" y="1330779"/>
            <a:ext cx="10178322" cy="1859525"/>
          </a:xfrm>
        </p:spPr>
        <p:txBody>
          <a:bodyPr>
            <a:normAutofit/>
          </a:bodyPr>
          <a:lstStyle/>
          <a:p>
            <a:pPr marL="0" indent="0">
              <a:buNone/>
            </a:pPr>
            <a:r>
              <a:rPr lang="en-US" sz="3200" dirty="0"/>
              <a:t>Compare the difference between instructor and student responses.</a:t>
            </a:r>
          </a:p>
          <a:p>
            <a:pPr marL="0" indent="0">
              <a:buNone/>
            </a:pPr>
            <a:r>
              <a:rPr lang="en-US" sz="3200" b="1" u="sng" dirty="0">
                <a:solidFill>
                  <a:srgbClr val="595959"/>
                </a:solidFill>
              </a:rPr>
              <a:t>Importance</a:t>
            </a:r>
            <a:r>
              <a:rPr lang="en-US" sz="3200" dirty="0"/>
              <a:t> buy-in:</a:t>
            </a:r>
          </a:p>
        </p:txBody>
      </p:sp>
      <p:graphicFrame>
        <p:nvGraphicFramePr>
          <p:cNvPr id="6" name="Table 5">
            <a:extLst>
              <a:ext uri="{FF2B5EF4-FFF2-40B4-BE49-F238E27FC236}">
                <a16:creationId xmlns:a16="http://schemas.microsoft.com/office/drawing/2014/main" id="{D37A9934-0314-47F5-891A-8286BDC7EDBA}"/>
              </a:ext>
            </a:extLst>
          </p:cNvPr>
          <p:cNvGraphicFramePr>
            <a:graphicFrameLocks noGrp="1"/>
          </p:cNvGraphicFramePr>
          <p:nvPr>
            <p:extLst>
              <p:ext uri="{D42A27DB-BD31-4B8C-83A1-F6EECF244321}">
                <p14:modId xmlns:p14="http://schemas.microsoft.com/office/powerpoint/2010/main" val="1667469864"/>
              </p:ext>
            </p:extLst>
          </p:nvPr>
        </p:nvGraphicFramePr>
        <p:xfrm>
          <a:off x="1020531" y="3190304"/>
          <a:ext cx="10409469" cy="2590800"/>
        </p:xfrm>
        <a:graphic>
          <a:graphicData uri="http://schemas.openxmlformats.org/drawingml/2006/table">
            <a:tbl>
              <a:tblPr firstRow="1" bandRow="1">
                <a:tableStyleId>{5C22544A-7EE6-4342-B048-85BDC9FD1C3A}</a:tableStyleId>
              </a:tblPr>
              <a:tblGrid>
                <a:gridCol w="1877786">
                  <a:extLst>
                    <a:ext uri="{9D8B030D-6E8A-4147-A177-3AD203B41FA5}">
                      <a16:colId xmlns:a16="http://schemas.microsoft.com/office/drawing/2014/main" val="1978839086"/>
                    </a:ext>
                  </a:extLst>
                </a:gridCol>
                <a:gridCol w="1730829">
                  <a:extLst>
                    <a:ext uri="{9D8B030D-6E8A-4147-A177-3AD203B41FA5}">
                      <a16:colId xmlns:a16="http://schemas.microsoft.com/office/drawing/2014/main" val="1465646602"/>
                    </a:ext>
                  </a:extLst>
                </a:gridCol>
                <a:gridCol w="1649185">
                  <a:extLst>
                    <a:ext uri="{9D8B030D-6E8A-4147-A177-3AD203B41FA5}">
                      <a16:colId xmlns:a16="http://schemas.microsoft.com/office/drawing/2014/main" val="1720070105"/>
                    </a:ext>
                  </a:extLst>
                </a:gridCol>
                <a:gridCol w="1208315">
                  <a:extLst>
                    <a:ext uri="{9D8B030D-6E8A-4147-A177-3AD203B41FA5}">
                      <a16:colId xmlns:a16="http://schemas.microsoft.com/office/drawing/2014/main" val="2980237928"/>
                    </a:ext>
                  </a:extLst>
                </a:gridCol>
                <a:gridCol w="1787978">
                  <a:extLst>
                    <a:ext uri="{9D8B030D-6E8A-4147-A177-3AD203B41FA5}">
                      <a16:colId xmlns:a16="http://schemas.microsoft.com/office/drawing/2014/main" val="2265691810"/>
                    </a:ext>
                  </a:extLst>
                </a:gridCol>
                <a:gridCol w="2155376">
                  <a:extLst>
                    <a:ext uri="{9D8B030D-6E8A-4147-A177-3AD203B41FA5}">
                      <a16:colId xmlns:a16="http://schemas.microsoft.com/office/drawing/2014/main" val="3332901904"/>
                    </a:ext>
                  </a:extLst>
                </a:gridCol>
              </a:tblGrid>
              <a:tr h="370840">
                <a:tc>
                  <a:txBody>
                    <a:bodyPr/>
                    <a:lstStyle/>
                    <a:p>
                      <a:endParaRPr lang="en-US" sz="3200" b="0" dirty="0"/>
                    </a:p>
                  </a:txBody>
                  <a:tcPr/>
                </a:tc>
                <a:tc>
                  <a:txBody>
                    <a:bodyPr/>
                    <a:lstStyle/>
                    <a:p>
                      <a:r>
                        <a:rPr lang="en-US" sz="3200" b="0" dirty="0"/>
                        <a:t>Lecture</a:t>
                      </a:r>
                    </a:p>
                  </a:txBody>
                  <a:tcPr/>
                </a:tc>
                <a:tc>
                  <a:txBody>
                    <a:bodyPr/>
                    <a:lstStyle/>
                    <a:p>
                      <a:r>
                        <a:rPr lang="en-US" sz="3200" b="0" dirty="0"/>
                        <a:t>Quiz</a:t>
                      </a:r>
                    </a:p>
                  </a:txBody>
                  <a:tcPr/>
                </a:tc>
                <a:tc>
                  <a:txBody>
                    <a:bodyPr/>
                    <a:lstStyle/>
                    <a:p>
                      <a:pPr algn="ctr"/>
                      <a:r>
                        <a:rPr lang="en-US" sz="3200" b="0" dirty="0"/>
                        <a:t>…</a:t>
                      </a:r>
                    </a:p>
                  </a:txBody>
                  <a:tcPr/>
                </a:tc>
                <a:tc>
                  <a:txBody>
                    <a:bodyPr/>
                    <a:lstStyle/>
                    <a:p>
                      <a:r>
                        <a:rPr lang="en-US" sz="3200" b="0" dirty="0"/>
                        <a:t>Demos</a:t>
                      </a:r>
                    </a:p>
                  </a:txBody>
                  <a:tcPr/>
                </a:tc>
                <a:tc>
                  <a:txBody>
                    <a:bodyPr/>
                    <a:lstStyle/>
                    <a:p>
                      <a:r>
                        <a:rPr lang="en-US" sz="3200" b="0" dirty="0"/>
                        <a:t>Class Discussion</a:t>
                      </a:r>
                    </a:p>
                  </a:txBody>
                  <a:tcPr/>
                </a:tc>
                <a:extLst>
                  <a:ext uri="{0D108BD9-81ED-4DB2-BD59-A6C34878D82A}">
                    <a16:rowId xmlns:a16="http://schemas.microsoft.com/office/drawing/2014/main" val="2974592278"/>
                  </a:ext>
                </a:extLst>
              </a:tr>
              <a:tr h="370840">
                <a:tc>
                  <a:txBody>
                    <a:bodyPr/>
                    <a:lstStyle/>
                    <a:p>
                      <a:r>
                        <a:rPr lang="en-US" sz="3200" dirty="0"/>
                        <a:t>Instructor</a:t>
                      </a:r>
                    </a:p>
                  </a:txBody>
                  <a:tcPr/>
                </a:tc>
                <a:tc>
                  <a:txBody>
                    <a:bodyPr/>
                    <a:lstStyle/>
                    <a:p>
                      <a:r>
                        <a:rPr lang="en-US" sz="2800" dirty="0"/>
                        <a:t>Important</a:t>
                      </a:r>
                    </a:p>
                  </a:txBody>
                  <a:tcPr/>
                </a:tc>
                <a:tc>
                  <a:txBody>
                    <a:bodyPr/>
                    <a:lstStyle/>
                    <a:p>
                      <a:r>
                        <a:rPr lang="en-US" sz="2800" dirty="0"/>
                        <a:t>Slightly Important</a:t>
                      </a:r>
                    </a:p>
                  </a:txBody>
                  <a:tcPr/>
                </a:tc>
                <a:tc>
                  <a:txBody>
                    <a:bodyPr/>
                    <a:lstStyle/>
                    <a:p>
                      <a:pPr algn="ctr"/>
                      <a:r>
                        <a:rPr lang="en-US" sz="2800" dirty="0"/>
                        <a:t>…</a:t>
                      </a:r>
                    </a:p>
                  </a:txBody>
                  <a:tcPr/>
                </a:tc>
                <a:tc>
                  <a:txBody>
                    <a:bodyPr/>
                    <a:lstStyle/>
                    <a:p>
                      <a:r>
                        <a:rPr lang="en-US" sz="2800" dirty="0"/>
                        <a:t>Important</a:t>
                      </a:r>
                    </a:p>
                  </a:txBody>
                  <a:tcPr/>
                </a:tc>
                <a:tc>
                  <a:txBody>
                    <a:bodyPr/>
                    <a:lstStyle/>
                    <a:p>
                      <a:r>
                        <a:rPr lang="en-US" sz="2800" dirty="0"/>
                        <a:t>Slightly Important</a:t>
                      </a:r>
                    </a:p>
                  </a:txBody>
                  <a:tcPr/>
                </a:tc>
                <a:extLst>
                  <a:ext uri="{0D108BD9-81ED-4DB2-BD59-A6C34878D82A}">
                    <a16:rowId xmlns:a16="http://schemas.microsoft.com/office/drawing/2014/main" val="2915703500"/>
                  </a:ext>
                </a:extLst>
              </a:tr>
              <a:tr h="370840">
                <a:tc>
                  <a:txBody>
                    <a:bodyPr/>
                    <a:lstStyle/>
                    <a:p>
                      <a:r>
                        <a:rPr lang="en-US" sz="3200" dirty="0"/>
                        <a:t>Student</a:t>
                      </a:r>
                    </a:p>
                  </a:txBody>
                  <a:tcPr/>
                </a:tc>
                <a:tc>
                  <a:txBody>
                    <a:bodyPr/>
                    <a:lstStyle/>
                    <a:p>
                      <a:r>
                        <a:rPr lang="en-US" sz="2800" dirty="0"/>
                        <a:t>More</a:t>
                      </a:r>
                    </a:p>
                  </a:txBody>
                  <a:tcPr/>
                </a:tc>
                <a:tc>
                  <a:txBody>
                    <a:bodyPr/>
                    <a:lstStyle/>
                    <a:p>
                      <a:r>
                        <a:rPr lang="en-US" sz="2800" dirty="0"/>
                        <a:t>Less</a:t>
                      </a:r>
                    </a:p>
                  </a:txBody>
                  <a:tcPr/>
                </a:tc>
                <a:tc>
                  <a:txBody>
                    <a:bodyPr/>
                    <a:lstStyle/>
                    <a:p>
                      <a:pPr algn="ctr"/>
                      <a:r>
                        <a:rPr lang="en-US" sz="2800" dirty="0"/>
                        <a:t>…</a:t>
                      </a:r>
                    </a:p>
                  </a:txBody>
                  <a:tcPr/>
                </a:tc>
                <a:tc>
                  <a:txBody>
                    <a:bodyPr/>
                    <a:lstStyle/>
                    <a:p>
                      <a:r>
                        <a:rPr lang="en-US" sz="2800" dirty="0"/>
                        <a:t>Equally</a:t>
                      </a:r>
                    </a:p>
                  </a:txBody>
                  <a:tcPr/>
                </a:tc>
                <a:tc>
                  <a:txBody>
                    <a:bodyPr/>
                    <a:lstStyle/>
                    <a:p>
                      <a:r>
                        <a:rPr lang="en-US" sz="2800" dirty="0"/>
                        <a:t>Equally</a:t>
                      </a:r>
                    </a:p>
                  </a:txBody>
                  <a:tcPr/>
                </a:tc>
                <a:extLst>
                  <a:ext uri="{0D108BD9-81ED-4DB2-BD59-A6C34878D82A}">
                    <a16:rowId xmlns:a16="http://schemas.microsoft.com/office/drawing/2014/main" val="3944116656"/>
                  </a:ext>
                </a:extLst>
              </a:tr>
            </a:tbl>
          </a:graphicData>
        </a:graphic>
      </p:graphicFrame>
      <p:pic>
        <p:nvPicPr>
          <p:cNvPr id="8" name="Picture 7">
            <a:extLst>
              <a:ext uri="{FF2B5EF4-FFF2-40B4-BE49-F238E27FC236}">
                <a16:creationId xmlns:a16="http://schemas.microsoft.com/office/drawing/2014/main" id="{E5981F04-3091-47EC-BB68-8B42500617D9}"/>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8646631" y="5285438"/>
            <a:ext cx="486736" cy="425271"/>
          </a:xfrm>
          <a:prstGeom prst="rect">
            <a:avLst/>
          </a:prstGeom>
        </p:spPr>
      </p:pic>
      <p:pic>
        <p:nvPicPr>
          <p:cNvPr id="10" name="Picture 9">
            <a:extLst>
              <a:ext uri="{FF2B5EF4-FFF2-40B4-BE49-F238E27FC236}">
                <a16:creationId xmlns:a16="http://schemas.microsoft.com/office/drawing/2014/main" id="{6657C306-9BFD-4698-9788-3C62ADE11285}"/>
              </a:ext>
            </a:extLst>
          </p:cNvPr>
          <p:cNvPicPr>
            <a:picLocks noChangeAspect="1"/>
          </p:cNvPicPr>
          <p:nvPr/>
        </p:nvPicPr>
        <p:blipFill>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10638464" y="5274285"/>
            <a:ext cx="486736" cy="425271"/>
          </a:xfrm>
          <a:prstGeom prst="rect">
            <a:avLst/>
          </a:prstGeom>
        </p:spPr>
      </p:pic>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D49C4EFD-074F-4E52-9767-8159DA458E4A}"/>
                  </a:ext>
                </a:extLst>
              </p:cNvPr>
              <p:cNvSpPr txBox="1"/>
              <p:nvPr/>
            </p:nvSpPr>
            <p:spPr>
              <a:xfrm>
                <a:off x="2983040" y="5861958"/>
                <a:ext cx="6225921" cy="894669"/>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f>
                        <m:fPr>
                          <m:ctrlPr>
                            <a:rPr lang="en-US" sz="2800" b="0" i="1" smtClean="0">
                              <a:latin typeface="Cambria Math" panose="02040503050406030204" pitchFamily="18" charset="0"/>
                            </a:rPr>
                          </m:ctrlPr>
                        </m:fPr>
                        <m:num>
                          <m:r>
                            <a:rPr lang="en-US" sz="2800" b="0" i="1" smtClean="0">
                              <a:latin typeface="Cambria Math" panose="02040503050406030204" pitchFamily="18" charset="0"/>
                            </a:rPr>
                            <m:t># </m:t>
                          </m:r>
                          <m:r>
                            <a:rPr lang="en-US" sz="2800" b="0" i="1" smtClean="0">
                              <a:latin typeface="Cambria Math" panose="02040503050406030204" pitchFamily="18" charset="0"/>
                            </a:rPr>
                            <m:t>𝑜𝑓</m:t>
                          </m:r>
                          <m:r>
                            <a:rPr lang="en-US" sz="2800" b="0" i="1" smtClean="0">
                              <a:latin typeface="Cambria Math" panose="02040503050406030204" pitchFamily="18" charset="0"/>
                            </a:rPr>
                            <m:t> "</m:t>
                          </m:r>
                          <m:r>
                            <m:rPr>
                              <m:nor/>
                            </m:rPr>
                            <a:rPr lang="en-US" sz="2800" b="0" i="0" smtClean="0">
                              <a:latin typeface="Cambria Math" panose="02040503050406030204" pitchFamily="18" charset="0"/>
                            </a:rPr>
                            <m:t>Equally</m:t>
                          </m:r>
                          <m:r>
                            <m:rPr>
                              <m:nor/>
                            </m:rPr>
                            <a:rPr lang="en-US" sz="2800" b="0" i="0" smtClean="0">
                              <a:latin typeface="Cambria Math" panose="02040503050406030204" pitchFamily="18" charset="0"/>
                            </a:rPr>
                            <m:t>"</m:t>
                          </m:r>
                        </m:num>
                        <m:den>
                          <m:r>
                            <a:rPr lang="en-US" sz="2800" b="0" i="1" smtClean="0">
                              <a:latin typeface="Cambria Math" panose="02040503050406030204" pitchFamily="18" charset="0"/>
                            </a:rPr>
                            <m:t># </m:t>
                          </m:r>
                          <m:r>
                            <a:rPr lang="en-US" sz="2800" b="0" i="1" smtClean="0">
                              <a:latin typeface="Cambria Math" panose="02040503050406030204" pitchFamily="18" charset="0"/>
                            </a:rPr>
                            <m:t>𝑜𝑓</m:t>
                          </m:r>
                          <m:r>
                            <a:rPr lang="en-US" sz="2800" b="0" i="1" smtClean="0">
                              <a:latin typeface="Cambria Math" panose="02040503050406030204" pitchFamily="18" charset="0"/>
                            </a:rPr>
                            <m:t> </m:t>
                          </m:r>
                          <m:r>
                            <a:rPr lang="en-US" sz="2800" b="0" i="1" smtClean="0">
                              <a:latin typeface="Cambria Math" panose="02040503050406030204" pitchFamily="18" charset="0"/>
                            </a:rPr>
                            <m:t>𝑎𝑐𝑡𝑖𝑜𝑛𝑠</m:t>
                          </m:r>
                        </m:den>
                      </m:f>
                      <m:r>
                        <a:rPr lang="en-US" sz="2800" b="0" i="1" smtClean="0">
                          <a:latin typeface="Cambria Math" panose="02040503050406030204" pitchFamily="18" charset="0"/>
                        </a:rPr>
                        <m:t>∗100=55</m:t>
                      </m:r>
                    </m:oMath>
                  </m:oMathPara>
                </a14:m>
                <a:endParaRPr lang="en-US" sz="2800" dirty="0"/>
              </a:p>
            </p:txBody>
          </p:sp>
        </mc:Choice>
        <mc:Fallback xmlns="">
          <p:sp>
            <p:nvSpPr>
              <p:cNvPr id="11" name="TextBox 10">
                <a:extLst>
                  <a:ext uri="{FF2B5EF4-FFF2-40B4-BE49-F238E27FC236}">
                    <a16:creationId xmlns:a16="http://schemas.microsoft.com/office/drawing/2014/main" id="{D49C4EFD-074F-4E52-9767-8159DA458E4A}"/>
                  </a:ext>
                </a:extLst>
              </p:cNvPr>
              <p:cNvSpPr txBox="1">
                <a:spLocks noRot="1" noChangeAspect="1" noMove="1" noResize="1" noEditPoints="1" noAdjustHandles="1" noChangeArrowheads="1" noChangeShapeType="1" noTextEdit="1"/>
              </p:cNvSpPr>
              <p:nvPr/>
            </p:nvSpPr>
            <p:spPr>
              <a:xfrm>
                <a:off x="2983040" y="5861958"/>
                <a:ext cx="6225921" cy="894669"/>
              </a:xfrm>
              <a:prstGeom prst="rect">
                <a:avLst/>
              </a:prstGeom>
              <a:blipFill>
                <a:blip r:embed="rId5"/>
                <a:stretch>
                  <a:fillRect/>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E3358EC0-9708-44E1-B77D-3C73F04CAD47}" type="slidenum">
              <a:rPr lang="en-US" smtClean="0"/>
              <a:t>16</a:t>
            </a:fld>
            <a:endParaRPr lang="en-US"/>
          </a:p>
        </p:txBody>
      </p:sp>
    </p:spTree>
    <p:extLst>
      <p:ext uri="{BB962C8B-B14F-4D97-AF65-F5344CB8AC3E}">
        <p14:creationId xmlns:p14="http://schemas.microsoft.com/office/powerpoint/2010/main" val="21951677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B57948-3644-4D59-8E0A-919858A7CC26}"/>
              </a:ext>
            </a:extLst>
          </p:cNvPr>
          <p:cNvSpPr>
            <a:spLocks noGrp="1"/>
          </p:cNvSpPr>
          <p:nvPr>
            <p:ph type="title"/>
          </p:nvPr>
        </p:nvSpPr>
        <p:spPr/>
        <p:txBody>
          <a:bodyPr/>
          <a:lstStyle/>
          <a:p>
            <a:r>
              <a:rPr lang="en-US" dirty="0"/>
              <a:t>Calculating buy-in</a:t>
            </a:r>
          </a:p>
        </p:txBody>
      </p:sp>
      <p:sp>
        <p:nvSpPr>
          <p:cNvPr id="3" name="Content Placeholder 2">
            <a:extLst>
              <a:ext uri="{FF2B5EF4-FFF2-40B4-BE49-F238E27FC236}">
                <a16:creationId xmlns:a16="http://schemas.microsoft.com/office/drawing/2014/main" id="{F40E703D-DB25-40B9-B601-A399B097248A}"/>
              </a:ext>
            </a:extLst>
          </p:cNvPr>
          <p:cNvSpPr>
            <a:spLocks noGrp="1"/>
          </p:cNvSpPr>
          <p:nvPr>
            <p:ph idx="1"/>
          </p:nvPr>
        </p:nvSpPr>
        <p:spPr>
          <a:xfrm>
            <a:off x="1251678" y="1330779"/>
            <a:ext cx="10178322" cy="1859525"/>
          </a:xfrm>
        </p:spPr>
        <p:txBody>
          <a:bodyPr>
            <a:normAutofit/>
          </a:bodyPr>
          <a:lstStyle/>
          <a:p>
            <a:pPr marL="0" indent="0">
              <a:buNone/>
            </a:pPr>
            <a:r>
              <a:rPr lang="en-US" sz="3200" b="1" u="sng" dirty="0"/>
              <a:t>Time</a:t>
            </a:r>
            <a:r>
              <a:rPr lang="en-US" sz="3200" dirty="0"/>
              <a:t> buy-in:</a:t>
            </a:r>
          </a:p>
        </p:txBody>
      </p:sp>
      <p:graphicFrame>
        <p:nvGraphicFramePr>
          <p:cNvPr id="6" name="Table 5">
            <a:extLst>
              <a:ext uri="{FF2B5EF4-FFF2-40B4-BE49-F238E27FC236}">
                <a16:creationId xmlns:a16="http://schemas.microsoft.com/office/drawing/2014/main" id="{D37A9934-0314-47F5-891A-8286BDC7EDBA}"/>
              </a:ext>
            </a:extLst>
          </p:cNvPr>
          <p:cNvGraphicFramePr>
            <a:graphicFrameLocks noGrp="1"/>
          </p:cNvGraphicFramePr>
          <p:nvPr>
            <p:extLst>
              <p:ext uri="{D42A27DB-BD31-4B8C-83A1-F6EECF244321}">
                <p14:modId xmlns:p14="http://schemas.microsoft.com/office/powerpoint/2010/main" val="1502266993"/>
              </p:ext>
            </p:extLst>
          </p:nvPr>
        </p:nvGraphicFramePr>
        <p:xfrm>
          <a:off x="1020531" y="1955620"/>
          <a:ext cx="10409469" cy="3291840"/>
        </p:xfrm>
        <a:graphic>
          <a:graphicData uri="http://schemas.openxmlformats.org/drawingml/2006/table">
            <a:tbl>
              <a:tblPr firstRow="1" bandRow="1">
                <a:tableStyleId>{5C22544A-7EE6-4342-B048-85BDC9FD1C3A}</a:tableStyleId>
              </a:tblPr>
              <a:tblGrid>
                <a:gridCol w="2383976">
                  <a:extLst>
                    <a:ext uri="{9D8B030D-6E8A-4147-A177-3AD203B41FA5}">
                      <a16:colId xmlns:a16="http://schemas.microsoft.com/office/drawing/2014/main" val="1978839086"/>
                    </a:ext>
                  </a:extLst>
                </a:gridCol>
                <a:gridCol w="1608364">
                  <a:extLst>
                    <a:ext uri="{9D8B030D-6E8A-4147-A177-3AD203B41FA5}">
                      <a16:colId xmlns:a16="http://schemas.microsoft.com/office/drawing/2014/main" val="1465646602"/>
                    </a:ext>
                  </a:extLst>
                </a:gridCol>
                <a:gridCol w="1265460">
                  <a:extLst>
                    <a:ext uri="{9D8B030D-6E8A-4147-A177-3AD203B41FA5}">
                      <a16:colId xmlns:a16="http://schemas.microsoft.com/office/drawing/2014/main" val="1720070105"/>
                    </a:ext>
                  </a:extLst>
                </a:gridCol>
                <a:gridCol w="1208315">
                  <a:extLst>
                    <a:ext uri="{9D8B030D-6E8A-4147-A177-3AD203B41FA5}">
                      <a16:colId xmlns:a16="http://schemas.microsoft.com/office/drawing/2014/main" val="2980237928"/>
                    </a:ext>
                  </a:extLst>
                </a:gridCol>
                <a:gridCol w="1787978">
                  <a:extLst>
                    <a:ext uri="{9D8B030D-6E8A-4147-A177-3AD203B41FA5}">
                      <a16:colId xmlns:a16="http://schemas.microsoft.com/office/drawing/2014/main" val="2265691810"/>
                    </a:ext>
                  </a:extLst>
                </a:gridCol>
                <a:gridCol w="2155376">
                  <a:extLst>
                    <a:ext uri="{9D8B030D-6E8A-4147-A177-3AD203B41FA5}">
                      <a16:colId xmlns:a16="http://schemas.microsoft.com/office/drawing/2014/main" val="3332901904"/>
                    </a:ext>
                  </a:extLst>
                </a:gridCol>
              </a:tblGrid>
              <a:tr h="370840">
                <a:tc>
                  <a:txBody>
                    <a:bodyPr/>
                    <a:lstStyle/>
                    <a:p>
                      <a:endParaRPr lang="en-US" sz="3200" b="0" dirty="0"/>
                    </a:p>
                  </a:txBody>
                  <a:tcPr/>
                </a:tc>
                <a:tc>
                  <a:txBody>
                    <a:bodyPr/>
                    <a:lstStyle/>
                    <a:p>
                      <a:r>
                        <a:rPr lang="en-US" sz="3200" b="0" dirty="0"/>
                        <a:t>Lecture</a:t>
                      </a:r>
                    </a:p>
                  </a:txBody>
                  <a:tcPr/>
                </a:tc>
                <a:tc>
                  <a:txBody>
                    <a:bodyPr/>
                    <a:lstStyle/>
                    <a:p>
                      <a:r>
                        <a:rPr lang="en-US" sz="3200" b="0" dirty="0"/>
                        <a:t>Quiz</a:t>
                      </a:r>
                    </a:p>
                  </a:txBody>
                  <a:tcPr/>
                </a:tc>
                <a:tc>
                  <a:txBody>
                    <a:bodyPr/>
                    <a:lstStyle/>
                    <a:p>
                      <a:pPr algn="ctr"/>
                      <a:r>
                        <a:rPr lang="en-US" sz="3200" b="0" dirty="0"/>
                        <a:t>…</a:t>
                      </a:r>
                    </a:p>
                  </a:txBody>
                  <a:tcPr/>
                </a:tc>
                <a:tc>
                  <a:txBody>
                    <a:bodyPr/>
                    <a:lstStyle/>
                    <a:p>
                      <a:r>
                        <a:rPr lang="en-US" sz="3200" b="0" dirty="0"/>
                        <a:t>Demos</a:t>
                      </a:r>
                    </a:p>
                  </a:txBody>
                  <a:tcPr/>
                </a:tc>
                <a:tc>
                  <a:txBody>
                    <a:bodyPr/>
                    <a:lstStyle/>
                    <a:p>
                      <a:r>
                        <a:rPr lang="en-US" sz="3200" b="0" dirty="0"/>
                        <a:t>Class Discussion</a:t>
                      </a:r>
                    </a:p>
                  </a:txBody>
                  <a:tcPr/>
                </a:tc>
                <a:extLst>
                  <a:ext uri="{0D108BD9-81ED-4DB2-BD59-A6C34878D82A}">
                    <a16:rowId xmlns:a16="http://schemas.microsoft.com/office/drawing/2014/main" val="2974592278"/>
                  </a:ext>
                </a:extLst>
              </a:tr>
              <a:tr h="370840">
                <a:tc>
                  <a:txBody>
                    <a:bodyPr/>
                    <a:lstStyle/>
                    <a:p>
                      <a:r>
                        <a:rPr lang="en-US" sz="3200" dirty="0"/>
                        <a:t>Instructor</a:t>
                      </a:r>
                    </a:p>
                  </a:txBody>
                  <a:tcPr/>
                </a:tc>
                <a:tc>
                  <a:txBody>
                    <a:bodyPr/>
                    <a:lstStyle/>
                    <a:p>
                      <a:r>
                        <a:rPr lang="en-US" sz="2800" dirty="0"/>
                        <a:t>20%</a:t>
                      </a:r>
                    </a:p>
                  </a:txBody>
                  <a:tcPr/>
                </a:tc>
                <a:tc>
                  <a:txBody>
                    <a:bodyPr/>
                    <a:lstStyle/>
                    <a:p>
                      <a:r>
                        <a:rPr lang="en-US" sz="2800" dirty="0"/>
                        <a:t>3%</a:t>
                      </a:r>
                    </a:p>
                  </a:txBody>
                  <a:tcPr/>
                </a:tc>
                <a:tc>
                  <a:txBody>
                    <a:bodyPr/>
                    <a:lstStyle/>
                    <a:p>
                      <a:pPr algn="ctr"/>
                      <a:r>
                        <a:rPr lang="en-US" sz="2800" dirty="0"/>
                        <a:t>…</a:t>
                      </a:r>
                    </a:p>
                  </a:txBody>
                  <a:tcPr/>
                </a:tc>
                <a:tc>
                  <a:txBody>
                    <a:bodyPr/>
                    <a:lstStyle/>
                    <a:p>
                      <a:r>
                        <a:rPr lang="en-US" sz="2800" dirty="0"/>
                        <a:t>3%</a:t>
                      </a:r>
                    </a:p>
                  </a:txBody>
                  <a:tcPr/>
                </a:tc>
                <a:tc>
                  <a:txBody>
                    <a:bodyPr/>
                    <a:lstStyle/>
                    <a:p>
                      <a:r>
                        <a:rPr lang="en-US" sz="2800" dirty="0"/>
                        <a:t>2%</a:t>
                      </a:r>
                    </a:p>
                  </a:txBody>
                  <a:tcPr/>
                </a:tc>
                <a:extLst>
                  <a:ext uri="{0D108BD9-81ED-4DB2-BD59-A6C34878D82A}">
                    <a16:rowId xmlns:a16="http://schemas.microsoft.com/office/drawing/2014/main" val="2915703500"/>
                  </a:ext>
                </a:extLst>
              </a:tr>
              <a:tr h="370840">
                <a:tc>
                  <a:txBody>
                    <a:bodyPr/>
                    <a:lstStyle/>
                    <a:p>
                      <a:r>
                        <a:rPr lang="en-US" sz="3200" dirty="0"/>
                        <a:t>Student</a:t>
                      </a:r>
                    </a:p>
                  </a:txBody>
                  <a:tcPr/>
                </a:tc>
                <a:tc>
                  <a:txBody>
                    <a:bodyPr/>
                    <a:lstStyle/>
                    <a:p>
                      <a:r>
                        <a:rPr lang="en-US" sz="2800" dirty="0"/>
                        <a:t>25%</a:t>
                      </a:r>
                    </a:p>
                  </a:txBody>
                  <a:tcPr/>
                </a:tc>
                <a:tc>
                  <a:txBody>
                    <a:bodyPr/>
                    <a:lstStyle/>
                    <a:p>
                      <a:r>
                        <a:rPr lang="en-US" sz="2800" dirty="0"/>
                        <a:t>2%</a:t>
                      </a:r>
                    </a:p>
                  </a:txBody>
                  <a:tcPr/>
                </a:tc>
                <a:tc>
                  <a:txBody>
                    <a:bodyPr/>
                    <a:lstStyle/>
                    <a:p>
                      <a:pPr algn="ctr"/>
                      <a:r>
                        <a:rPr lang="en-US" sz="2800" dirty="0"/>
                        <a:t>…</a:t>
                      </a:r>
                    </a:p>
                  </a:txBody>
                  <a:tcPr/>
                </a:tc>
                <a:tc>
                  <a:txBody>
                    <a:bodyPr/>
                    <a:lstStyle/>
                    <a:p>
                      <a:r>
                        <a:rPr lang="en-US" sz="2800" dirty="0"/>
                        <a:t>7%</a:t>
                      </a:r>
                    </a:p>
                  </a:txBody>
                  <a:tcPr/>
                </a:tc>
                <a:tc>
                  <a:txBody>
                    <a:bodyPr/>
                    <a:lstStyle/>
                    <a:p>
                      <a:r>
                        <a:rPr lang="en-US" sz="2800" dirty="0"/>
                        <a:t>1%</a:t>
                      </a:r>
                    </a:p>
                  </a:txBody>
                  <a:tcPr/>
                </a:tc>
                <a:extLst>
                  <a:ext uri="{0D108BD9-81ED-4DB2-BD59-A6C34878D82A}">
                    <a16:rowId xmlns:a16="http://schemas.microsoft.com/office/drawing/2014/main" val="3944116656"/>
                  </a:ext>
                </a:extLst>
              </a:tr>
              <a:tr h="370840">
                <a:tc>
                  <a:txBody>
                    <a:bodyPr/>
                    <a:lstStyle/>
                    <a:p>
                      <a:r>
                        <a:rPr lang="en-US" sz="3200" dirty="0"/>
                        <a:t>|Instructor – Student| = ∆</a:t>
                      </a:r>
                    </a:p>
                  </a:txBody>
                  <a:tcPr/>
                </a:tc>
                <a:tc>
                  <a:txBody>
                    <a:bodyPr/>
                    <a:lstStyle/>
                    <a:p>
                      <a:r>
                        <a:rPr lang="en-US" sz="2800" dirty="0"/>
                        <a:t>5</a:t>
                      </a:r>
                    </a:p>
                  </a:txBody>
                  <a:tcPr/>
                </a:tc>
                <a:tc>
                  <a:txBody>
                    <a:bodyPr/>
                    <a:lstStyle/>
                    <a:p>
                      <a:r>
                        <a:rPr lang="en-US" sz="2800" dirty="0"/>
                        <a:t>1</a:t>
                      </a:r>
                    </a:p>
                  </a:txBody>
                  <a:tcPr/>
                </a:tc>
                <a:tc>
                  <a:txBody>
                    <a:bodyPr/>
                    <a:lstStyle/>
                    <a:p>
                      <a:pPr algn="ctr"/>
                      <a:r>
                        <a:rPr lang="en-US" sz="2800" dirty="0"/>
                        <a:t>…</a:t>
                      </a:r>
                    </a:p>
                  </a:txBody>
                  <a:tcPr/>
                </a:tc>
                <a:tc>
                  <a:txBody>
                    <a:bodyPr/>
                    <a:lstStyle/>
                    <a:p>
                      <a:r>
                        <a:rPr lang="en-US" sz="2800" dirty="0"/>
                        <a:t>4</a:t>
                      </a:r>
                    </a:p>
                  </a:txBody>
                  <a:tcPr/>
                </a:tc>
                <a:tc>
                  <a:txBody>
                    <a:bodyPr/>
                    <a:lstStyle/>
                    <a:p>
                      <a:r>
                        <a:rPr lang="en-US" sz="2800" dirty="0"/>
                        <a:t>1</a:t>
                      </a:r>
                    </a:p>
                  </a:txBody>
                  <a:tcPr/>
                </a:tc>
                <a:extLst>
                  <a:ext uri="{0D108BD9-81ED-4DB2-BD59-A6C34878D82A}">
                    <a16:rowId xmlns:a16="http://schemas.microsoft.com/office/drawing/2014/main" val="1862420602"/>
                  </a:ext>
                </a:extLst>
              </a:tr>
            </a:tbl>
          </a:graphicData>
        </a:graphic>
      </p:graphicFrame>
      <mc:AlternateContent xmlns:mc="http://schemas.openxmlformats.org/markup-compatibility/2006" xmlns:a14="http://schemas.microsoft.com/office/drawing/2010/main">
        <mc:Choice Requires="a14">
          <p:sp>
            <p:nvSpPr>
              <p:cNvPr id="11" name="TextBox 10">
                <a:extLst>
                  <a:ext uri="{FF2B5EF4-FFF2-40B4-BE49-F238E27FC236}">
                    <a16:creationId xmlns:a16="http://schemas.microsoft.com/office/drawing/2014/main" id="{D49C4EFD-074F-4E52-9767-8159DA458E4A}"/>
                  </a:ext>
                </a:extLst>
              </p:cNvPr>
              <p:cNvSpPr txBox="1"/>
              <p:nvPr/>
            </p:nvSpPr>
            <p:spPr>
              <a:xfrm>
                <a:off x="2973515" y="5396456"/>
                <a:ext cx="6225921" cy="830227"/>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en-US" sz="2800" b="0" i="0" smtClean="0">
                          <a:latin typeface="Cambria Math" panose="02040503050406030204" pitchFamily="18" charset="0"/>
                        </a:rPr>
                        <m:t>100−</m:t>
                      </m:r>
                      <m:f>
                        <m:fPr>
                          <m:ctrlPr>
                            <a:rPr lang="en-US" sz="2800" i="1">
                              <a:latin typeface="Cambria Math" panose="02040503050406030204" pitchFamily="18" charset="0"/>
                            </a:rPr>
                          </m:ctrlPr>
                        </m:fPr>
                        <m:num>
                          <m:nary>
                            <m:naryPr>
                              <m:chr m:val="∑"/>
                              <m:subHide m:val="on"/>
                              <m:supHide m:val="on"/>
                              <m:ctrlPr>
                                <a:rPr lang="en-US" sz="2800" i="1">
                                  <a:latin typeface="Cambria Math" panose="02040503050406030204" pitchFamily="18" charset="0"/>
                                </a:rPr>
                              </m:ctrlPr>
                            </m:naryPr>
                            <m:sub/>
                            <m:sup/>
                            <m:e>
                              <m:r>
                                <m:rPr>
                                  <m:sty m:val="p"/>
                                </m:rPr>
                                <a:rPr lang="el-GR" sz="2800" b="0" i="0">
                                  <a:latin typeface="Cambria Math" panose="02040503050406030204" pitchFamily="18" charset="0"/>
                                </a:rPr>
                                <m:t>Δ</m:t>
                              </m:r>
                            </m:e>
                          </m:nary>
                        </m:num>
                        <m:den>
                          <m:r>
                            <a:rPr lang="en-US" sz="2800" b="0" i="0">
                              <a:latin typeface="Cambria Math" panose="02040503050406030204" pitchFamily="18" charset="0"/>
                            </a:rPr>
                            <m:t>2</m:t>
                          </m:r>
                        </m:den>
                      </m:f>
                      <m:r>
                        <a:rPr lang="en-US" sz="2800" b="0" i="1" smtClean="0">
                          <a:latin typeface="Cambria Math" panose="02040503050406030204" pitchFamily="18" charset="0"/>
                        </a:rPr>
                        <m:t>=83</m:t>
                      </m:r>
                    </m:oMath>
                  </m:oMathPara>
                </a14:m>
                <a:endParaRPr lang="en-US" sz="2800" dirty="0"/>
              </a:p>
            </p:txBody>
          </p:sp>
        </mc:Choice>
        <mc:Fallback xmlns="">
          <p:sp>
            <p:nvSpPr>
              <p:cNvPr id="11" name="TextBox 10">
                <a:extLst>
                  <a:ext uri="{FF2B5EF4-FFF2-40B4-BE49-F238E27FC236}">
                    <a16:creationId xmlns:a16="http://schemas.microsoft.com/office/drawing/2014/main" xmlns:a14="http://schemas.microsoft.com/office/drawing/2010/main" xmlns="" id="{D49C4EFD-074F-4E52-9767-8159DA458E4A}"/>
                  </a:ext>
                </a:extLst>
              </p:cNvPr>
              <p:cNvSpPr txBox="1">
                <a:spLocks noRot="1" noChangeAspect="1" noMove="1" noResize="1" noEditPoints="1" noAdjustHandles="1" noChangeArrowheads="1" noChangeShapeType="1" noTextEdit="1"/>
              </p:cNvSpPr>
              <p:nvPr/>
            </p:nvSpPr>
            <p:spPr>
              <a:xfrm>
                <a:off x="2973515" y="5396456"/>
                <a:ext cx="6225921" cy="830227"/>
              </a:xfrm>
              <a:prstGeom prst="rect">
                <a:avLst/>
              </a:prstGeom>
              <a:blipFill rotWithShape="0">
                <a:blip r:embed="rId2"/>
                <a:stretch>
                  <a:fillRect/>
                </a:stretch>
              </a:blipFill>
            </p:spPr>
            <p:txBody>
              <a:bodyPr/>
              <a:lstStyle/>
              <a:p>
                <a:r>
                  <a:rPr lang="en-US">
                    <a:noFill/>
                  </a:rPr>
                  <a:t> </a:t>
                </a:r>
              </a:p>
            </p:txBody>
          </p:sp>
        </mc:Fallback>
      </mc:AlternateContent>
      <p:sp>
        <p:nvSpPr>
          <p:cNvPr id="4" name="Slide Number Placeholder 3"/>
          <p:cNvSpPr>
            <a:spLocks noGrp="1"/>
          </p:cNvSpPr>
          <p:nvPr>
            <p:ph type="sldNum" sz="quarter" idx="12"/>
          </p:nvPr>
        </p:nvSpPr>
        <p:spPr/>
        <p:txBody>
          <a:bodyPr/>
          <a:lstStyle/>
          <a:p>
            <a:fld id="{E3358EC0-9708-44E1-B77D-3C73F04CAD47}" type="slidenum">
              <a:rPr lang="en-US" smtClean="0"/>
              <a:t>17</a:t>
            </a:fld>
            <a:endParaRPr lang="en-US"/>
          </a:p>
        </p:txBody>
      </p:sp>
    </p:spTree>
    <p:extLst>
      <p:ext uri="{BB962C8B-B14F-4D97-AF65-F5344CB8AC3E}">
        <p14:creationId xmlns:p14="http://schemas.microsoft.com/office/powerpoint/2010/main" val="19172301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Previous Study design, no longer planned</a:t>
            </a:r>
          </a:p>
        </p:txBody>
      </p:sp>
      <p:sp>
        <p:nvSpPr>
          <p:cNvPr id="5" name="TextBox 4"/>
          <p:cNvSpPr txBox="1"/>
          <p:nvPr/>
        </p:nvSpPr>
        <p:spPr>
          <a:xfrm>
            <a:off x="2984395" y="2020435"/>
            <a:ext cx="3252719" cy="954107"/>
          </a:xfrm>
          <a:prstGeom prst="rect">
            <a:avLst/>
          </a:prstGeom>
          <a:noFill/>
        </p:spPr>
        <p:txBody>
          <a:bodyPr wrap="square" rtlCol="0">
            <a:spAutoFit/>
          </a:bodyPr>
          <a:lstStyle/>
          <a:p>
            <a:r>
              <a:rPr lang="en-US" sz="2800" dirty="0">
                <a:latin typeface="Century Schoolbook" panose="02040604050505020304" pitchFamily="18" charset="0"/>
              </a:rPr>
              <a:t>Instructor takes the SIMBA</a:t>
            </a:r>
          </a:p>
        </p:txBody>
      </p:sp>
      <p:sp>
        <p:nvSpPr>
          <p:cNvPr id="7" name="TextBox 6"/>
          <p:cNvSpPr txBox="1"/>
          <p:nvPr/>
        </p:nvSpPr>
        <p:spPr>
          <a:xfrm>
            <a:off x="4015734" y="5437250"/>
            <a:ext cx="4650210" cy="523220"/>
          </a:xfrm>
          <a:prstGeom prst="rect">
            <a:avLst/>
          </a:prstGeom>
          <a:noFill/>
        </p:spPr>
        <p:txBody>
          <a:bodyPr wrap="square" rtlCol="0">
            <a:spAutoFit/>
          </a:bodyPr>
          <a:lstStyle/>
          <a:p>
            <a:r>
              <a:rPr lang="en-US" sz="2800" dirty="0">
                <a:latin typeface="Century Schoolbook" panose="02040604050505020304" pitchFamily="18" charset="0"/>
              </a:rPr>
              <a:t>Students take the PUMBA</a:t>
            </a:r>
          </a:p>
        </p:txBody>
      </p:sp>
      <p:cxnSp>
        <p:nvCxnSpPr>
          <p:cNvPr id="9" name="Straight Arrow Connector 8"/>
          <p:cNvCxnSpPr/>
          <p:nvPr/>
        </p:nvCxnSpPr>
        <p:spPr>
          <a:xfrm>
            <a:off x="1647343" y="3568494"/>
            <a:ext cx="9179541" cy="0"/>
          </a:xfrm>
          <a:prstGeom prst="straightConnector1">
            <a:avLst/>
          </a:prstGeom>
          <a:ln w="57150">
            <a:headEnd type="triangle" w="med" len="med"/>
            <a:tailEnd type="triangle" w="med" len="med"/>
          </a:ln>
        </p:spPr>
        <p:style>
          <a:lnRef idx="1">
            <a:schemeClr val="dk1"/>
          </a:lnRef>
          <a:fillRef idx="0">
            <a:schemeClr val="dk1"/>
          </a:fillRef>
          <a:effectRef idx="0">
            <a:schemeClr val="dk1"/>
          </a:effectRef>
          <a:fontRef idx="minor">
            <a:schemeClr val="tx1"/>
          </a:fontRef>
        </p:style>
      </p:cxnSp>
      <p:sp>
        <p:nvSpPr>
          <p:cNvPr id="10" name="Oval 9"/>
          <p:cNvSpPr/>
          <p:nvPr/>
        </p:nvSpPr>
        <p:spPr>
          <a:xfrm>
            <a:off x="5257020" y="3384271"/>
            <a:ext cx="315182" cy="357108"/>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4000">
              <a:latin typeface="Century Schoolbook" panose="02040604050505020304" pitchFamily="18" charset="0"/>
            </a:endParaRPr>
          </a:p>
        </p:txBody>
      </p:sp>
      <p:sp>
        <p:nvSpPr>
          <p:cNvPr id="11" name="Oval 10"/>
          <p:cNvSpPr/>
          <p:nvPr/>
        </p:nvSpPr>
        <p:spPr>
          <a:xfrm>
            <a:off x="8811138" y="3384271"/>
            <a:ext cx="315182" cy="357108"/>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4000">
              <a:latin typeface="Century Schoolbook" panose="02040604050505020304" pitchFamily="18" charset="0"/>
            </a:endParaRPr>
          </a:p>
        </p:txBody>
      </p:sp>
      <p:cxnSp>
        <p:nvCxnSpPr>
          <p:cNvPr id="12" name="Straight Arrow Connector 11"/>
          <p:cNvCxnSpPr/>
          <p:nvPr/>
        </p:nvCxnSpPr>
        <p:spPr>
          <a:xfrm>
            <a:off x="2430420" y="2990715"/>
            <a:ext cx="1495" cy="577779"/>
          </a:xfrm>
          <a:prstGeom prst="straightConnector1">
            <a:avLst/>
          </a:prstGeom>
          <a:ln w="28575">
            <a:tailEnd type="triangle" w="lg" len="lg"/>
          </a:ln>
        </p:spPr>
        <p:style>
          <a:lnRef idx="1">
            <a:schemeClr val="dk1"/>
          </a:lnRef>
          <a:fillRef idx="0">
            <a:schemeClr val="dk1"/>
          </a:fillRef>
          <a:effectRef idx="0">
            <a:schemeClr val="dk1"/>
          </a:effectRef>
          <a:fontRef idx="minor">
            <a:schemeClr val="tx1"/>
          </a:fontRef>
        </p:style>
      </p:cxnSp>
      <p:sp>
        <p:nvSpPr>
          <p:cNvPr id="13" name="TextBox 12"/>
          <p:cNvSpPr txBox="1"/>
          <p:nvPr/>
        </p:nvSpPr>
        <p:spPr>
          <a:xfrm>
            <a:off x="4440793" y="3741379"/>
            <a:ext cx="2127213" cy="523220"/>
          </a:xfrm>
          <a:prstGeom prst="rect">
            <a:avLst/>
          </a:prstGeom>
          <a:noFill/>
        </p:spPr>
        <p:txBody>
          <a:bodyPr wrap="square" rtlCol="0">
            <a:spAutoFit/>
          </a:bodyPr>
          <a:lstStyle/>
          <a:p>
            <a:r>
              <a:rPr lang="en-US" sz="2800" dirty="0">
                <a:latin typeface="Century Schoolbook" panose="02040604050505020304" pitchFamily="18" charset="0"/>
              </a:rPr>
              <a:t>First Class</a:t>
            </a:r>
          </a:p>
        </p:txBody>
      </p:sp>
      <p:sp>
        <p:nvSpPr>
          <p:cNvPr id="14" name="TextBox 13"/>
          <p:cNvSpPr txBox="1"/>
          <p:nvPr/>
        </p:nvSpPr>
        <p:spPr>
          <a:xfrm>
            <a:off x="7676624" y="3741379"/>
            <a:ext cx="2584208" cy="523220"/>
          </a:xfrm>
          <a:prstGeom prst="rect">
            <a:avLst/>
          </a:prstGeom>
          <a:noFill/>
        </p:spPr>
        <p:txBody>
          <a:bodyPr wrap="square" rtlCol="0">
            <a:spAutoFit/>
          </a:bodyPr>
          <a:lstStyle/>
          <a:p>
            <a:r>
              <a:rPr lang="en-US" sz="2800" dirty="0">
                <a:latin typeface="Century Schoolbook" panose="02040604050505020304" pitchFamily="18" charset="0"/>
              </a:rPr>
              <a:t>Second Class</a:t>
            </a:r>
          </a:p>
        </p:txBody>
      </p:sp>
      <p:cxnSp>
        <p:nvCxnSpPr>
          <p:cNvPr id="15" name="Straight Arrow Connector 14"/>
          <p:cNvCxnSpPr>
            <a:stCxn id="18" idx="0"/>
          </p:cNvCxnSpPr>
          <p:nvPr/>
        </p:nvCxnSpPr>
        <p:spPr>
          <a:xfrm flipH="1" flipV="1">
            <a:off x="3745149" y="3568495"/>
            <a:ext cx="1560" cy="1108384"/>
          </a:xfrm>
          <a:prstGeom prst="straightConnector1">
            <a:avLst/>
          </a:prstGeom>
          <a:ln w="28575">
            <a:tailEnd type="triangle" w="lg" len="lg"/>
          </a:ln>
        </p:spPr>
        <p:style>
          <a:lnRef idx="1">
            <a:schemeClr val="dk1"/>
          </a:lnRef>
          <a:fillRef idx="0">
            <a:schemeClr val="dk1"/>
          </a:fillRef>
          <a:effectRef idx="0">
            <a:schemeClr val="dk1"/>
          </a:effectRef>
          <a:fontRef idx="minor">
            <a:schemeClr val="tx1"/>
          </a:fontRef>
        </p:style>
      </p:cxnSp>
      <p:pic>
        <p:nvPicPr>
          <p:cNvPr id="17" name="Picture 16" descr="OPS Dragon Boat Club Integrated Marketing and Communications Pla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017598" y="2289021"/>
            <a:ext cx="825643" cy="806112"/>
          </a:xfrm>
          <a:prstGeom prst="rect">
            <a:avLst/>
          </a:prstGeom>
        </p:spPr>
      </p:pic>
      <p:pic>
        <p:nvPicPr>
          <p:cNvPr id="18" name="Picture 17" descr="OPS Dragon Boat Club Integrated Marketing and Communications Pla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333887" y="4676879"/>
            <a:ext cx="825643" cy="806112"/>
          </a:xfrm>
          <a:prstGeom prst="rect">
            <a:avLst/>
          </a:prstGeom>
        </p:spPr>
      </p:pic>
      <p:pic>
        <p:nvPicPr>
          <p:cNvPr id="19" name="Picture 18" descr="OPS Dragon Boat Club Integrated Marketing and Communications Pla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98589" y="4676879"/>
            <a:ext cx="825643" cy="806112"/>
          </a:xfrm>
          <a:prstGeom prst="rect">
            <a:avLst/>
          </a:prstGeom>
        </p:spPr>
      </p:pic>
      <p:sp>
        <p:nvSpPr>
          <p:cNvPr id="20" name="Left Brace 19"/>
          <p:cNvSpPr/>
          <p:nvPr/>
        </p:nvSpPr>
        <p:spPr>
          <a:xfrm rot="16200000">
            <a:off x="8511475" y="2138153"/>
            <a:ext cx="581025" cy="4502284"/>
          </a:xfrm>
          <a:prstGeom prst="leftBrace">
            <a:avLst/>
          </a:prstGeom>
          <a:ln w="254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 name="Slide Number Placeholder 2"/>
          <p:cNvSpPr>
            <a:spLocks noGrp="1"/>
          </p:cNvSpPr>
          <p:nvPr>
            <p:ph type="sldNum" sz="quarter" idx="12"/>
          </p:nvPr>
        </p:nvSpPr>
        <p:spPr/>
        <p:txBody>
          <a:bodyPr/>
          <a:lstStyle/>
          <a:p>
            <a:fld id="{E3358EC0-9708-44E1-B77D-3C73F04CAD47}" type="slidenum">
              <a:rPr lang="en-US" smtClean="0"/>
              <a:t>18</a:t>
            </a:fld>
            <a:endParaRPr lang="en-US"/>
          </a:p>
        </p:txBody>
      </p:sp>
      <p:sp>
        <p:nvSpPr>
          <p:cNvPr id="4" name="TextBox 3"/>
          <p:cNvSpPr txBox="1"/>
          <p:nvPr/>
        </p:nvSpPr>
        <p:spPr>
          <a:xfrm>
            <a:off x="2219325" y="2304413"/>
            <a:ext cx="382945" cy="584775"/>
          </a:xfrm>
          <a:prstGeom prst="rect">
            <a:avLst/>
          </a:prstGeom>
          <a:noFill/>
        </p:spPr>
        <p:txBody>
          <a:bodyPr wrap="square" rtlCol="0">
            <a:spAutoFit/>
          </a:bodyPr>
          <a:lstStyle/>
          <a:p>
            <a:r>
              <a:rPr lang="en-US" sz="3200" b="1" dirty="0"/>
              <a:t>S</a:t>
            </a:r>
          </a:p>
        </p:txBody>
      </p:sp>
      <p:sp>
        <p:nvSpPr>
          <p:cNvPr id="21" name="TextBox 20"/>
          <p:cNvSpPr txBox="1"/>
          <p:nvPr/>
        </p:nvSpPr>
        <p:spPr>
          <a:xfrm>
            <a:off x="8591550" y="4685663"/>
            <a:ext cx="382945" cy="584775"/>
          </a:xfrm>
          <a:prstGeom prst="rect">
            <a:avLst/>
          </a:prstGeom>
          <a:noFill/>
        </p:spPr>
        <p:txBody>
          <a:bodyPr wrap="square" rtlCol="0">
            <a:spAutoFit/>
          </a:bodyPr>
          <a:lstStyle/>
          <a:p>
            <a:r>
              <a:rPr lang="en-US" sz="3200" b="1" dirty="0"/>
              <a:t>P</a:t>
            </a:r>
          </a:p>
        </p:txBody>
      </p:sp>
      <p:sp>
        <p:nvSpPr>
          <p:cNvPr id="22" name="TextBox 21"/>
          <p:cNvSpPr txBox="1"/>
          <p:nvPr/>
        </p:nvSpPr>
        <p:spPr>
          <a:xfrm>
            <a:off x="3543300" y="4685663"/>
            <a:ext cx="382945" cy="584775"/>
          </a:xfrm>
          <a:prstGeom prst="rect">
            <a:avLst/>
          </a:prstGeom>
          <a:noFill/>
        </p:spPr>
        <p:txBody>
          <a:bodyPr wrap="square" rtlCol="0">
            <a:spAutoFit/>
          </a:bodyPr>
          <a:lstStyle/>
          <a:p>
            <a:r>
              <a:rPr lang="en-US" sz="3200" b="1" dirty="0"/>
              <a:t>P</a:t>
            </a:r>
          </a:p>
        </p:txBody>
      </p:sp>
    </p:spTree>
    <p:extLst>
      <p:ext uri="{BB962C8B-B14F-4D97-AF65-F5344CB8AC3E}">
        <p14:creationId xmlns:p14="http://schemas.microsoft.com/office/powerpoint/2010/main" val="87071282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par>
                                <p:cTn id="11" presetID="10" presetClass="entr" presetSubtype="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500"/>
                                        <p:tgtEl>
                                          <p:spTgt spid="1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fade">
                                      <p:cBhvr>
                                        <p:cTn id="16" dur="500"/>
                                        <p:tgtEl>
                                          <p:spTgt spid="4"/>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fade">
                                      <p:cBhvr>
                                        <p:cTn id="21" dur="500"/>
                                        <p:tgtEl>
                                          <p:spTgt spid="18"/>
                                        </p:tgtEl>
                                      </p:cBhvr>
                                    </p:animEffect>
                                  </p:childTnLst>
                                </p:cTn>
                              </p:par>
                              <p:par>
                                <p:cTn id="22" presetID="10" presetClass="entr" presetSubtype="0" fill="hold" nodeType="withEffect">
                                  <p:stCondLst>
                                    <p:cond delay="0"/>
                                  </p:stCondLst>
                                  <p:childTnLst>
                                    <p:set>
                                      <p:cBhvr>
                                        <p:cTn id="23" dur="1" fill="hold">
                                          <p:stCondLst>
                                            <p:cond delay="0"/>
                                          </p:stCondLst>
                                        </p:cTn>
                                        <p:tgtEl>
                                          <p:spTgt spid="15"/>
                                        </p:tgtEl>
                                        <p:attrNameLst>
                                          <p:attrName>style.visibility</p:attrName>
                                        </p:attrNameLst>
                                      </p:cBhvr>
                                      <p:to>
                                        <p:strVal val="visible"/>
                                      </p:to>
                                    </p:set>
                                    <p:animEffect transition="in" filter="fade">
                                      <p:cBhvr>
                                        <p:cTn id="24" dur="500"/>
                                        <p:tgtEl>
                                          <p:spTgt spid="15"/>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fade">
                                      <p:cBhvr>
                                        <p:cTn id="27" dur="500"/>
                                        <p:tgtEl>
                                          <p:spTgt spid="7"/>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2"/>
                                        </p:tgtEl>
                                        <p:attrNameLst>
                                          <p:attrName>style.visibility</p:attrName>
                                        </p:attrNameLst>
                                      </p:cBhvr>
                                      <p:to>
                                        <p:strVal val="visible"/>
                                      </p:to>
                                    </p:set>
                                    <p:animEffect transition="in" filter="fade">
                                      <p:cBhvr>
                                        <p:cTn id="30" dur="500"/>
                                        <p:tgtEl>
                                          <p:spTgt spid="22"/>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fade">
                                      <p:cBhvr>
                                        <p:cTn id="35" dur="500"/>
                                        <p:tgtEl>
                                          <p:spTgt spid="19"/>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20"/>
                                        </p:tgtEl>
                                        <p:attrNameLst>
                                          <p:attrName>style.visibility</p:attrName>
                                        </p:attrNameLst>
                                      </p:cBhvr>
                                      <p:to>
                                        <p:strVal val="visible"/>
                                      </p:to>
                                    </p:set>
                                    <p:animEffect transition="in" filter="fade">
                                      <p:cBhvr>
                                        <p:cTn id="38" dur="500"/>
                                        <p:tgtEl>
                                          <p:spTgt spid="20"/>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21"/>
                                        </p:tgtEl>
                                        <p:attrNameLst>
                                          <p:attrName>style.visibility</p:attrName>
                                        </p:attrNameLst>
                                      </p:cBhvr>
                                      <p:to>
                                        <p:strVal val="visible"/>
                                      </p:to>
                                    </p:set>
                                    <p:animEffect transition="in" filter="fade">
                                      <p:cBhvr>
                                        <p:cTn id="41"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20" grpId="0" animBg="1"/>
      <p:bldP spid="4" grpId="0"/>
      <p:bldP spid="21" grpId="0"/>
      <p:bldP spid="2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1492132"/>
          </a:xfrm>
        </p:spPr>
        <p:txBody>
          <a:bodyPr/>
          <a:lstStyle/>
          <a:p>
            <a:r>
              <a:rPr lang="en-US" dirty="0"/>
              <a:t>Study design</a:t>
            </a:r>
          </a:p>
        </p:txBody>
      </p:sp>
      <p:sp>
        <p:nvSpPr>
          <p:cNvPr id="5" name="TextBox 4"/>
          <p:cNvSpPr txBox="1"/>
          <p:nvPr/>
        </p:nvSpPr>
        <p:spPr>
          <a:xfrm>
            <a:off x="2187707" y="1116854"/>
            <a:ext cx="3252719" cy="954107"/>
          </a:xfrm>
          <a:prstGeom prst="rect">
            <a:avLst/>
          </a:prstGeom>
          <a:noFill/>
        </p:spPr>
        <p:txBody>
          <a:bodyPr wrap="square" rtlCol="0">
            <a:spAutoFit/>
          </a:bodyPr>
          <a:lstStyle/>
          <a:p>
            <a:r>
              <a:rPr lang="en-US" sz="2800" dirty="0">
                <a:latin typeface="Century Schoolbook" panose="02040604050505020304" pitchFamily="18" charset="0"/>
              </a:rPr>
              <a:t>Instructor takes the SIMBA</a:t>
            </a:r>
          </a:p>
        </p:txBody>
      </p:sp>
      <p:sp>
        <p:nvSpPr>
          <p:cNvPr id="7" name="TextBox 6"/>
          <p:cNvSpPr txBox="1"/>
          <p:nvPr/>
        </p:nvSpPr>
        <p:spPr>
          <a:xfrm>
            <a:off x="8639614" y="1067078"/>
            <a:ext cx="2761372" cy="954107"/>
          </a:xfrm>
          <a:prstGeom prst="rect">
            <a:avLst/>
          </a:prstGeom>
          <a:noFill/>
        </p:spPr>
        <p:txBody>
          <a:bodyPr wrap="square" rtlCol="0">
            <a:spAutoFit/>
          </a:bodyPr>
          <a:lstStyle/>
          <a:p>
            <a:r>
              <a:rPr lang="en-US" sz="2800" dirty="0">
                <a:latin typeface="Century Schoolbook" panose="02040604050505020304" pitchFamily="18" charset="0"/>
              </a:rPr>
              <a:t>Students take the PUMBA</a:t>
            </a:r>
          </a:p>
        </p:txBody>
      </p:sp>
      <p:cxnSp>
        <p:nvCxnSpPr>
          <p:cNvPr id="9" name="Straight Arrow Connector 8"/>
          <p:cNvCxnSpPr/>
          <p:nvPr/>
        </p:nvCxnSpPr>
        <p:spPr>
          <a:xfrm>
            <a:off x="1647343" y="4188697"/>
            <a:ext cx="9179541" cy="0"/>
          </a:xfrm>
          <a:prstGeom prst="straightConnector1">
            <a:avLst/>
          </a:prstGeom>
          <a:ln w="57150">
            <a:headEnd type="none" w="med" len="med"/>
            <a:tailEnd type="triangle" w="med" len="med"/>
          </a:ln>
        </p:spPr>
        <p:style>
          <a:lnRef idx="1">
            <a:schemeClr val="dk1"/>
          </a:lnRef>
          <a:fillRef idx="0">
            <a:schemeClr val="dk1"/>
          </a:fillRef>
          <a:effectRef idx="0">
            <a:schemeClr val="dk1"/>
          </a:effectRef>
          <a:fontRef idx="minor">
            <a:schemeClr val="tx1"/>
          </a:fontRef>
        </p:style>
      </p:cxnSp>
      <p:sp>
        <p:nvSpPr>
          <p:cNvPr id="10" name="Oval 9"/>
          <p:cNvSpPr/>
          <p:nvPr/>
        </p:nvSpPr>
        <p:spPr>
          <a:xfrm>
            <a:off x="1584432" y="4039844"/>
            <a:ext cx="365760" cy="36576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4000">
              <a:latin typeface="Century Schoolbook" panose="02040604050505020304" pitchFamily="18" charset="0"/>
            </a:endParaRPr>
          </a:p>
        </p:txBody>
      </p:sp>
      <p:sp>
        <p:nvSpPr>
          <p:cNvPr id="11" name="Oval 10"/>
          <p:cNvSpPr/>
          <p:nvPr/>
        </p:nvSpPr>
        <p:spPr>
          <a:xfrm>
            <a:off x="10449105" y="4048019"/>
            <a:ext cx="365760" cy="36576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4000">
              <a:latin typeface="Century Schoolbook" panose="02040604050505020304" pitchFamily="18" charset="0"/>
            </a:endParaRPr>
          </a:p>
        </p:txBody>
      </p:sp>
      <p:cxnSp>
        <p:nvCxnSpPr>
          <p:cNvPr id="12" name="Straight Arrow Connector 11"/>
          <p:cNvCxnSpPr/>
          <p:nvPr/>
        </p:nvCxnSpPr>
        <p:spPr>
          <a:xfrm>
            <a:off x="2168039" y="3610918"/>
            <a:ext cx="1495" cy="577779"/>
          </a:xfrm>
          <a:prstGeom prst="straightConnector1">
            <a:avLst/>
          </a:prstGeom>
          <a:ln w="28575">
            <a:tailEnd type="triangle" w="lg" len="lg"/>
          </a:ln>
        </p:spPr>
        <p:style>
          <a:lnRef idx="1">
            <a:schemeClr val="dk1"/>
          </a:lnRef>
          <a:fillRef idx="0">
            <a:schemeClr val="dk1"/>
          </a:fillRef>
          <a:effectRef idx="0">
            <a:schemeClr val="dk1"/>
          </a:effectRef>
          <a:fontRef idx="minor">
            <a:schemeClr val="tx1"/>
          </a:fontRef>
        </p:style>
      </p:cxnSp>
      <p:sp>
        <p:nvSpPr>
          <p:cNvPr id="13" name="TextBox 12"/>
          <p:cNvSpPr txBox="1"/>
          <p:nvPr/>
        </p:nvSpPr>
        <p:spPr>
          <a:xfrm>
            <a:off x="818983" y="4400448"/>
            <a:ext cx="2127213" cy="954107"/>
          </a:xfrm>
          <a:prstGeom prst="rect">
            <a:avLst/>
          </a:prstGeom>
          <a:noFill/>
        </p:spPr>
        <p:txBody>
          <a:bodyPr wrap="square" rtlCol="0">
            <a:spAutoFit/>
          </a:bodyPr>
          <a:lstStyle/>
          <a:p>
            <a:r>
              <a:rPr lang="en-US" sz="2800" dirty="0">
                <a:latin typeface="Century Schoolbook" panose="02040604050505020304" pitchFamily="18" charset="0"/>
              </a:rPr>
              <a:t>First Class/</a:t>
            </a:r>
          </a:p>
          <a:p>
            <a:r>
              <a:rPr lang="en-US" sz="2800" dirty="0">
                <a:latin typeface="Century Schoolbook" panose="02040604050505020304" pitchFamily="18" charset="0"/>
              </a:rPr>
              <a:t>First Week</a:t>
            </a:r>
          </a:p>
        </p:txBody>
      </p:sp>
      <p:sp>
        <p:nvSpPr>
          <p:cNvPr id="14" name="TextBox 13"/>
          <p:cNvSpPr txBox="1"/>
          <p:nvPr/>
        </p:nvSpPr>
        <p:spPr>
          <a:xfrm>
            <a:off x="9339881" y="4405604"/>
            <a:ext cx="2584208" cy="954107"/>
          </a:xfrm>
          <a:prstGeom prst="rect">
            <a:avLst/>
          </a:prstGeom>
          <a:noFill/>
        </p:spPr>
        <p:txBody>
          <a:bodyPr wrap="square" rtlCol="0">
            <a:spAutoFit/>
          </a:bodyPr>
          <a:lstStyle/>
          <a:p>
            <a:pPr algn="ctr"/>
            <a:r>
              <a:rPr lang="en-US" sz="2800" dirty="0">
                <a:latin typeface="Century Schoolbook" panose="02040604050505020304" pitchFamily="18" charset="0"/>
              </a:rPr>
              <a:t>End of semester</a:t>
            </a:r>
          </a:p>
        </p:txBody>
      </p:sp>
      <p:cxnSp>
        <p:nvCxnSpPr>
          <p:cNvPr id="15" name="Straight Arrow Connector 14"/>
          <p:cNvCxnSpPr>
            <a:cxnSpLocks/>
            <a:stCxn id="18" idx="2"/>
          </p:cNvCxnSpPr>
          <p:nvPr/>
        </p:nvCxnSpPr>
        <p:spPr>
          <a:xfrm flipH="1">
            <a:off x="2439849" y="3709847"/>
            <a:ext cx="599956" cy="478850"/>
          </a:xfrm>
          <a:prstGeom prst="straightConnector1">
            <a:avLst/>
          </a:prstGeom>
          <a:ln w="28575">
            <a:tailEnd type="triangle" w="lg" len="lg"/>
          </a:ln>
        </p:spPr>
        <p:style>
          <a:lnRef idx="1">
            <a:schemeClr val="dk1"/>
          </a:lnRef>
          <a:fillRef idx="0">
            <a:schemeClr val="dk1"/>
          </a:fillRef>
          <a:effectRef idx="0">
            <a:schemeClr val="dk1"/>
          </a:effectRef>
          <a:fontRef idx="minor">
            <a:schemeClr val="tx1"/>
          </a:fontRef>
        </p:style>
      </p:cxnSp>
      <p:sp>
        <p:nvSpPr>
          <p:cNvPr id="3" name="Slide Number Placeholder 2"/>
          <p:cNvSpPr>
            <a:spLocks noGrp="1"/>
          </p:cNvSpPr>
          <p:nvPr>
            <p:ph type="sldNum" sz="quarter" idx="12"/>
          </p:nvPr>
        </p:nvSpPr>
        <p:spPr/>
        <p:txBody>
          <a:bodyPr/>
          <a:lstStyle/>
          <a:p>
            <a:fld id="{E3358EC0-9708-44E1-B77D-3C73F04CAD47}" type="slidenum">
              <a:rPr lang="en-US" smtClean="0"/>
              <a:t>19</a:t>
            </a:fld>
            <a:endParaRPr lang="en-US"/>
          </a:p>
        </p:txBody>
      </p:sp>
      <p:grpSp>
        <p:nvGrpSpPr>
          <p:cNvPr id="6" name="Group 5">
            <a:extLst>
              <a:ext uri="{FF2B5EF4-FFF2-40B4-BE49-F238E27FC236}">
                <a16:creationId xmlns:a16="http://schemas.microsoft.com/office/drawing/2014/main" id="{5F20DA30-0787-4F37-87E8-AE997A452CD1}"/>
              </a:ext>
            </a:extLst>
          </p:cNvPr>
          <p:cNvGrpSpPr/>
          <p:nvPr/>
        </p:nvGrpSpPr>
        <p:grpSpPr>
          <a:xfrm>
            <a:off x="1739315" y="2909224"/>
            <a:ext cx="825643" cy="806112"/>
            <a:chOff x="1739315" y="2289021"/>
            <a:chExt cx="825643" cy="806112"/>
          </a:xfrm>
        </p:grpSpPr>
        <p:pic>
          <p:nvPicPr>
            <p:cNvPr id="17" name="Picture 16" descr="OPS Dragon Boat Club Integrated Marketing and Communications Pla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39315" y="2289021"/>
              <a:ext cx="825643" cy="806112"/>
            </a:xfrm>
            <a:prstGeom prst="rect">
              <a:avLst/>
            </a:prstGeom>
          </p:spPr>
        </p:pic>
        <p:sp>
          <p:nvSpPr>
            <p:cNvPr id="4" name="TextBox 3"/>
            <p:cNvSpPr txBox="1"/>
            <p:nvPr/>
          </p:nvSpPr>
          <p:spPr>
            <a:xfrm>
              <a:off x="1941042" y="2304413"/>
              <a:ext cx="382945" cy="584775"/>
            </a:xfrm>
            <a:prstGeom prst="rect">
              <a:avLst/>
            </a:prstGeom>
            <a:noFill/>
          </p:spPr>
          <p:txBody>
            <a:bodyPr wrap="square" rtlCol="0">
              <a:spAutoFit/>
            </a:bodyPr>
            <a:lstStyle/>
            <a:p>
              <a:r>
                <a:rPr lang="en-US" sz="3200" b="1" dirty="0"/>
                <a:t>S</a:t>
              </a:r>
            </a:p>
          </p:txBody>
        </p:sp>
      </p:grpSp>
      <p:grpSp>
        <p:nvGrpSpPr>
          <p:cNvPr id="8" name="Group 7">
            <a:extLst>
              <a:ext uri="{FF2B5EF4-FFF2-40B4-BE49-F238E27FC236}">
                <a16:creationId xmlns:a16="http://schemas.microsoft.com/office/drawing/2014/main" id="{9B5A5418-40A0-49DF-9EEB-9DEC14842B7C}"/>
              </a:ext>
            </a:extLst>
          </p:cNvPr>
          <p:cNvGrpSpPr/>
          <p:nvPr/>
        </p:nvGrpSpPr>
        <p:grpSpPr>
          <a:xfrm>
            <a:off x="2626983" y="2903735"/>
            <a:ext cx="825643" cy="806112"/>
            <a:chOff x="2507714" y="4676879"/>
            <a:chExt cx="825643" cy="806112"/>
          </a:xfrm>
        </p:grpSpPr>
        <p:pic>
          <p:nvPicPr>
            <p:cNvPr id="18" name="Picture 17" descr="OPS Dragon Boat Club Integrated Marketing and Communications Plan"/>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07714" y="4676879"/>
              <a:ext cx="825643" cy="806112"/>
            </a:xfrm>
            <a:prstGeom prst="rect">
              <a:avLst/>
            </a:prstGeom>
          </p:spPr>
        </p:pic>
        <p:sp>
          <p:nvSpPr>
            <p:cNvPr id="22" name="TextBox 21"/>
            <p:cNvSpPr txBox="1"/>
            <p:nvPr/>
          </p:nvSpPr>
          <p:spPr>
            <a:xfrm>
              <a:off x="2717127" y="4685663"/>
              <a:ext cx="382945" cy="584775"/>
            </a:xfrm>
            <a:prstGeom prst="rect">
              <a:avLst/>
            </a:prstGeom>
            <a:noFill/>
          </p:spPr>
          <p:txBody>
            <a:bodyPr wrap="square" rtlCol="0">
              <a:spAutoFit/>
            </a:bodyPr>
            <a:lstStyle/>
            <a:p>
              <a:r>
                <a:rPr lang="en-US" sz="3200" b="1" dirty="0"/>
                <a:t>P</a:t>
              </a:r>
            </a:p>
          </p:txBody>
        </p:sp>
      </p:grpSp>
      <p:sp>
        <p:nvSpPr>
          <p:cNvPr id="23" name="Oval 22">
            <a:extLst>
              <a:ext uri="{FF2B5EF4-FFF2-40B4-BE49-F238E27FC236}">
                <a16:creationId xmlns:a16="http://schemas.microsoft.com/office/drawing/2014/main" id="{E6556040-9ABA-4FC9-A58D-484D481EE241}"/>
              </a:ext>
            </a:extLst>
          </p:cNvPr>
          <p:cNvSpPr/>
          <p:nvPr/>
        </p:nvSpPr>
        <p:spPr>
          <a:xfrm>
            <a:off x="6016769" y="4033443"/>
            <a:ext cx="365760" cy="365760"/>
          </a:xfrm>
          <a:prstGeom prst="ellipse">
            <a:avLst/>
          </a:prstGeom>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4000">
              <a:latin typeface="Century Schoolbook" panose="02040604050505020304" pitchFamily="18" charset="0"/>
            </a:endParaRPr>
          </a:p>
        </p:txBody>
      </p:sp>
      <p:sp>
        <p:nvSpPr>
          <p:cNvPr id="24" name="TextBox 23">
            <a:extLst>
              <a:ext uri="{FF2B5EF4-FFF2-40B4-BE49-F238E27FC236}">
                <a16:creationId xmlns:a16="http://schemas.microsoft.com/office/drawing/2014/main" id="{B3A313C7-7394-44F6-ADD7-D74F387BEF0A}"/>
              </a:ext>
            </a:extLst>
          </p:cNvPr>
          <p:cNvSpPr txBox="1"/>
          <p:nvPr/>
        </p:nvSpPr>
        <p:spPr>
          <a:xfrm>
            <a:off x="4945009" y="4406758"/>
            <a:ext cx="2584208" cy="954107"/>
          </a:xfrm>
          <a:prstGeom prst="rect">
            <a:avLst/>
          </a:prstGeom>
          <a:noFill/>
        </p:spPr>
        <p:txBody>
          <a:bodyPr wrap="square" rtlCol="0">
            <a:spAutoFit/>
          </a:bodyPr>
          <a:lstStyle/>
          <a:p>
            <a:pPr algn="ctr"/>
            <a:r>
              <a:rPr lang="en-US" sz="2800" dirty="0">
                <a:latin typeface="Century Schoolbook" panose="02040604050505020304" pitchFamily="18" charset="0"/>
              </a:rPr>
              <a:t>Middle of semester</a:t>
            </a:r>
          </a:p>
        </p:txBody>
      </p:sp>
      <p:grpSp>
        <p:nvGrpSpPr>
          <p:cNvPr id="25" name="Group 24">
            <a:extLst>
              <a:ext uri="{FF2B5EF4-FFF2-40B4-BE49-F238E27FC236}">
                <a16:creationId xmlns:a16="http://schemas.microsoft.com/office/drawing/2014/main" id="{DAFFEF62-211A-4E67-B39D-E0B67747BE6B}"/>
              </a:ext>
            </a:extLst>
          </p:cNvPr>
          <p:cNvGrpSpPr/>
          <p:nvPr/>
        </p:nvGrpSpPr>
        <p:grpSpPr>
          <a:xfrm>
            <a:off x="1306871" y="1217258"/>
            <a:ext cx="825643" cy="806112"/>
            <a:chOff x="1739315" y="2289021"/>
            <a:chExt cx="825643" cy="806112"/>
          </a:xfrm>
        </p:grpSpPr>
        <p:pic>
          <p:nvPicPr>
            <p:cNvPr id="26" name="Picture 25" descr="OPS Dragon Boat Club Integrated Marketing and Communications Plan">
              <a:extLst>
                <a:ext uri="{FF2B5EF4-FFF2-40B4-BE49-F238E27FC236}">
                  <a16:creationId xmlns:a16="http://schemas.microsoft.com/office/drawing/2014/main" id="{4196A4DB-344F-4179-8953-6BE0FC071F3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39315" y="2289021"/>
              <a:ext cx="825643" cy="806112"/>
            </a:xfrm>
            <a:prstGeom prst="rect">
              <a:avLst/>
            </a:prstGeom>
          </p:spPr>
        </p:pic>
        <p:sp>
          <p:nvSpPr>
            <p:cNvPr id="27" name="TextBox 26">
              <a:extLst>
                <a:ext uri="{FF2B5EF4-FFF2-40B4-BE49-F238E27FC236}">
                  <a16:creationId xmlns:a16="http://schemas.microsoft.com/office/drawing/2014/main" id="{8F5D6833-96A2-408F-B9F4-1BF8EA5CBE67}"/>
                </a:ext>
              </a:extLst>
            </p:cNvPr>
            <p:cNvSpPr txBox="1"/>
            <p:nvPr/>
          </p:nvSpPr>
          <p:spPr>
            <a:xfrm>
              <a:off x="1941042" y="2304413"/>
              <a:ext cx="382945" cy="584775"/>
            </a:xfrm>
            <a:prstGeom prst="rect">
              <a:avLst/>
            </a:prstGeom>
            <a:noFill/>
          </p:spPr>
          <p:txBody>
            <a:bodyPr wrap="square" rtlCol="0">
              <a:spAutoFit/>
            </a:bodyPr>
            <a:lstStyle/>
            <a:p>
              <a:r>
                <a:rPr lang="en-US" sz="3200" b="1" dirty="0"/>
                <a:t>S</a:t>
              </a:r>
            </a:p>
          </p:txBody>
        </p:sp>
      </p:grpSp>
      <p:grpSp>
        <p:nvGrpSpPr>
          <p:cNvPr id="28" name="Group 27">
            <a:extLst>
              <a:ext uri="{FF2B5EF4-FFF2-40B4-BE49-F238E27FC236}">
                <a16:creationId xmlns:a16="http://schemas.microsoft.com/office/drawing/2014/main" id="{F977B8E3-2D72-4898-A753-C7E9ACC36EE3}"/>
              </a:ext>
            </a:extLst>
          </p:cNvPr>
          <p:cNvGrpSpPr/>
          <p:nvPr/>
        </p:nvGrpSpPr>
        <p:grpSpPr>
          <a:xfrm>
            <a:off x="7765907" y="1211313"/>
            <a:ext cx="825643" cy="806112"/>
            <a:chOff x="2507714" y="4676879"/>
            <a:chExt cx="825643" cy="806112"/>
          </a:xfrm>
        </p:grpSpPr>
        <p:pic>
          <p:nvPicPr>
            <p:cNvPr id="29" name="Picture 28" descr="OPS Dragon Boat Club Integrated Marketing and Communications Plan">
              <a:extLst>
                <a:ext uri="{FF2B5EF4-FFF2-40B4-BE49-F238E27FC236}">
                  <a16:creationId xmlns:a16="http://schemas.microsoft.com/office/drawing/2014/main" id="{0AC2AFAC-CEB6-48FC-83FF-B13C1FA132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07714" y="4676879"/>
              <a:ext cx="825643" cy="806112"/>
            </a:xfrm>
            <a:prstGeom prst="rect">
              <a:avLst/>
            </a:prstGeom>
          </p:spPr>
        </p:pic>
        <p:sp>
          <p:nvSpPr>
            <p:cNvPr id="30" name="TextBox 29">
              <a:extLst>
                <a:ext uri="{FF2B5EF4-FFF2-40B4-BE49-F238E27FC236}">
                  <a16:creationId xmlns:a16="http://schemas.microsoft.com/office/drawing/2014/main" id="{9A5AE237-E010-4703-BB22-79896DD4806B}"/>
                </a:ext>
              </a:extLst>
            </p:cNvPr>
            <p:cNvSpPr txBox="1"/>
            <p:nvPr/>
          </p:nvSpPr>
          <p:spPr>
            <a:xfrm>
              <a:off x="2717127" y="4685663"/>
              <a:ext cx="382945" cy="584775"/>
            </a:xfrm>
            <a:prstGeom prst="rect">
              <a:avLst/>
            </a:prstGeom>
            <a:noFill/>
          </p:spPr>
          <p:txBody>
            <a:bodyPr wrap="square" rtlCol="0">
              <a:spAutoFit/>
            </a:bodyPr>
            <a:lstStyle/>
            <a:p>
              <a:r>
                <a:rPr lang="en-US" sz="3200" b="1" dirty="0"/>
                <a:t>P</a:t>
              </a:r>
            </a:p>
          </p:txBody>
        </p:sp>
      </p:grpSp>
      <p:grpSp>
        <p:nvGrpSpPr>
          <p:cNvPr id="31" name="Group 30">
            <a:extLst>
              <a:ext uri="{FF2B5EF4-FFF2-40B4-BE49-F238E27FC236}">
                <a16:creationId xmlns:a16="http://schemas.microsoft.com/office/drawing/2014/main" id="{9C7EE600-C335-4225-AF8C-E3A032DF1075}"/>
              </a:ext>
            </a:extLst>
          </p:cNvPr>
          <p:cNvGrpSpPr/>
          <p:nvPr/>
        </p:nvGrpSpPr>
        <p:grpSpPr>
          <a:xfrm>
            <a:off x="5278587" y="3145905"/>
            <a:ext cx="825643" cy="806112"/>
            <a:chOff x="1739315" y="2289021"/>
            <a:chExt cx="825643" cy="806112"/>
          </a:xfrm>
        </p:grpSpPr>
        <p:pic>
          <p:nvPicPr>
            <p:cNvPr id="32" name="Picture 31" descr="OPS Dragon Boat Club Integrated Marketing and Communications Plan">
              <a:extLst>
                <a:ext uri="{FF2B5EF4-FFF2-40B4-BE49-F238E27FC236}">
                  <a16:creationId xmlns:a16="http://schemas.microsoft.com/office/drawing/2014/main" id="{C2B0527A-04C0-4178-8906-78B944BE867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39315" y="2289021"/>
              <a:ext cx="825643" cy="806112"/>
            </a:xfrm>
            <a:prstGeom prst="rect">
              <a:avLst/>
            </a:prstGeom>
          </p:spPr>
        </p:pic>
        <p:sp>
          <p:nvSpPr>
            <p:cNvPr id="33" name="TextBox 32">
              <a:extLst>
                <a:ext uri="{FF2B5EF4-FFF2-40B4-BE49-F238E27FC236}">
                  <a16:creationId xmlns:a16="http://schemas.microsoft.com/office/drawing/2014/main" id="{478888C6-A334-41E0-B861-7D20D88501A1}"/>
                </a:ext>
              </a:extLst>
            </p:cNvPr>
            <p:cNvSpPr txBox="1"/>
            <p:nvPr/>
          </p:nvSpPr>
          <p:spPr>
            <a:xfrm>
              <a:off x="1941042" y="2304413"/>
              <a:ext cx="382945" cy="584775"/>
            </a:xfrm>
            <a:prstGeom prst="rect">
              <a:avLst/>
            </a:prstGeom>
            <a:noFill/>
          </p:spPr>
          <p:txBody>
            <a:bodyPr wrap="square" rtlCol="0">
              <a:spAutoFit/>
            </a:bodyPr>
            <a:lstStyle/>
            <a:p>
              <a:r>
                <a:rPr lang="en-US" sz="3200" b="1" dirty="0"/>
                <a:t>S</a:t>
              </a:r>
            </a:p>
          </p:txBody>
        </p:sp>
      </p:grpSp>
      <p:grpSp>
        <p:nvGrpSpPr>
          <p:cNvPr id="34" name="Group 33">
            <a:extLst>
              <a:ext uri="{FF2B5EF4-FFF2-40B4-BE49-F238E27FC236}">
                <a16:creationId xmlns:a16="http://schemas.microsoft.com/office/drawing/2014/main" id="{233FA9F2-E2BE-43B4-9F18-F26BA5AA7580}"/>
              </a:ext>
            </a:extLst>
          </p:cNvPr>
          <p:cNvGrpSpPr/>
          <p:nvPr/>
        </p:nvGrpSpPr>
        <p:grpSpPr>
          <a:xfrm>
            <a:off x="6305957" y="3145905"/>
            <a:ext cx="825643" cy="806112"/>
            <a:chOff x="2507714" y="4676879"/>
            <a:chExt cx="825643" cy="806112"/>
          </a:xfrm>
        </p:grpSpPr>
        <p:pic>
          <p:nvPicPr>
            <p:cNvPr id="35" name="Picture 34" descr="OPS Dragon Boat Club Integrated Marketing and Communications Plan">
              <a:extLst>
                <a:ext uri="{FF2B5EF4-FFF2-40B4-BE49-F238E27FC236}">
                  <a16:creationId xmlns:a16="http://schemas.microsoft.com/office/drawing/2014/main" id="{27E9E62D-B1C9-43E5-9F39-C413D8EA34C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07714" y="4676879"/>
              <a:ext cx="825643" cy="806112"/>
            </a:xfrm>
            <a:prstGeom prst="rect">
              <a:avLst/>
            </a:prstGeom>
          </p:spPr>
        </p:pic>
        <p:sp>
          <p:nvSpPr>
            <p:cNvPr id="36" name="TextBox 35">
              <a:extLst>
                <a:ext uri="{FF2B5EF4-FFF2-40B4-BE49-F238E27FC236}">
                  <a16:creationId xmlns:a16="http://schemas.microsoft.com/office/drawing/2014/main" id="{3C2B9FB9-7F1C-4F76-9A96-F4FD250FC189}"/>
                </a:ext>
              </a:extLst>
            </p:cNvPr>
            <p:cNvSpPr txBox="1"/>
            <p:nvPr/>
          </p:nvSpPr>
          <p:spPr>
            <a:xfrm>
              <a:off x="2717127" y="4685663"/>
              <a:ext cx="382945" cy="584775"/>
            </a:xfrm>
            <a:prstGeom prst="rect">
              <a:avLst/>
            </a:prstGeom>
            <a:noFill/>
          </p:spPr>
          <p:txBody>
            <a:bodyPr wrap="square" rtlCol="0">
              <a:spAutoFit/>
            </a:bodyPr>
            <a:lstStyle/>
            <a:p>
              <a:r>
                <a:rPr lang="en-US" sz="3200" b="1" dirty="0"/>
                <a:t>P</a:t>
              </a:r>
            </a:p>
          </p:txBody>
        </p:sp>
      </p:grpSp>
      <p:grpSp>
        <p:nvGrpSpPr>
          <p:cNvPr id="40" name="Group 39">
            <a:extLst>
              <a:ext uri="{FF2B5EF4-FFF2-40B4-BE49-F238E27FC236}">
                <a16:creationId xmlns:a16="http://schemas.microsoft.com/office/drawing/2014/main" id="{4C46347B-7227-49EE-886F-42AEB1A94303}"/>
              </a:ext>
            </a:extLst>
          </p:cNvPr>
          <p:cNvGrpSpPr/>
          <p:nvPr/>
        </p:nvGrpSpPr>
        <p:grpSpPr>
          <a:xfrm>
            <a:off x="9684936" y="3147236"/>
            <a:ext cx="825643" cy="806112"/>
            <a:chOff x="1739315" y="2289021"/>
            <a:chExt cx="825643" cy="806112"/>
          </a:xfrm>
        </p:grpSpPr>
        <p:pic>
          <p:nvPicPr>
            <p:cNvPr id="41" name="Picture 40" descr="OPS Dragon Boat Club Integrated Marketing and Communications Plan">
              <a:extLst>
                <a:ext uri="{FF2B5EF4-FFF2-40B4-BE49-F238E27FC236}">
                  <a16:creationId xmlns:a16="http://schemas.microsoft.com/office/drawing/2014/main" id="{F1850D65-5B8F-4F4C-BC9B-AD695F2C329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739315" y="2289021"/>
              <a:ext cx="825643" cy="806112"/>
            </a:xfrm>
            <a:prstGeom prst="rect">
              <a:avLst/>
            </a:prstGeom>
          </p:spPr>
        </p:pic>
        <p:sp>
          <p:nvSpPr>
            <p:cNvPr id="42" name="TextBox 41">
              <a:extLst>
                <a:ext uri="{FF2B5EF4-FFF2-40B4-BE49-F238E27FC236}">
                  <a16:creationId xmlns:a16="http://schemas.microsoft.com/office/drawing/2014/main" id="{CCFB778A-5D65-47B5-A445-65A326C77AE2}"/>
                </a:ext>
              </a:extLst>
            </p:cNvPr>
            <p:cNvSpPr txBox="1"/>
            <p:nvPr/>
          </p:nvSpPr>
          <p:spPr>
            <a:xfrm>
              <a:off x="1941042" y="2304413"/>
              <a:ext cx="382945" cy="584775"/>
            </a:xfrm>
            <a:prstGeom prst="rect">
              <a:avLst/>
            </a:prstGeom>
            <a:noFill/>
          </p:spPr>
          <p:txBody>
            <a:bodyPr wrap="square" rtlCol="0">
              <a:spAutoFit/>
            </a:bodyPr>
            <a:lstStyle/>
            <a:p>
              <a:r>
                <a:rPr lang="en-US" sz="3200" b="1" dirty="0"/>
                <a:t>S</a:t>
              </a:r>
            </a:p>
          </p:txBody>
        </p:sp>
      </p:grpSp>
      <p:grpSp>
        <p:nvGrpSpPr>
          <p:cNvPr id="43" name="Group 42">
            <a:extLst>
              <a:ext uri="{FF2B5EF4-FFF2-40B4-BE49-F238E27FC236}">
                <a16:creationId xmlns:a16="http://schemas.microsoft.com/office/drawing/2014/main" id="{D2ED550B-4D6C-4CAA-BCD0-4825E485D06B}"/>
              </a:ext>
            </a:extLst>
          </p:cNvPr>
          <p:cNvGrpSpPr/>
          <p:nvPr/>
        </p:nvGrpSpPr>
        <p:grpSpPr>
          <a:xfrm>
            <a:off x="10712306" y="3147236"/>
            <a:ext cx="825643" cy="806112"/>
            <a:chOff x="2507714" y="4676879"/>
            <a:chExt cx="825643" cy="806112"/>
          </a:xfrm>
        </p:grpSpPr>
        <p:pic>
          <p:nvPicPr>
            <p:cNvPr id="44" name="Picture 43" descr="OPS Dragon Boat Club Integrated Marketing and Communications Plan">
              <a:extLst>
                <a:ext uri="{FF2B5EF4-FFF2-40B4-BE49-F238E27FC236}">
                  <a16:creationId xmlns:a16="http://schemas.microsoft.com/office/drawing/2014/main" id="{713E2A78-CB53-4631-85F4-0A96CBB11D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507714" y="4676879"/>
              <a:ext cx="825643" cy="806112"/>
            </a:xfrm>
            <a:prstGeom prst="rect">
              <a:avLst/>
            </a:prstGeom>
          </p:spPr>
        </p:pic>
        <p:sp>
          <p:nvSpPr>
            <p:cNvPr id="45" name="TextBox 44">
              <a:extLst>
                <a:ext uri="{FF2B5EF4-FFF2-40B4-BE49-F238E27FC236}">
                  <a16:creationId xmlns:a16="http://schemas.microsoft.com/office/drawing/2014/main" id="{7ABFD177-0A90-4B61-9A41-2D79424C210F}"/>
                </a:ext>
              </a:extLst>
            </p:cNvPr>
            <p:cNvSpPr txBox="1"/>
            <p:nvPr/>
          </p:nvSpPr>
          <p:spPr>
            <a:xfrm>
              <a:off x="2717127" y="4685663"/>
              <a:ext cx="382945" cy="584775"/>
            </a:xfrm>
            <a:prstGeom prst="rect">
              <a:avLst/>
            </a:prstGeom>
            <a:noFill/>
          </p:spPr>
          <p:txBody>
            <a:bodyPr wrap="square" rtlCol="0">
              <a:spAutoFit/>
            </a:bodyPr>
            <a:lstStyle/>
            <a:p>
              <a:r>
                <a:rPr lang="en-US" sz="3200" b="1" dirty="0"/>
                <a:t>P</a:t>
              </a:r>
            </a:p>
          </p:txBody>
        </p:sp>
      </p:grpSp>
    </p:spTree>
    <p:extLst>
      <p:ext uri="{BB962C8B-B14F-4D97-AF65-F5344CB8AC3E}">
        <p14:creationId xmlns:p14="http://schemas.microsoft.com/office/powerpoint/2010/main" val="34556187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fade">
                                      <p:cBhvr>
                                        <p:cTn id="10" dur="500"/>
                                        <p:tgtEl>
                                          <p:spTgt spid="15"/>
                                        </p:tgtEl>
                                      </p:cBhvr>
                                    </p:animEffect>
                                  </p:childTnLst>
                                </p:cTn>
                              </p:par>
                              <p:par>
                                <p:cTn id="11" presetID="10"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fade">
                                      <p:cBhvr>
                                        <p:cTn id="13" dur="500"/>
                                        <p:tgtEl>
                                          <p:spTgt spid="6"/>
                                        </p:tgtEl>
                                      </p:cBhvr>
                                    </p:animEffect>
                                  </p:childTnLst>
                                </p:cTn>
                              </p:par>
                              <p:par>
                                <p:cTn id="14" presetID="10" presetClass="entr" presetSubtype="0" fill="hold"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1"/>
                                        </p:tgtEl>
                                        <p:attrNameLst>
                                          <p:attrName>style.visibility</p:attrName>
                                        </p:attrNameLst>
                                      </p:cBhvr>
                                      <p:to>
                                        <p:strVal val="visible"/>
                                      </p:to>
                                    </p:set>
                                    <p:animEffect transition="in" filter="fade">
                                      <p:cBhvr>
                                        <p:cTn id="21" dur="500"/>
                                        <p:tgtEl>
                                          <p:spTgt spid="31"/>
                                        </p:tgtEl>
                                      </p:cBhvr>
                                    </p:animEffect>
                                  </p:childTnLst>
                                </p:cTn>
                              </p:par>
                              <p:par>
                                <p:cTn id="22" presetID="10" presetClass="entr" presetSubtype="0" fill="hold" nodeType="withEffect">
                                  <p:stCondLst>
                                    <p:cond delay="0"/>
                                  </p:stCondLst>
                                  <p:childTnLst>
                                    <p:set>
                                      <p:cBhvr>
                                        <p:cTn id="23" dur="1" fill="hold">
                                          <p:stCondLst>
                                            <p:cond delay="0"/>
                                          </p:stCondLst>
                                        </p:cTn>
                                        <p:tgtEl>
                                          <p:spTgt spid="34"/>
                                        </p:tgtEl>
                                        <p:attrNameLst>
                                          <p:attrName>style.visibility</p:attrName>
                                        </p:attrNameLst>
                                      </p:cBhvr>
                                      <p:to>
                                        <p:strVal val="visible"/>
                                      </p:to>
                                    </p:set>
                                    <p:animEffect transition="in" filter="fade">
                                      <p:cBhvr>
                                        <p:cTn id="24" dur="500"/>
                                        <p:tgtEl>
                                          <p:spTgt spid="34"/>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40"/>
                                        </p:tgtEl>
                                        <p:attrNameLst>
                                          <p:attrName>style.visibility</p:attrName>
                                        </p:attrNameLst>
                                      </p:cBhvr>
                                      <p:to>
                                        <p:strVal val="visible"/>
                                      </p:to>
                                    </p:set>
                                    <p:animEffect transition="in" filter="fade">
                                      <p:cBhvr>
                                        <p:cTn id="29" dur="500"/>
                                        <p:tgtEl>
                                          <p:spTgt spid="40"/>
                                        </p:tgtEl>
                                      </p:cBhvr>
                                    </p:animEffect>
                                  </p:childTnLst>
                                </p:cTn>
                              </p:par>
                              <p:par>
                                <p:cTn id="30" presetID="10" presetClass="entr" presetSubtype="0" fill="hold" nodeType="withEffect">
                                  <p:stCondLst>
                                    <p:cond delay="0"/>
                                  </p:stCondLst>
                                  <p:childTnLst>
                                    <p:set>
                                      <p:cBhvr>
                                        <p:cTn id="31" dur="1" fill="hold">
                                          <p:stCondLst>
                                            <p:cond delay="0"/>
                                          </p:stCondLst>
                                        </p:cTn>
                                        <p:tgtEl>
                                          <p:spTgt spid="43"/>
                                        </p:tgtEl>
                                        <p:attrNameLst>
                                          <p:attrName>style.visibility</p:attrName>
                                        </p:attrNameLst>
                                      </p:cBhvr>
                                      <p:to>
                                        <p:strVal val="visible"/>
                                      </p:to>
                                    </p:set>
                                    <p:animEffect transition="in" filter="fade">
                                      <p:cBhvr>
                                        <p:cTn id="32"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Student Resistance</a:t>
            </a:r>
          </a:p>
        </p:txBody>
      </p:sp>
      <p:sp>
        <p:nvSpPr>
          <p:cNvPr id="3" name="Content Placeholder 2"/>
          <p:cNvSpPr>
            <a:spLocks noGrp="1"/>
          </p:cNvSpPr>
          <p:nvPr>
            <p:ph idx="1"/>
          </p:nvPr>
        </p:nvSpPr>
        <p:spPr>
          <a:xfrm>
            <a:off x="886189" y="1128451"/>
            <a:ext cx="10909300" cy="5562599"/>
          </a:xfrm>
        </p:spPr>
        <p:txBody>
          <a:bodyPr>
            <a:noAutofit/>
          </a:bodyPr>
          <a:lstStyle/>
          <a:p>
            <a:pPr marL="0" indent="0" fontAlgn="base">
              <a:buNone/>
            </a:pPr>
            <a:r>
              <a:rPr lang="en-US" sz="1400" dirty="0"/>
              <a:t>1. Bautista, N.U., E.E. </a:t>
            </a:r>
            <a:r>
              <a:rPr lang="en-US" sz="1400" dirty="0" err="1"/>
              <a:t>Schussler</a:t>
            </a:r>
            <a:r>
              <a:rPr lang="en-US" sz="1400" dirty="0"/>
              <a:t>, and S.M. </a:t>
            </a:r>
            <a:r>
              <a:rPr lang="en-US" sz="1400" dirty="0" err="1"/>
              <a:t>Rybczynski</a:t>
            </a:r>
            <a:r>
              <a:rPr lang="en-US" sz="1400" dirty="0"/>
              <a:t>, Instructional experiences of graduate assistants implementing explicit and reflective introductory biology laboratories. International Journal of Science Education, 2014. 36(7): p. 1184-1209.​</a:t>
            </a:r>
          </a:p>
          <a:p>
            <a:pPr marL="0" indent="0" fontAlgn="base">
              <a:buNone/>
            </a:pPr>
            <a:r>
              <a:rPr lang="en-US" sz="1400" dirty="0"/>
              <a:t>2. Dancy, M. and C. Henderson, Pedagogical practices and instructional change of physics faculty. American Journal of Physics, 2010. 78(10): p. 1056-1063.​</a:t>
            </a:r>
          </a:p>
          <a:p>
            <a:pPr marL="0" indent="0" fontAlgn="base">
              <a:buNone/>
            </a:pPr>
            <a:r>
              <a:rPr lang="en-US" sz="1400" dirty="0"/>
              <a:t>3. Dancy, M.H. and C. Henderson. Beyond the individual instructor: Systemic constraints in the implementation of research-informed practices. in AIP Conference Proceedings. 2005. IOP INSTITUTE OF PHYSICS PUBLISHING LTD.​</a:t>
            </a:r>
          </a:p>
          <a:p>
            <a:pPr marL="0" indent="0" fontAlgn="base">
              <a:buNone/>
            </a:pPr>
            <a:r>
              <a:rPr lang="en-US" sz="1400" dirty="0"/>
              <a:t>4. </a:t>
            </a:r>
            <a:r>
              <a:rPr lang="en-US" sz="1400" dirty="0" err="1"/>
              <a:t>DeBeck</a:t>
            </a:r>
            <a:r>
              <a:rPr lang="en-US" sz="1400" dirty="0"/>
              <a:t>, G., et al. TA Beliefs in a SCALE‐UP Style Classroom. in 2010 PHYSICS EDUCATION RESEARCH CONFERENCE. 2010. AIP Publishing.​</a:t>
            </a:r>
          </a:p>
          <a:p>
            <a:pPr marL="0" indent="0" fontAlgn="base">
              <a:buNone/>
            </a:pPr>
            <a:r>
              <a:rPr lang="en-US" sz="1400" dirty="0"/>
              <a:t>5. </a:t>
            </a:r>
            <a:r>
              <a:rPr lang="en-US" sz="1400" dirty="0" err="1"/>
              <a:t>Froyd</a:t>
            </a:r>
            <a:r>
              <a:rPr lang="en-US" sz="1400" dirty="0"/>
              <a:t>, J.E., et al., Estimates of use of research-based instructional strategies in core electrical or computer engineering courses. Education, IEEE Transactions on, 2013. 56(4): p. 393-399.​</a:t>
            </a:r>
          </a:p>
          <a:p>
            <a:pPr marL="0" indent="0" fontAlgn="base">
              <a:buNone/>
            </a:pPr>
            <a:r>
              <a:rPr lang="en-US" sz="1400" dirty="0"/>
              <a:t>6. Henderson, C. and M.H. Dancy, Barriers to the use of research-based instructional strategies: The influence of both individual and situational characteristics. Physical Review Special Topics-Physics Education Research, 2007. 3(2): p. 020102.​</a:t>
            </a:r>
          </a:p>
          <a:p>
            <a:pPr marL="0" indent="0" fontAlgn="base">
              <a:buNone/>
            </a:pPr>
            <a:r>
              <a:rPr lang="en-US" sz="1400" dirty="0"/>
              <a:t>7. Koenig, K.M., R.J. </a:t>
            </a:r>
            <a:r>
              <a:rPr lang="en-US" sz="1400" dirty="0" err="1"/>
              <a:t>Endorf</a:t>
            </a:r>
            <a:r>
              <a:rPr lang="en-US" sz="1400" dirty="0"/>
              <a:t>, and G.A. Braun, Effectiveness of different tutorial recitation teaching methods and its implications for TA training. Physical Review Special Topics-Physics Education Research, 2007. 3(1): p. 010104.​</a:t>
            </a:r>
          </a:p>
          <a:p>
            <a:pPr marL="0" indent="0" fontAlgn="base">
              <a:buNone/>
            </a:pPr>
            <a:r>
              <a:rPr lang="en-US" sz="1400" dirty="0"/>
              <a:t>8. </a:t>
            </a:r>
            <a:r>
              <a:rPr lang="en-US" sz="1400" dirty="0" err="1"/>
              <a:t>Luft</a:t>
            </a:r>
            <a:r>
              <a:rPr lang="en-US" sz="1400" dirty="0"/>
              <a:t>, J.A., et al., Growing a garden without water: Graduate teaching assistants in introductory science laboratories at a doctoral/research university. Journal of Research in Science Teaching, 2004. 41(3): p. 211-233.​</a:t>
            </a:r>
          </a:p>
          <a:p>
            <a:pPr marL="0" indent="0" fontAlgn="base">
              <a:buNone/>
            </a:pPr>
            <a:r>
              <a:rPr lang="en-US" sz="1400" dirty="0"/>
              <a:t>9. </a:t>
            </a:r>
            <a:r>
              <a:rPr lang="en-US" sz="1400" dirty="0" err="1"/>
              <a:t>Pinder</a:t>
            </a:r>
            <a:r>
              <a:rPr lang="en-US" sz="1400" dirty="0"/>
              <a:t>-Grover, T.A., Active Learning in Engineering: Perspectives from Graduate Student In-</a:t>
            </a:r>
            <a:r>
              <a:rPr lang="en-US" sz="1400" dirty="0" err="1"/>
              <a:t>structors</a:t>
            </a:r>
            <a:r>
              <a:rPr lang="en-US" sz="1400" dirty="0"/>
              <a:t>. 2013.​</a:t>
            </a:r>
          </a:p>
          <a:p>
            <a:pPr marL="0" indent="0" fontAlgn="base">
              <a:buNone/>
            </a:pPr>
            <a:r>
              <a:rPr lang="en-US" sz="1400" dirty="0"/>
              <a:t>10. </a:t>
            </a:r>
            <a:r>
              <a:rPr lang="en-US" sz="1400" dirty="0" err="1"/>
              <a:t>Turpen</a:t>
            </a:r>
            <a:r>
              <a:rPr lang="en-US" sz="1400" dirty="0"/>
              <a:t>, C., M. Dancy, and C. Henderson, Perceived Affordances and Constraints Regarding Instructors’ use of Peer Instruction: Implications for Promoting Instructional Change. review.​</a:t>
            </a:r>
          </a:p>
          <a:p>
            <a:pPr marL="0" indent="0" fontAlgn="base">
              <a:buNone/>
            </a:pPr>
            <a:r>
              <a:rPr lang="en-US" sz="1400" dirty="0"/>
              <a:t>11. </a:t>
            </a:r>
            <a:r>
              <a:rPr lang="en-US" sz="1400" dirty="0" err="1"/>
              <a:t>Yerushalmi</a:t>
            </a:r>
            <a:r>
              <a:rPr lang="en-US" sz="1400" dirty="0"/>
              <a:t>, E., et al., Physics faculty beliefs and values about the teaching and learning of problem solving. I. Mapping the common core. Physical Review Special Topics-Physics Education Research, 2007. 3(2): p. 020109.​</a:t>
            </a:r>
          </a:p>
          <a:p>
            <a:pPr marL="0" indent="0">
              <a:buNone/>
            </a:pPr>
            <a:endParaRPr lang="en-US" sz="1050" dirty="0"/>
          </a:p>
        </p:txBody>
      </p:sp>
      <p:sp>
        <p:nvSpPr>
          <p:cNvPr id="4" name="Slide Number Placeholder 3"/>
          <p:cNvSpPr>
            <a:spLocks noGrp="1"/>
          </p:cNvSpPr>
          <p:nvPr>
            <p:ph type="sldNum" sz="quarter" idx="12"/>
          </p:nvPr>
        </p:nvSpPr>
        <p:spPr/>
        <p:txBody>
          <a:bodyPr/>
          <a:lstStyle/>
          <a:p>
            <a:fld id="{E3358EC0-9708-44E1-B77D-3C73F04CAD47}" type="slidenum">
              <a:rPr lang="en-US" smtClean="0"/>
              <a:t>2</a:t>
            </a:fld>
            <a:endParaRPr lang="en-US"/>
          </a:p>
        </p:txBody>
      </p:sp>
    </p:spTree>
    <p:extLst>
      <p:ext uri="{BB962C8B-B14F-4D97-AF65-F5344CB8AC3E}">
        <p14:creationId xmlns:p14="http://schemas.microsoft.com/office/powerpoint/2010/main" val="11389883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animEffect transition="in" filter="fade">
                                      <p:cBhvr>
                                        <p:cTn id="35" dur="500"/>
                                        <p:tgtEl>
                                          <p:spTgt spid="3">
                                            <p:txEl>
                                              <p:pRg st="7" end="7"/>
                                            </p:txEl>
                                          </p:spTgt>
                                        </p:tgtEl>
                                      </p:cBhvr>
                                    </p:animEffect>
                                  </p:childTnLst>
                                </p:cTn>
                              </p:par>
                            </p:childTnLst>
                          </p:cTn>
                        </p:par>
                        <p:par>
                          <p:cTn id="36" fill="hold">
                            <p:stCondLst>
                              <p:cond delay="4000"/>
                            </p:stCondLst>
                            <p:childTnLst>
                              <p:par>
                                <p:cTn id="37" presetID="10" presetClass="entr" presetSubtype="0" fill="hold" nodeType="after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animEffect transition="in" filter="fade">
                                      <p:cBhvr>
                                        <p:cTn id="39" dur="500"/>
                                        <p:tgtEl>
                                          <p:spTgt spid="3">
                                            <p:txEl>
                                              <p:pRg st="8" end="8"/>
                                            </p:txEl>
                                          </p:spTgt>
                                        </p:tgtEl>
                                      </p:cBhvr>
                                    </p:animEffect>
                                  </p:childTnLst>
                                </p:cTn>
                              </p:par>
                            </p:childTnLst>
                          </p:cTn>
                        </p:par>
                        <p:par>
                          <p:cTn id="40" fill="hold">
                            <p:stCondLst>
                              <p:cond delay="4500"/>
                            </p:stCondLst>
                            <p:childTnLst>
                              <p:par>
                                <p:cTn id="41" presetID="10" presetClass="entr" presetSubtype="0" fill="hold" nodeType="after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Effect transition="in" filter="fade">
                                      <p:cBhvr>
                                        <p:cTn id="43" dur="500"/>
                                        <p:tgtEl>
                                          <p:spTgt spid="3">
                                            <p:txEl>
                                              <p:pRg st="9" end="9"/>
                                            </p:txEl>
                                          </p:spTgt>
                                        </p:tgtEl>
                                      </p:cBhvr>
                                    </p:animEffect>
                                  </p:childTnLst>
                                </p:cTn>
                              </p:par>
                            </p:childTnLst>
                          </p:cTn>
                        </p:par>
                        <p:par>
                          <p:cTn id="44" fill="hold">
                            <p:stCondLst>
                              <p:cond delay="5000"/>
                            </p:stCondLst>
                            <p:childTnLst>
                              <p:par>
                                <p:cTn id="45" presetID="10" presetClass="entr" presetSubtype="0" fill="hold" nodeType="after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animEffect transition="in" filter="fade">
                                      <p:cBhvr>
                                        <p:cTn id="47"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B512B-6F8F-45E4-9242-3736C2FBBA4A}"/>
              </a:ext>
            </a:extLst>
          </p:cNvPr>
          <p:cNvSpPr>
            <a:spLocks noGrp="1"/>
          </p:cNvSpPr>
          <p:nvPr>
            <p:ph type="title"/>
          </p:nvPr>
        </p:nvSpPr>
        <p:spPr/>
        <p:txBody>
          <a:bodyPr/>
          <a:lstStyle/>
          <a:p>
            <a:r>
              <a:rPr lang="en-US" dirty="0"/>
              <a:t>Measuring best methods</a:t>
            </a:r>
          </a:p>
        </p:txBody>
      </p:sp>
      <p:sp>
        <p:nvSpPr>
          <p:cNvPr id="4" name="TextBox 3">
            <a:extLst>
              <a:ext uri="{FF2B5EF4-FFF2-40B4-BE49-F238E27FC236}">
                <a16:creationId xmlns:a16="http://schemas.microsoft.com/office/drawing/2014/main" id="{65847E6C-E3F3-41A9-883A-E18BD6554711}"/>
              </a:ext>
            </a:extLst>
          </p:cNvPr>
          <p:cNvSpPr txBox="1"/>
          <p:nvPr/>
        </p:nvSpPr>
        <p:spPr>
          <a:xfrm>
            <a:off x="2219544" y="2162213"/>
            <a:ext cx="3053592" cy="2554545"/>
          </a:xfrm>
          <a:prstGeom prst="rect">
            <a:avLst/>
          </a:prstGeom>
          <a:noFill/>
        </p:spPr>
        <p:txBody>
          <a:bodyPr wrap="square" rtlCol="0">
            <a:spAutoFit/>
          </a:bodyPr>
          <a:lstStyle/>
          <a:p>
            <a:r>
              <a:rPr lang="en-US" sz="4000" dirty="0"/>
              <a:t>Method A</a:t>
            </a:r>
          </a:p>
          <a:p>
            <a:r>
              <a:rPr lang="en-US" sz="4000" dirty="0">
                <a:solidFill>
                  <a:srgbClr val="000000"/>
                </a:solidFill>
              </a:rPr>
              <a:t>Method B</a:t>
            </a:r>
          </a:p>
          <a:p>
            <a:r>
              <a:rPr lang="en-US" sz="4000" dirty="0">
                <a:solidFill>
                  <a:srgbClr val="000000"/>
                </a:solidFill>
              </a:rPr>
              <a:t>Method C</a:t>
            </a:r>
          </a:p>
          <a:p>
            <a:r>
              <a:rPr lang="en-US" sz="4000" dirty="0"/>
              <a:t>Method D</a:t>
            </a:r>
            <a:endParaRPr lang="en-US" dirty="0"/>
          </a:p>
        </p:txBody>
      </p:sp>
      <p:sp>
        <p:nvSpPr>
          <p:cNvPr id="13" name="TextBox 12">
            <a:extLst>
              <a:ext uri="{FF2B5EF4-FFF2-40B4-BE49-F238E27FC236}">
                <a16:creationId xmlns:a16="http://schemas.microsoft.com/office/drawing/2014/main" id="{9D55F156-FA08-44FF-BAF2-E7F42400300E}"/>
              </a:ext>
            </a:extLst>
          </p:cNvPr>
          <p:cNvSpPr txBox="1"/>
          <p:nvPr/>
        </p:nvSpPr>
        <p:spPr>
          <a:xfrm>
            <a:off x="8267001" y="3225966"/>
            <a:ext cx="3229761" cy="1200329"/>
          </a:xfrm>
          <a:prstGeom prst="rect">
            <a:avLst/>
          </a:prstGeom>
          <a:noFill/>
        </p:spPr>
        <p:txBody>
          <a:bodyPr wrap="square" rtlCol="0">
            <a:spAutoFit/>
          </a:bodyPr>
          <a:lstStyle/>
          <a:p>
            <a:r>
              <a:rPr lang="en-US" sz="3600" dirty="0"/>
              <a:t>Student buy-in across semester</a:t>
            </a:r>
          </a:p>
        </p:txBody>
      </p:sp>
      <p:sp>
        <p:nvSpPr>
          <p:cNvPr id="5" name="Slide Number Placeholder 4"/>
          <p:cNvSpPr>
            <a:spLocks noGrp="1"/>
          </p:cNvSpPr>
          <p:nvPr>
            <p:ph type="sldNum" sz="quarter" idx="12"/>
          </p:nvPr>
        </p:nvSpPr>
        <p:spPr/>
        <p:txBody>
          <a:bodyPr/>
          <a:lstStyle/>
          <a:p>
            <a:fld id="{E3358EC0-9708-44E1-B77D-3C73F04CAD47}" type="slidenum">
              <a:rPr lang="en-US" smtClean="0"/>
              <a:t>20</a:t>
            </a:fld>
            <a:endParaRPr lang="en-US"/>
          </a:p>
        </p:txBody>
      </p:sp>
    </p:spTree>
    <p:extLst>
      <p:ext uri="{BB962C8B-B14F-4D97-AF65-F5344CB8AC3E}">
        <p14:creationId xmlns:p14="http://schemas.microsoft.com/office/powerpoint/2010/main" val="6037257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B512B-6F8F-45E4-9242-3736C2FBBA4A}"/>
              </a:ext>
            </a:extLst>
          </p:cNvPr>
          <p:cNvSpPr>
            <a:spLocks noGrp="1"/>
          </p:cNvSpPr>
          <p:nvPr>
            <p:ph type="title"/>
          </p:nvPr>
        </p:nvSpPr>
        <p:spPr/>
        <p:txBody>
          <a:bodyPr/>
          <a:lstStyle/>
          <a:p>
            <a:r>
              <a:rPr lang="en-US" dirty="0"/>
              <a:t>Measuring best methods</a:t>
            </a:r>
          </a:p>
        </p:txBody>
      </p:sp>
      <p:sp>
        <p:nvSpPr>
          <p:cNvPr id="3" name="Content Placeholder 2">
            <a:extLst>
              <a:ext uri="{FF2B5EF4-FFF2-40B4-BE49-F238E27FC236}">
                <a16:creationId xmlns:a16="http://schemas.microsoft.com/office/drawing/2014/main" id="{B94E747F-6A31-47C0-ABCD-70D3F37E220D}"/>
              </a:ext>
            </a:extLst>
          </p:cNvPr>
          <p:cNvSpPr>
            <a:spLocks noGrp="1"/>
          </p:cNvSpPr>
          <p:nvPr>
            <p:ph idx="1"/>
          </p:nvPr>
        </p:nvSpPr>
        <p:spPr>
          <a:xfrm>
            <a:off x="1251678" y="1383722"/>
            <a:ext cx="10178322" cy="4435812"/>
          </a:xfrm>
        </p:spPr>
        <p:txBody>
          <a:bodyPr>
            <a:normAutofit/>
          </a:bodyPr>
          <a:lstStyle/>
          <a:p>
            <a:pPr marL="0" indent="0">
              <a:buNone/>
            </a:pPr>
            <a:r>
              <a:rPr lang="en-US" sz="3200" dirty="0"/>
              <a:t>When instructors do…</a:t>
            </a:r>
          </a:p>
          <a:p>
            <a:pPr marL="0" indent="0">
              <a:buNone/>
            </a:pPr>
            <a:endParaRPr lang="en-US" sz="3200" dirty="0"/>
          </a:p>
          <a:p>
            <a:pPr marL="0" indent="0">
              <a:buNone/>
            </a:pPr>
            <a:endParaRPr lang="en-US" sz="3200" dirty="0"/>
          </a:p>
          <a:p>
            <a:pPr marL="0" indent="0">
              <a:buNone/>
            </a:pPr>
            <a:endParaRPr lang="en-US" sz="3200" dirty="0"/>
          </a:p>
          <a:p>
            <a:pPr marL="0" indent="0">
              <a:buNone/>
            </a:pPr>
            <a:endParaRPr lang="en-US" sz="3200" dirty="0"/>
          </a:p>
          <a:p>
            <a:pPr marL="0" indent="0">
              <a:buNone/>
            </a:pPr>
            <a:endParaRPr lang="en-US" sz="3200" dirty="0"/>
          </a:p>
          <a:p>
            <a:pPr marL="0" indent="0">
              <a:buNone/>
            </a:pPr>
            <a:r>
              <a:rPr lang="en-US" sz="3200" dirty="0"/>
              <a:t>…student buy-in is increased.</a:t>
            </a:r>
          </a:p>
        </p:txBody>
      </p:sp>
      <p:sp>
        <p:nvSpPr>
          <p:cNvPr id="4" name="TextBox 3">
            <a:extLst>
              <a:ext uri="{FF2B5EF4-FFF2-40B4-BE49-F238E27FC236}">
                <a16:creationId xmlns:a16="http://schemas.microsoft.com/office/drawing/2014/main" id="{65847E6C-E3F3-41A9-883A-E18BD6554711}"/>
              </a:ext>
            </a:extLst>
          </p:cNvPr>
          <p:cNvSpPr txBox="1"/>
          <p:nvPr/>
        </p:nvSpPr>
        <p:spPr>
          <a:xfrm>
            <a:off x="2219544" y="2162213"/>
            <a:ext cx="3053592" cy="2554545"/>
          </a:xfrm>
          <a:prstGeom prst="rect">
            <a:avLst/>
          </a:prstGeom>
          <a:noFill/>
        </p:spPr>
        <p:txBody>
          <a:bodyPr wrap="square" rtlCol="0">
            <a:spAutoFit/>
          </a:bodyPr>
          <a:lstStyle/>
          <a:p>
            <a:r>
              <a:rPr lang="en-US" sz="4000" dirty="0"/>
              <a:t>Method A</a:t>
            </a:r>
          </a:p>
          <a:p>
            <a:r>
              <a:rPr lang="en-US" sz="4000" dirty="0">
                <a:solidFill>
                  <a:schemeClr val="bg1">
                    <a:lumMod val="75000"/>
                  </a:schemeClr>
                </a:solidFill>
              </a:rPr>
              <a:t>Method B</a:t>
            </a:r>
          </a:p>
          <a:p>
            <a:r>
              <a:rPr lang="en-US" sz="4000" dirty="0">
                <a:solidFill>
                  <a:schemeClr val="bg1">
                    <a:lumMod val="75000"/>
                  </a:schemeClr>
                </a:solidFill>
              </a:rPr>
              <a:t>Method C</a:t>
            </a:r>
          </a:p>
          <a:p>
            <a:r>
              <a:rPr lang="en-US" sz="4000" dirty="0"/>
              <a:t>Method D</a:t>
            </a:r>
            <a:endParaRPr lang="en-US" dirty="0"/>
          </a:p>
        </p:txBody>
      </p:sp>
      <p:cxnSp>
        <p:nvCxnSpPr>
          <p:cNvPr id="6" name="Straight Arrow Connector 5">
            <a:extLst>
              <a:ext uri="{FF2B5EF4-FFF2-40B4-BE49-F238E27FC236}">
                <a16:creationId xmlns:a16="http://schemas.microsoft.com/office/drawing/2014/main" id="{6558B393-71C1-4981-949E-B5F1556ED1B3}"/>
              </a:ext>
            </a:extLst>
          </p:cNvPr>
          <p:cNvCxnSpPr>
            <a:cxnSpLocks/>
          </p:cNvCxnSpPr>
          <p:nvPr/>
        </p:nvCxnSpPr>
        <p:spPr>
          <a:xfrm>
            <a:off x="4726847" y="2553661"/>
            <a:ext cx="2114025" cy="1073791"/>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DDF28184-A32F-45D4-BFAA-B838EDCFA0DC}"/>
              </a:ext>
            </a:extLst>
          </p:cNvPr>
          <p:cNvCxnSpPr>
            <a:cxnSpLocks/>
          </p:cNvCxnSpPr>
          <p:nvPr/>
        </p:nvCxnSpPr>
        <p:spPr>
          <a:xfrm flipV="1">
            <a:off x="4726847" y="3826130"/>
            <a:ext cx="2114025" cy="600165"/>
          </a:xfrm>
          <a:prstGeom prst="straightConnector1">
            <a:avLst/>
          </a:prstGeom>
          <a:ln w="38100">
            <a:tailEnd type="triangle" w="lg" len="lg"/>
          </a:ln>
        </p:spPr>
        <p:style>
          <a:lnRef idx="1">
            <a:schemeClr val="accent1"/>
          </a:lnRef>
          <a:fillRef idx="0">
            <a:schemeClr val="accent1"/>
          </a:fillRef>
          <a:effectRef idx="0">
            <a:schemeClr val="accent1"/>
          </a:effectRef>
          <a:fontRef idx="minor">
            <a:schemeClr val="tx1"/>
          </a:fontRef>
        </p:style>
      </p:cxnSp>
      <p:pic>
        <p:nvPicPr>
          <p:cNvPr id="12" name="Picture 11">
            <a:extLst>
              <a:ext uri="{FF2B5EF4-FFF2-40B4-BE49-F238E27FC236}">
                <a16:creationId xmlns:a16="http://schemas.microsoft.com/office/drawing/2014/main" id="{00BF6A89-CEF3-4038-8A65-72AC5D6532E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6641567" y="2915108"/>
            <a:ext cx="1666659" cy="1268049"/>
          </a:xfrm>
          <a:prstGeom prst="rect">
            <a:avLst/>
          </a:prstGeom>
        </p:spPr>
      </p:pic>
      <p:sp>
        <p:nvSpPr>
          <p:cNvPr id="13" name="TextBox 12">
            <a:extLst>
              <a:ext uri="{FF2B5EF4-FFF2-40B4-BE49-F238E27FC236}">
                <a16:creationId xmlns:a16="http://schemas.microsoft.com/office/drawing/2014/main" id="{9D55F156-FA08-44FF-BAF2-E7F42400300E}"/>
              </a:ext>
            </a:extLst>
          </p:cNvPr>
          <p:cNvSpPr txBox="1"/>
          <p:nvPr/>
        </p:nvSpPr>
        <p:spPr>
          <a:xfrm>
            <a:off x="8267001" y="3225966"/>
            <a:ext cx="3229761" cy="1200329"/>
          </a:xfrm>
          <a:prstGeom prst="rect">
            <a:avLst/>
          </a:prstGeom>
          <a:noFill/>
        </p:spPr>
        <p:txBody>
          <a:bodyPr wrap="square" rtlCol="0">
            <a:spAutoFit/>
          </a:bodyPr>
          <a:lstStyle/>
          <a:p>
            <a:r>
              <a:rPr lang="en-US" sz="3600" dirty="0"/>
              <a:t>Student buy-in across semester</a:t>
            </a:r>
          </a:p>
        </p:txBody>
      </p:sp>
      <p:sp>
        <p:nvSpPr>
          <p:cNvPr id="5" name="Slide Number Placeholder 4"/>
          <p:cNvSpPr>
            <a:spLocks noGrp="1"/>
          </p:cNvSpPr>
          <p:nvPr>
            <p:ph type="sldNum" sz="quarter" idx="12"/>
          </p:nvPr>
        </p:nvSpPr>
        <p:spPr/>
        <p:txBody>
          <a:bodyPr/>
          <a:lstStyle/>
          <a:p>
            <a:fld id="{E3358EC0-9708-44E1-B77D-3C73F04CAD47}" type="slidenum">
              <a:rPr lang="en-US" smtClean="0"/>
              <a:t>21</a:t>
            </a:fld>
            <a:endParaRPr lang="en-US"/>
          </a:p>
        </p:txBody>
      </p:sp>
    </p:spTree>
    <p:extLst>
      <p:ext uri="{BB962C8B-B14F-4D97-AF65-F5344CB8AC3E}">
        <p14:creationId xmlns:p14="http://schemas.microsoft.com/office/powerpoint/2010/main" val="37372190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51678" y="382385"/>
            <a:ext cx="10178322" cy="998943"/>
          </a:xfrm>
        </p:spPr>
        <p:txBody>
          <a:bodyPr/>
          <a:lstStyle/>
          <a:p>
            <a:r>
              <a:rPr lang="en-US" dirty="0"/>
              <a:t>Interested in participating?</a:t>
            </a:r>
          </a:p>
        </p:txBody>
      </p:sp>
      <p:sp>
        <p:nvSpPr>
          <p:cNvPr id="3" name="Content Placeholder 2"/>
          <p:cNvSpPr>
            <a:spLocks noGrp="1"/>
          </p:cNvSpPr>
          <p:nvPr>
            <p:ph idx="1"/>
            <p:extLst>
              <p:ext uri="{D42A27DB-BD31-4B8C-83A1-F6EECF244321}">
                <p14:modId xmlns:p14="http://schemas.microsoft.com/office/powerpoint/2010/main" val="2339054310"/>
              </p:ext>
            </p:extLst>
          </p:nvPr>
        </p:nvSpPr>
        <p:spPr>
          <a:xfrm>
            <a:off x="1251678" y="1381329"/>
            <a:ext cx="10178322" cy="2898841"/>
          </a:xfrm>
        </p:spPr>
        <p:txBody>
          <a:bodyPr vert="horz" lIns="91440" tIns="45720" rIns="91440" bIns="45720" rtlCol="0" anchor="t">
            <a:normAutofit/>
          </a:bodyPr>
          <a:lstStyle/>
          <a:p>
            <a:r>
              <a:rPr lang="en-US" sz="2800" dirty="0"/>
              <a:t>Studio instructors for Fall 17 and/or Spring 18.</a:t>
            </a:r>
          </a:p>
          <a:p>
            <a:r>
              <a:rPr lang="en-US" sz="2800" dirty="0"/>
              <a:t>Willing to take and give surveys throughout the semester.</a:t>
            </a:r>
          </a:p>
          <a:p>
            <a:r>
              <a:rPr lang="en-US" sz="2800" dirty="0"/>
              <a:t>You will be provided with reports on your class’ buy-in.</a:t>
            </a:r>
          </a:p>
          <a:p>
            <a:r>
              <a:rPr lang="en-US" sz="2800" dirty="0"/>
              <a:t>Scan QR code, email </a:t>
            </a:r>
            <a:r>
              <a:rPr lang="en-US" sz="2800" dirty="0">
                <a:latin typeface="Times New Roman" panose="02020603050405020304" pitchFamily="18" charset="0"/>
                <a:cs typeface="Times New Roman" panose="02020603050405020304" pitchFamily="18" charset="0"/>
                <a:hlinkClick r:id="rId2"/>
              </a:rPr>
              <a:t>mwilcox1@knights.ucf.edu</a:t>
            </a:r>
            <a:r>
              <a:rPr lang="en-US" sz="2800" dirty="0">
                <a:cs typeface="Times New Roman" panose="02020603050405020304" pitchFamily="18" charset="0"/>
              </a:rPr>
              <a:t>, or visit tiny.cc/</a:t>
            </a:r>
            <a:r>
              <a:rPr lang="en-US" sz="2800" dirty="0" err="1">
                <a:cs typeface="Times New Roman" panose="02020603050405020304" pitchFamily="18" charset="0"/>
              </a:rPr>
              <a:t>buyin</a:t>
            </a:r>
            <a:r>
              <a:rPr lang="en-US" sz="2800" dirty="0">
                <a:cs typeface="Times New Roman" panose="02020603050405020304" pitchFamily="18" charset="0"/>
              </a:rPr>
              <a:t> . </a:t>
            </a:r>
            <a:endParaRPr lang="en-US" sz="2800" dirty="0">
              <a:latin typeface="Times New Roman" panose="02020603050405020304" pitchFamily="18" charset="0"/>
              <a:cs typeface="Times New Roman" panose="02020603050405020304" pitchFamily="18" charset="0"/>
            </a:endParaRPr>
          </a:p>
        </p:txBody>
      </p:sp>
      <p:sp>
        <p:nvSpPr>
          <p:cNvPr id="4" name="Rectangle 3"/>
          <p:cNvSpPr/>
          <p:nvPr/>
        </p:nvSpPr>
        <p:spPr>
          <a:xfrm>
            <a:off x="3159894" y="4134256"/>
            <a:ext cx="2470825" cy="24902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6313251" y="4543094"/>
            <a:ext cx="5116749" cy="1569660"/>
          </a:xfrm>
          <a:prstGeom prst="rect">
            <a:avLst/>
          </a:prstGeom>
          <a:noFill/>
        </p:spPr>
        <p:txBody>
          <a:bodyPr wrap="square" rtlCol="0">
            <a:spAutoFit/>
          </a:bodyPr>
          <a:lstStyle/>
          <a:p>
            <a:r>
              <a:rPr lang="en-US" sz="3200" dirty="0"/>
              <a:t>Visit me at the PERC poster session Wednesday 8:00 pm, B67.</a:t>
            </a:r>
          </a:p>
        </p:txBody>
      </p:sp>
      <p:pic>
        <p:nvPicPr>
          <p:cNvPr id="6" name="Picture 5"/>
          <p:cNvPicPr>
            <a:picLocks noChangeAspect="1"/>
          </p:cNvPicPr>
          <p:nvPr/>
        </p:nvPicPr>
        <p:blipFill>
          <a:blip r:embed="rId3"/>
          <a:stretch>
            <a:fillRect/>
          </a:stretch>
        </p:blipFill>
        <p:spPr>
          <a:xfrm>
            <a:off x="3157868" y="4134255"/>
            <a:ext cx="2490282" cy="2490282"/>
          </a:xfrm>
          <a:prstGeom prst="rect">
            <a:avLst/>
          </a:prstGeom>
        </p:spPr>
      </p:pic>
      <p:sp>
        <p:nvSpPr>
          <p:cNvPr id="7" name="Slide Number Placeholder 6"/>
          <p:cNvSpPr>
            <a:spLocks noGrp="1"/>
          </p:cNvSpPr>
          <p:nvPr>
            <p:ph type="sldNum" sz="quarter" idx="12"/>
          </p:nvPr>
        </p:nvSpPr>
        <p:spPr/>
        <p:txBody>
          <a:bodyPr/>
          <a:lstStyle/>
          <a:p>
            <a:fld id="{E3358EC0-9708-44E1-B77D-3C73F04CAD47}" type="slidenum">
              <a:rPr lang="en-US" smtClean="0"/>
              <a:t>22</a:t>
            </a:fld>
            <a:endParaRPr lang="en-US"/>
          </a:p>
        </p:txBody>
      </p:sp>
    </p:spTree>
    <p:extLst>
      <p:ext uri="{BB962C8B-B14F-4D97-AF65-F5344CB8AC3E}">
        <p14:creationId xmlns:p14="http://schemas.microsoft.com/office/powerpoint/2010/main" val="28918803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Student Buy-in</a:t>
            </a:r>
          </a:p>
        </p:txBody>
      </p:sp>
      <p:sp>
        <p:nvSpPr>
          <p:cNvPr id="3" name="Content Placeholder 2"/>
          <p:cNvSpPr>
            <a:spLocks noGrp="1"/>
          </p:cNvSpPr>
          <p:nvPr>
            <p:ph idx="1"/>
          </p:nvPr>
        </p:nvSpPr>
        <p:spPr>
          <a:xfrm>
            <a:off x="1251678" y="1371601"/>
            <a:ext cx="10178322" cy="4848224"/>
          </a:xfrm>
        </p:spPr>
        <p:txBody>
          <a:bodyPr>
            <a:noAutofit/>
          </a:bodyPr>
          <a:lstStyle/>
          <a:p>
            <a:pPr marL="0" indent="0">
              <a:buNone/>
            </a:pPr>
            <a:r>
              <a:rPr lang="en-US" sz="5400" dirty="0"/>
              <a:t>The proper understanding of and </a:t>
            </a:r>
            <a:r>
              <a:rPr lang="en-US" sz="5400" b="1" dirty="0"/>
              <a:t>agreement</a:t>
            </a:r>
            <a:r>
              <a:rPr lang="en-US" sz="5400" dirty="0"/>
              <a:t> with the class format.</a:t>
            </a:r>
          </a:p>
        </p:txBody>
      </p:sp>
      <p:sp>
        <p:nvSpPr>
          <p:cNvPr id="4" name="Slide Number Placeholder 3"/>
          <p:cNvSpPr>
            <a:spLocks noGrp="1"/>
          </p:cNvSpPr>
          <p:nvPr>
            <p:ph type="sldNum" sz="quarter" idx="12"/>
          </p:nvPr>
        </p:nvSpPr>
        <p:spPr/>
        <p:txBody>
          <a:bodyPr/>
          <a:lstStyle/>
          <a:p>
            <a:fld id="{E3358EC0-9708-44E1-B77D-3C73F04CAD47}" type="slidenum">
              <a:rPr lang="en-US" smtClean="0"/>
              <a:t>3</a:t>
            </a:fld>
            <a:endParaRPr lang="en-US"/>
          </a:p>
        </p:txBody>
      </p:sp>
    </p:spTree>
    <p:extLst>
      <p:ext uri="{BB962C8B-B14F-4D97-AF65-F5344CB8AC3E}">
        <p14:creationId xmlns:p14="http://schemas.microsoft.com/office/powerpoint/2010/main" val="2546684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D0E81-FB62-4A4B-9B23-80DC2E06C6D1}"/>
              </a:ext>
            </a:extLst>
          </p:cNvPr>
          <p:cNvSpPr>
            <a:spLocks noGrp="1"/>
          </p:cNvSpPr>
          <p:nvPr>
            <p:ph type="title"/>
          </p:nvPr>
        </p:nvSpPr>
        <p:spPr>
          <a:xfrm>
            <a:off x="1251678" y="382385"/>
            <a:ext cx="10178322" cy="993569"/>
          </a:xfrm>
        </p:spPr>
        <p:txBody>
          <a:bodyPr/>
          <a:lstStyle/>
          <a:p>
            <a:r>
              <a:rPr lang="en-US" dirty="0"/>
              <a:t>Research Questions</a:t>
            </a:r>
          </a:p>
        </p:txBody>
      </p:sp>
      <p:sp>
        <p:nvSpPr>
          <p:cNvPr id="3" name="Content Placeholder 2">
            <a:extLst>
              <a:ext uri="{FF2B5EF4-FFF2-40B4-BE49-F238E27FC236}">
                <a16:creationId xmlns:a16="http://schemas.microsoft.com/office/drawing/2014/main" id="{137D345F-B1B6-4428-9143-A347A318A5B2}"/>
              </a:ext>
            </a:extLst>
          </p:cNvPr>
          <p:cNvSpPr>
            <a:spLocks noGrp="1"/>
          </p:cNvSpPr>
          <p:nvPr>
            <p:ph idx="1"/>
          </p:nvPr>
        </p:nvSpPr>
        <p:spPr>
          <a:xfrm>
            <a:off x="1251678" y="1375955"/>
            <a:ext cx="10178322" cy="4503638"/>
          </a:xfrm>
        </p:spPr>
        <p:txBody>
          <a:bodyPr>
            <a:normAutofit/>
          </a:bodyPr>
          <a:lstStyle/>
          <a:p>
            <a:r>
              <a:rPr lang="en-US" sz="4000" dirty="0"/>
              <a:t>How can we measure student buy-in?</a:t>
            </a:r>
          </a:p>
          <a:p>
            <a:r>
              <a:rPr lang="en-US" sz="4000" dirty="0"/>
              <a:t>What effects do student buy-in have on student outcomes?</a:t>
            </a:r>
          </a:p>
          <a:p>
            <a:r>
              <a:rPr lang="en-US" sz="4000" dirty="0"/>
              <a:t>What can instructors do to achieve student buy-in?</a:t>
            </a:r>
          </a:p>
        </p:txBody>
      </p:sp>
      <p:sp>
        <p:nvSpPr>
          <p:cNvPr id="4" name="Slide Number Placeholder 3">
            <a:extLst>
              <a:ext uri="{FF2B5EF4-FFF2-40B4-BE49-F238E27FC236}">
                <a16:creationId xmlns:a16="http://schemas.microsoft.com/office/drawing/2014/main" id="{032C42E1-94A2-4234-9F52-5B845C8E13E4}"/>
              </a:ext>
            </a:extLst>
          </p:cNvPr>
          <p:cNvSpPr>
            <a:spLocks noGrp="1"/>
          </p:cNvSpPr>
          <p:nvPr>
            <p:ph type="sldNum" sz="quarter" idx="12"/>
          </p:nvPr>
        </p:nvSpPr>
        <p:spPr/>
        <p:txBody>
          <a:bodyPr/>
          <a:lstStyle/>
          <a:p>
            <a:fld id="{E3358EC0-9708-44E1-B77D-3C73F04CAD47}" type="slidenum">
              <a:rPr lang="en-US" smtClean="0"/>
              <a:t>4</a:t>
            </a:fld>
            <a:endParaRPr lang="en-US"/>
          </a:p>
        </p:txBody>
      </p:sp>
    </p:spTree>
    <p:extLst>
      <p:ext uri="{BB962C8B-B14F-4D97-AF65-F5344CB8AC3E}">
        <p14:creationId xmlns:p14="http://schemas.microsoft.com/office/powerpoint/2010/main" val="19455047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Introducing…</a:t>
            </a:r>
          </a:p>
        </p:txBody>
      </p:sp>
      <p:sp>
        <p:nvSpPr>
          <p:cNvPr id="3" name="Content Placeholder 2"/>
          <p:cNvSpPr>
            <a:spLocks noGrp="1"/>
          </p:cNvSpPr>
          <p:nvPr>
            <p:ph idx="1"/>
          </p:nvPr>
        </p:nvSpPr>
        <p:spPr>
          <a:xfrm>
            <a:off x="857250" y="1390651"/>
            <a:ext cx="11334750" cy="5330824"/>
          </a:xfrm>
        </p:spPr>
        <p:txBody>
          <a:bodyPr>
            <a:noAutofit/>
          </a:bodyPr>
          <a:lstStyle/>
          <a:p>
            <a:pPr marL="0" indent="0">
              <a:buNone/>
            </a:pPr>
            <a:r>
              <a:rPr lang="en-US" sz="3200" u="sng" dirty="0"/>
              <a:t>The SIMBA</a:t>
            </a:r>
            <a:r>
              <a:rPr lang="en-US" sz="3200" dirty="0"/>
              <a:t>: </a:t>
            </a:r>
          </a:p>
          <a:p>
            <a:pPr marL="0" indent="0">
              <a:buNone/>
            </a:pPr>
            <a:r>
              <a:rPr lang="en-US" sz="3200" b="1" dirty="0"/>
              <a:t>S</a:t>
            </a:r>
            <a:r>
              <a:rPr lang="en-US" sz="3200" dirty="0"/>
              <a:t>urvey of </a:t>
            </a:r>
            <a:r>
              <a:rPr lang="en-US" sz="3200" b="1" dirty="0"/>
              <a:t>I</a:t>
            </a:r>
            <a:r>
              <a:rPr lang="en-US" sz="3200" dirty="0"/>
              <a:t>nstructor </a:t>
            </a:r>
            <a:r>
              <a:rPr lang="en-US" sz="3200" b="1" dirty="0"/>
              <a:t>M</a:t>
            </a:r>
            <a:r>
              <a:rPr lang="en-US" sz="3200" dirty="0"/>
              <a:t>ethods for </a:t>
            </a:r>
            <a:r>
              <a:rPr lang="en-US" sz="3200" b="1" dirty="0"/>
              <a:t>B</a:t>
            </a:r>
            <a:r>
              <a:rPr lang="en-US" sz="3200" dirty="0"/>
              <a:t>uy-in </a:t>
            </a:r>
            <a:r>
              <a:rPr lang="en-US" sz="3200" b="1" dirty="0"/>
              <a:t>A</a:t>
            </a:r>
            <a:r>
              <a:rPr lang="en-US" sz="3200" dirty="0"/>
              <a:t>chievement</a:t>
            </a:r>
          </a:p>
          <a:p>
            <a:r>
              <a:rPr lang="en-US" sz="2800" dirty="0"/>
              <a:t>What do instructors do or talk about to try to get students to buy-in?</a:t>
            </a:r>
            <a:endParaRPr lang="en-US" sz="3200" dirty="0"/>
          </a:p>
          <a:p>
            <a:endParaRPr lang="en-US" sz="3200" dirty="0"/>
          </a:p>
          <a:p>
            <a:pPr marL="0" indent="0">
              <a:buNone/>
            </a:pPr>
            <a:r>
              <a:rPr lang="en-US" sz="3200" u="sng" dirty="0"/>
              <a:t>The PUMBA</a:t>
            </a:r>
            <a:r>
              <a:rPr lang="en-US" sz="3200" dirty="0"/>
              <a:t>: </a:t>
            </a:r>
          </a:p>
          <a:p>
            <a:pPr marL="0" indent="0">
              <a:buNone/>
            </a:pPr>
            <a:r>
              <a:rPr lang="en-US" sz="3200" b="1" dirty="0"/>
              <a:t>P</a:t>
            </a:r>
            <a:r>
              <a:rPr lang="en-US" sz="3200" dirty="0"/>
              <a:t>erceptions of </a:t>
            </a:r>
            <a:r>
              <a:rPr lang="en-US" sz="3200" b="1" dirty="0"/>
              <a:t>U</a:t>
            </a:r>
            <a:r>
              <a:rPr lang="en-US" sz="3200" dirty="0"/>
              <a:t>ndergraduates </a:t>
            </a:r>
            <a:r>
              <a:rPr lang="en-US" sz="3200" b="1" dirty="0"/>
              <a:t>M</a:t>
            </a:r>
            <a:r>
              <a:rPr lang="en-US" sz="3200" dirty="0"/>
              <a:t>easure of </a:t>
            </a:r>
            <a:r>
              <a:rPr lang="en-US" sz="3200" b="1" dirty="0"/>
              <a:t>B</a:t>
            </a:r>
            <a:r>
              <a:rPr lang="en-US" sz="3200" dirty="0"/>
              <a:t>uy-in </a:t>
            </a:r>
            <a:r>
              <a:rPr lang="en-US" sz="3200" b="1" dirty="0"/>
              <a:t>A</a:t>
            </a:r>
            <a:r>
              <a:rPr lang="en-US" sz="3200" dirty="0"/>
              <a:t>chievement</a:t>
            </a:r>
          </a:p>
          <a:p>
            <a:r>
              <a:rPr lang="en-US" sz="2800" dirty="0"/>
              <a:t>To what degree do students buy-in?</a:t>
            </a:r>
          </a:p>
        </p:txBody>
      </p:sp>
      <p:sp>
        <p:nvSpPr>
          <p:cNvPr id="4" name="Slide Number Placeholder 3"/>
          <p:cNvSpPr>
            <a:spLocks noGrp="1"/>
          </p:cNvSpPr>
          <p:nvPr>
            <p:ph type="sldNum" sz="quarter" idx="12"/>
          </p:nvPr>
        </p:nvSpPr>
        <p:spPr/>
        <p:txBody>
          <a:bodyPr/>
          <a:lstStyle/>
          <a:p>
            <a:fld id="{E3358EC0-9708-44E1-B77D-3C73F04CAD47}" type="slidenum">
              <a:rPr lang="en-US" smtClean="0"/>
              <a:t>5</a:t>
            </a:fld>
            <a:endParaRPr lang="en-US"/>
          </a:p>
        </p:txBody>
      </p:sp>
    </p:spTree>
    <p:extLst>
      <p:ext uri="{BB962C8B-B14F-4D97-AF65-F5344CB8AC3E}">
        <p14:creationId xmlns:p14="http://schemas.microsoft.com/office/powerpoint/2010/main" val="4064653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par>
                                <p:cTn id="21" presetID="10"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fade">
                                      <p:cBhvr>
                                        <p:cTn id="23" dur="500"/>
                                        <p:tgtEl>
                                          <p:spTgt spid="3">
                                            <p:txEl>
                                              <p:pRg st="5" end="5"/>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E7BA5-88E2-456D-93A2-16D6356642B7}"/>
              </a:ext>
            </a:extLst>
          </p:cNvPr>
          <p:cNvSpPr>
            <a:spLocks noGrp="1"/>
          </p:cNvSpPr>
          <p:nvPr>
            <p:ph type="title"/>
          </p:nvPr>
        </p:nvSpPr>
        <p:spPr/>
        <p:txBody>
          <a:bodyPr/>
          <a:lstStyle/>
          <a:p>
            <a:r>
              <a:rPr lang="en-US" dirty="0"/>
              <a:t>The </a:t>
            </a:r>
            <a:r>
              <a:rPr lang="en-US" dirty="0" err="1"/>
              <a:t>simba</a:t>
            </a:r>
            <a:r>
              <a:rPr lang="en-US" dirty="0"/>
              <a:t> thought process</a:t>
            </a:r>
          </a:p>
        </p:txBody>
      </p:sp>
      <p:sp>
        <p:nvSpPr>
          <p:cNvPr id="4" name="Thought Bubble: Cloud 3">
            <a:extLst>
              <a:ext uri="{FF2B5EF4-FFF2-40B4-BE49-F238E27FC236}">
                <a16:creationId xmlns:a16="http://schemas.microsoft.com/office/drawing/2014/main" id="{2C47DAAA-5D23-42F6-9A07-F6618ABEDC85}"/>
              </a:ext>
            </a:extLst>
          </p:cNvPr>
          <p:cNvSpPr/>
          <p:nvPr/>
        </p:nvSpPr>
        <p:spPr>
          <a:xfrm>
            <a:off x="511727" y="1094763"/>
            <a:ext cx="11409027" cy="5763237"/>
          </a:xfrm>
          <a:prstGeom prst="cloud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D088EDC-796C-4693-8365-A4B61500514E}"/>
              </a:ext>
            </a:extLst>
          </p:cNvPr>
          <p:cNvSpPr>
            <a:spLocks noGrp="1"/>
          </p:cNvSpPr>
          <p:nvPr>
            <p:ph idx="1"/>
          </p:nvPr>
        </p:nvSpPr>
        <p:spPr>
          <a:xfrm>
            <a:off x="1853967" y="2286001"/>
            <a:ext cx="9576032" cy="3593591"/>
          </a:xfrm>
        </p:spPr>
        <p:txBody>
          <a:bodyPr>
            <a:normAutofit/>
          </a:bodyPr>
          <a:lstStyle/>
          <a:p>
            <a:pPr marL="457200" indent="-457200">
              <a:buFont typeface="+mj-lt"/>
              <a:buAutoNum type="arabicPeriod"/>
            </a:pPr>
            <a:r>
              <a:rPr lang="en-US" sz="3200" dirty="0"/>
              <a:t>What expectation do I want students to understand?</a:t>
            </a:r>
          </a:p>
        </p:txBody>
      </p:sp>
      <p:sp>
        <p:nvSpPr>
          <p:cNvPr id="5" name="Slide Number Placeholder 4"/>
          <p:cNvSpPr>
            <a:spLocks noGrp="1"/>
          </p:cNvSpPr>
          <p:nvPr>
            <p:ph type="sldNum" sz="quarter" idx="12"/>
          </p:nvPr>
        </p:nvSpPr>
        <p:spPr/>
        <p:txBody>
          <a:bodyPr/>
          <a:lstStyle/>
          <a:p>
            <a:fld id="{E3358EC0-9708-44E1-B77D-3C73F04CAD47}" type="slidenum">
              <a:rPr lang="en-US" smtClean="0"/>
              <a:t>6</a:t>
            </a:fld>
            <a:endParaRPr lang="en-US"/>
          </a:p>
        </p:txBody>
      </p:sp>
    </p:spTree>
    <p:extLst>
      <p:ext uri="{BB962C8B-B14F-4D97-AF65-F5344CB8AC3E}">
        <p14:creationId xmlns:p14="http://schemas.microsoft.com/office/powerpoint/2010/main" val="35817975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simba</a:t>
            </a:r>
            <a:r>
              <a:rPr lang="en-US" dirty="0"/>
              <a:t>: Studio expectations</a:t>
            </a:r>
          </a:p>
        </p:txBody>
      </p:sp>
      <p:sp>
        <p:nvSpPr>
          <p:cNvPr id="3" name="Content Placeholder 2"/>
          <p:cNvSpPr>
            <a:spLocks noGrp="1"/>
          </p:cNvSpPr>
          <p:nvPr>
            <p:ph idx="1"/>
          </p:nvPr>
        </p:nvSpPr>
        <p:spPr>
          <a:xfrm>
            <a:off x="1114898" y="1353502"/>
            <a:ext cx="4714401" cy="5065394"/>
          </a:xfrm>
        </p:spPr>
        <p:txBody>
          <a:bodyPr>
            <a:noAutofit/>
          </a:bodyPr>
          <a:lstStyle/>
          <a:p>
            <a:pPr marL="0" indent="0">
              <a:buNone/>
            </a:pPr>
            <a:r>
              <a:rPr lang="en-US" sz="3200" dirty="0"/>
              <a:t>Expectations students should have about the class</a:t>
            </a:r>
          </a:p>
          <a:p>
            <a:pPr>
              <a:lnSpc>
                <a:spcPct val="100000"/>
              </a:lnSpc>
            </a:pPr>
            <a:r>
              <a:rPr lang="en-US" sz="2800" dirty="0"/>
              <a:t>Group Work-Problem Solving</a:t>
            </a:r>
          </a:p>
          <a:p>
            <a:pPr>
              <a:lnSpc>
                <a:spcPct val="100000"/>
              </a:lnSpc>
            </a:pPr>
            <a:r>
              <a:rPr lang="en-US" sz="2800" dirty="0"/>
              <a:t>Group Work-Labs</a:t>
            </a:r>
          </a:p>
          <a:p>
            <a:pPr>
              <a:lnSpc>
                <a:spcPct val="100000"/>
              </a:lnSpc>
            </a:pPr>
            <a:r>
              <a:rPr lang="en-US" sz="2800" dirty="0"/>
              <a:t>Lecture</a:t>
            </a:r>
          </a:p>
          <a:p>
            <a:pPr>
              <a:lnSpc>
                <a:spcPct val="100000"/>
              </a:lnSpc>
            </a:pPr>
            <a:r>
              <a:rPr lang="en-US" sz="2800" dirty="0"/>
              <a:t>Student Presentation</a:t>
            </a:r>
          </a:p>
          <a:p>
            <a:pPr>
              <a:lnSpc>
                <a:spcPct val="100000"/>
              </a:lnSpc>
            </a:pPr>
            <a:r>
              <a:rPr lang="en-US" sz="2800" dirty="0"/>
              <a:t>Demonstrations</a:t>
            </a:r>
          </a:p>
          <a:p>
            <a:pPr>
              <a:lnSpc>
                <a:spcPct val="100000"/>
              </a:lnSpc>
            </a:pPr>
            <a:r>
              <a:rPr lang="en-US" sz="2800" dirty="0"/>
              <a:t>Quizzes</a:t>
            </a:r>
          </a:p>
          <a:p>
            <a:pPr>
              <a:lnSpc>
                <a:spcPct val="100000"/>
              </a:lnSpc>
            </a:pPr>
            <a:r>
              <a:rPr lang="en-US" sz="2800" dirty="0"/>
              <a:t>Individual Work</a:t>
            </a:r>
          </a:p>
          <a:p>
            <a:pPr>
              <a:lnSpc>
                <a:spcPct val="100000"/>
              </a:lnSpc>
            </a:pPr>
            <a:r>
              <a:rPr lang="en-US" sz="2800" dirty="0"/>
              <a:t>Whole Class Discussion</a:t>
            </a:r>
            <a:endParaRPr lang="en-US" sz="2400" dirty="0"/>
          </a:p>
        </p:txBody>
      </p:sp>
      <p:sp>
        <p:nvSpPr>
          <p:cNvPr id="4" name="Content Placeholder 2"/>
          <p:cNvSpPr txBox="1">
            <a:spLocks/>
          </p:cNvSpPr>
          <p:nvPr/>
        </p:nvSpPr>
        <p:spPr>
          <a:xfrm>
            <a:off x="6340839" y="1353502"/>
            <a:ext cx="4381026" cy="4343400"/>
          </a:xfrm>
          <a:prstGeom prst="rect">
            <a:avLst/>
          </a:prstGeom>
        </p:spPr>
        <p:txBody>
          <a:bodyPr vert="horz" lIns="91440" tIns="45720" rIns="91440" bIns="45720" rtlCol="0">
            <a:normAutofit/>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marL="0" indent="0">
              <a:buFont typeface="Arial" panose="020B0604020202020204" pitchFamily="34" charset="0"/>
              <a:buNone/>
            </a:pPr>
            <a:r>
              <a:rPr lang="en-US" sz="3200" dirty="0"/>
              <a:t>Expectations instructors have for students</a:t>
            </a:r>
          </a:p>
          <a:p>
            <a:pPr>
              <a:lnSpc>
                <a:spcPct val="100000"/>
              </a:lnSpc>
            </a:pPr>
            <a:r>
              <a:rPr lang="en-US" sz="2800" dirty="0"/>
              <a:t>Student Engagement</a:t>
            </a:r>
          </a:p>
          <a:p>
            <a:pPr>
              <a:lnSpc>
                <a:spcPct val="100000"/>
              </a:lnSpc>
            </a:pPr>
            <a:r>
              <a:rPr lang="en-US" sz="2800" dirty="0"/>
              <a:t>Behavior of successful students</a:t>
            </a:r>
          </a:p>
        </p:txBody>
      </p:sp>
      <p:sp>
        <p:nvSpPr>
          <p:cNvPr id="5" name="Slide Number Placeholder 4"/>
          <p:cNvSpPr>
            <a:spLocks noGrp="1"/>
          </p:cNvSpPr>
          <p:nvPr>
            <p:ph type="sldNum" sz="quarter" idx="12"/>
          </p:nvPr>
        </p:nvSpPr>
        <p:spPr/>
        <p:txBody>
          <a:bodyPr/>
          <a:lstStyle/>
          <a:p>
            <a:fld id="{E3358EC0-9708-44E1-B77D-3C73F04CAD47}" type="slidenum">
              <a:rPr lang="en-US" smtClean="0"/>
              <a:t>7</a:t>
            </a:fld>
            <a:endParaRPr lang="en-US"/>
          </a:p>
        </p:txBody>
      </p:sp>
    </p:spTree>
    <p:extLst>
      <p:ext uri="{BB962C8B-B14F-4D97-AF65-F5344CB8AC3E}">
        <p14:creationId xmlns:p14="http://schemas.microsoft.com/office/powerpoint/2010/main" val="39991901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E7BA5-88E2-456D-93A2-16D6356642B7}"/>
              </a:ext>
            </a:extLst>
          </p:cNvPr>
          <p:cNvSpPr>
            <a:spLocks noGrp="1"/>
          </p:cNvSpPr>
          <p:nvPr>
            <p:ph type="title"/>
          </p:nvPr>
        </p:nvSpPr>
        <p:spPr/>
        <p:txBody>
          <a:bodyPr/>
          <a:lstStyle/>
          <a:p>
            <a:r>
              <a:rPr lang="en-US" dirty="0"/>
              <a:t>The </a:t>
            </a:r>
            <a:r>
              <a:rPr lang="en-US" dirty="0" err="1"/>
              <a:t>simba</a:t>
            </a:r>
            <a:r>
              <a:rPr lang="en-US" dirty="0"/>
              <a:t> thought process</a:t>
            </a:r>
          </a:p>
        </p:txBody>
      </p:sp>
      <p:sp>
        <p:nvSpPr>
          <p:cNvPr id="4" name="Thought Bubble: Cloud 3">
            <a:extLst>
              <a:ext uri="{FF2B5EF4-FFF2-40B4-BE49-F238E27FC236}">
                <a16:creationId xmlns:a16="http://schemas.microsoft.com/office/drawing/2014/main" id="{2C47DAAA-5D23-42F6-9A07-F6618ABEDC85}"/>
              </a:ext>
            </a:extLst>
          </p:cNvPr>
          <p:cNvSpPr/>
          <p:nvPr/>
        </p:nvSpPr>
        <p:spPr>
          <a:xfrm>
            <a:off x="511727" y="1094763"/>
            <a:ext cx="11409027" cy="5763237"/>
          </a:xfrm>
          <a:prstGeom prst="cloudCallou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D088EDC-796C-4693-8365-A4B61500514E}"/>
              </a:ext>
            </a:extLst>
          </p:cNvPr>
          <p:cNvSpPr>
            <a:spLocks noGrp="1"/>
          </p:cNvSpPr>
          <p:nvPr>
            <p:ph idx="1"/>
          </p:nvPr>
        </p:nvSpPr>
        <p:spPr>
          <a:xfrm>
            <a:off x="1853967" y="2286001"/>
            <a:ext cx="9576032" cy="3593591"/>
          </a:xfrm>
        </p:spPr>
        <p:txBody>
          <a:bodyPr>
            <a:normAutofit/>
          </a:bodyPr>
          <a:lstStyle/>
          <a:p>
            <a:pPr marL="457200" indent="-457200">
              <a:buFont typeface="+mj-lt"/>
              <a:buAutoNum type="arabicPeriod"/>
            </a:pPr>
            <a:r>
              <a:rPr lang="en-US" sz="3200" dirty="0"/>
              <a:t>What expectation do I want students to understand?</a:t>
            </a:r>
          </a:p>
          <a:p>
            <a:pPr marL="457200" indent="-457200">
              <a:buFont typeface="+mj-lt"/>
              <a:buAutoNum type="arabicPeriod"/>
            </a:pPr>
            <a:r>
              <a:rPr lang="en-US" sz="3200" dirty="0"/>
              <a:t>How will I get students to agree with that expectation?</a:t>
            </a:r>
          </a:p>
        </p:txBody>
      </p:sp>
      <p:sp>
        <p:nvSpPr>
          <p:cNvPr id="5" name="Slide Number Placeholder 4"/>
          <p:cNvSpPr>
            <a:spLocks noGrp="1"/>
          </p:cNvSpPr>
          <p:nvPr>
            <p:ph type="sldNum" sz="quarter" idx="12"/>
          </p:nvPr>
        </p:nvSpPr>
        <p:spPr/>
        <p:txBody>
          <a:bodyPr/>
          <a:lstStyle/>
          <a:p>
            <a:fld id="{E3358EC0-9708-44E1-B77D-3C73F04CAD47}" type="slidenum">
              <a:rPr lang="en-US" smtClean="0"/>
              <a:t>8</a:t>
            </a:fld>
            <a:endParaRPr lang="en-US"/>
          </a:p>
        </p:txBody>
      </p:sp>
    </p:spTree>
    <p:extLst>
      <p:ext uri="{BB962C8B-B14F-4D97-AF65-F5344CB8AC3E}">
        <p14:creationId xmlns:p14="http://schemas.microsoft.com/office/powerpoint/2010/main" val="2124316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473E6C-4451-41E3-88E0-A36FAE6B444F}"/>
              </a:ext>
            </a:extLst>
          </p:cNvPr>
          <p:cNvSpPr>
            <a:spLocks noGrp="1"/>
          </p:cNvSpPr>
          <p:nvPr>
            <p:ph type="title"/>
          </p:nvPr>
        </p:nvSpPr>
        <p:spPr/>
        <p:txBody>
          <a:bodyPr/>
          <a:lstStyle/>
          <a:p>
            <a:r>
              <a:rPr lang="en-US" dirty="0"/>
              <a:t>Simba: Agreement topics</a:t>
            </a:r>
          </a:p>
        </p:txBody>
      </p:sp>
      <p:sp>
        <p:nvSpPr>
          <p:cNvPr id="3" name="Content Placeholder 2">
            <a:extLst>
              <a:ext uri="{FF2B5EF4-FFF2-40B4-BE49-F238E27FC236}">
                <a16:creationId xmlns:a16="http://schemas.microsoft.com/office/drawing/2014/main" id="{397DD411-6B8F-4836-AE52-BE83C7BD3EDE}"/>
              </a:ext>
            </a:extLst>
          </p:cNvPr>
          <p:cNvSpPr>
            <a:spLocks noGrp="1"/>
          </p:cNvSpPr>
          <p:nvPr>
            <p:ph sz="half" idx="1"/>
          </p:nvPr>
        </p:nvSpPr>
        <p:spPr>
          <a:xfrm>
            <a:off x="1251678" y="1381212"/>
            <a:ext cx="4800600" cy="4429038"/>
          </a:xfrm>
        </p:spPr>
        <p:txBody>
          <a:bodyPr>
            <a:normAutofit fontScale="92500" lnSpcReduction="10000"/>
          </a:bodyPr>
          <a:lstStyle/>
          <a:p>
            <a:r>
              <a:rPr lang="en-US" sz="3200" dirty="0"/>
              <a:t>Advantages of engagement</a:t>
            </a:r>
          </a:p>
          <a:p>
            <a:r>
              <a:rPr lang="en-US" sz="3200" dirty="0"/>
              <a:t>Advantages of reformed classes</a:t>
            </a:r>
          </a:p>
          <a:p>
            <a:r>
              <a:rPr lang="en-US" sz="3200" dirty="0"/>
              <a:t>Disadvantages of traditional classes</a:t>
            </a:r>
          </a:p>
          <a:p>
            <a:r>
              <a:rPr lang="en-US" sz="3200" dirty="0"/>
              <a:t>How people learn</a:t>
            </a:r>
          </a:p>
          <a:p>
            <a:r>
              <a:rPr lang="en-US" sz="3200" dirty="0"/>
              <a:t>Comforting students</a:t>
            </a:r>
          </a:p>
          <a:p>
            <a:r>
              <a:rPr lang="en-US" sz="3200" dirty="0"/>
              <a:t>Relevance to students</a:t>
            </a:r>
          </a:p>
          <a:p>
            <a:pPr marL="0" indent="0">
              <a:buNone/>
            </a:pPr>
            <a:endParaRPr lang="en-US" sz="2400" dirty="0"/>
          </a:p>
          <a:p>
            <a:endParaRPr lang="en-US" sz="2400" dirty="0"/>
          </a:p>
          <a:p>
            <a:endParaRPr lang="en-US" sz="2400" dirty="0"/>
          </a:p>
        </p:txBody>
      </p:sp>
      <p:sp>
        <p:nvSpPr>
          <p:cNvPr id="6" name="Content Placeholder 5">
            <a:extLst>
              <a:ext uri="{FF2B5EF4-FFF2-40B4-BE49-F238E27FC236}">
                <a16:creationId xmlns:a16="http://schemas.microsoft.com/office/drawing/2014/main" id="{2258E033-6601-4963-8E26-E7DBBE728F99}"/>
              </a:ext>
            </a:extLst>
          </p:cNvPr>
          <p:cNvSpPr>
            <a:spLocks noGrp="1"/>
          </p:cNvSpPr>
          <p:nvPr>
            <p:ph sz="half" idx="2"/>
          </p:nvPr>
        </p:nvSpPr>
        <p:spPr>
          <a:xfrm>
            <a:off x="6629400" y="1381212"/>
            <a:ext cx="4800600" cy="3619500"/>
          </a:xfrm>
          <a:prstGeom prst="rect">
            <a:avLst/>
          </a:prstGeom>
        </p:spPr>
        <p:txBody>
          <a:bodyPr wrap="square">
            <a:spAutoFit/>
          </a:bodyPr>
          <a:lstStyle/>
          <a:p>
            <a:pPr marL="285750" indent="-285750">
              <a:lnSpc>
                <a:spcPct val="110000"/>
              </a:lnSpc>
              <a:buFont typeface="Arial" panose="020B0604020202020204" pitchFamily="34" charset="0"/>
              <a:buChar char="•"/>
            </a:pPr>
            <a:r>
              <a:rPr lang="en-US" sz="3200" dirty="0">
                <a:solidFill>
                  <a:schemeClr val="tx1">
                    <a:lumMod val="65000"/>
                    <a:lumOff val="35000"/>
                  </a:schemeClr>
                </a:solidFill>
              </a:rPr>
              <a:t>Student accountability</a:t>
            </a:r>
          </a:p>
          <a:p>
            <a:pPr marL="285750" indent="-285750">
              <a:lnSpc>
                <a:spcPct val="110000"/>
              </a:lnSpc>
              <a:buFont typeface="Arial" panose="020B0604020202020204" pitchFamily="34" charset="0"/>
              <a:buChar char="•"/>
            </a:pPr>
            <a:r>
              <a:rPr lang="en-US" sz="3200" dirty="0">
                <a:solidFill>
                  <a:schemeClr val="tx1">
                    <a:lumMod val="65000"/>
                    <a:lumOff val="35000"/>
                  </a:schemeClr>
                </a:solidFill>
              </a:rPr>
              <a:t>Student self-reflection</a:t>
            </a:r>
          </a:p>
          <a:p>
            <a:pPr marL="285750" indent="-285750">
              <a:lnSpc>
                <a:spcPct val="110000"/>
              </a:lnSpc>
              <a:buFont typeface="Arial" panose="020B0604020202020204" pitchFamily="34" charset="0"/>
              <a:buChar char="•"/>
            </a:pPr>
            <a:r>
              <a:rPr lang="en-US" sz="3200" dirty="0">
                <a:solidFill>
                  <a:schemeClr val="tx1">
                    <a:lumMod val="65000"/>
                    <a:lumOff val="35000"/>
                  </a:schemeClr>
                </a:solidFill>
              </a:rPr>
              <a:t>Extended Example</a:t>
            </a:r>
          </a:p>
          <a:p>
            <a:pPr marL="285750" indent="-285750">
              <a:lnSpc>
                <a:spcPct val="110000"/>
              </a:lnSpc>
              <a:buFont typeface="Arial" panose="020B0604020202020204" pitchFamily="34" charset="0"/>
              <a:buChar char="•"/>
            </a:pPr>
            <a:r>
              <a:rPr lang="en-US" sz="3200" dirty="0">
                <a:solidFill>
                  <a:schemeClr val="tx1">
                    <a:lumMod val="65000"/>
                    <a:lumOff val="35000"/>
                  </a:schemeClr>
                </a:solidFill>
              </a:rPr>
              <a:t>Research Evidence</a:t>
            </a:r>
          </a:p>
          <a:p>
            <a:pPr marL="285750" indent="-285750">
              <a:lnSpc>
                <a:spcPct val="110000"/>
              </a:lnSpc>
              <a:buFont typeface="Arial" panose="020B0604020202020204" pitchFamily="34" charset="0"/>
              <a:buChar char="•"/>
            </a:pPr>
            <a:r>
              <a:rPr lang="en-US" sz="3200" dirty="0">
                <a:solidFill>
                  <a:schemeClr val="tx1">
                    <a:lumMod val="65000"/>
                    <a:lumOff val="35000"/>
                  </a:schemeClr>
                </a:solidFill>
              </a:rPr>
              <a:t>“Try it and you’ll see”</a:t>
            </a:r>
          </a:p>
        </p:txBody>
      </p:sp>
      <p:sp>
        <p:nvSpPr>
          <p:cNvPr id="4" name="Slide Number Placeholder 3"/>
          <p:cNvSpPr>
            <a:spLocks noGrp="1"/>
          </p:cNvSpPr>
          <p:nvPr>
            <p:ph type="sldNum" sz="quarter" idx="12"/>
          </p:nvPr>
        </p:nvSpPr>
        <p:spPr/>
        <p:txBody>
          <a:bodyPr/>
          <a:lstStyle/>
          <a:p>
            <a:fld id="{E3358EC0-9708-44E1-B77D-3C73F04CAD47}" type="slidenum">
              <a:rPr lang="en-US" smtClean="0"/>
              <a:t>9</a:t>
            </a:fld>
            <a:endParaRPr lang="en-US"/>
          </a:p>
        </p:txBody>
      </p:sp>
    </p:spTree>
    <p:extLst>
      <p:ext uri="{BB962C8B-B14F-4D97-AF65-F5344CB8AC3E}">
        <p14:creationId xmlns:p14="http://schemas.microsoft.com/office/powerpoint/2010/main" val="9183634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adge">
  <a:themeElements>
    <a:clrScheme name="Yellow Orang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476</TotalTime>
  <Words>1210</Words>
  <Application>Microsoft Office PowerPoint</Application>
  <PresentationFormat>Widescreen</PresentationFormat>
  <Paragraphs>379</Paragraphs>
  <Slides>22</Slides>
  <Notes>13</Notes>
  <HiddenSlides>1</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22</vt:i4>
      </vt:variant>
    </vt:vector>
  </HeadingPairs>
  <TitlesOfParts>
    <vt:vector size="32" baseType="lpstr">
      <vt:lpstr>Arial</vt:lpstr>
      <vt:lpstr>Calibri</vt:lpstr>
      <vt:lpstr>Calibri Light</vt:lpstr>
      <vt:lpstr>Cambria Math</vt:lpstr>
      <vt:lpstr>Century Schoolbook</vt:lpstr>
      <vt:lpstr>Gill Sans MT</vt:lpstr>
      <vt:lpstr>Impact</vt:lpstr>
      <vt:lpstr>Times New Roman</vt:lpstr>
      <vt:lpstr>Office Theme</vt:lpstr>
      <vt:lpstr>Badge</vt:lpstr>
      <vt:lpstr>PowerPoint Presentation</vt:lpstr>
      <vt:lpstr>Student Resistance</vt:lpstr>
      <vt:lpstr>Student Buy-in</vt:lpstr>
      <vt:lpstr>Research Questions</vt:lpstr>
      <vt:lpstr>Introducing…</vt:lpstr>
      <vt:lpstr>The simba thought process</vt:lpstr>
      <vt:lpstr>simba: Studio expectations</vt:lpstr>
      <vt:lpstr>The simba thought process</vt:lpstr>
      <vt:lpstr>Simba: Agreement topics</vt:lpstr>
      <vt:lpstr>The simba thought process</vt:lpstr>
      <vt:lpstr>Simba: Discussion formats</vt:lpstr>
      <vt:lpstr>PowerPoint Presentation</vt:lpstr>
      <vt:lpstr>PowerPoint Presentation</vt:lpstr>
      <vt:lpstr>The pumba</vt:lpstr>
      <vt:lpstr>PowerPoint Presentation</vt:lpstr>
      <vt:lpstr>Calculating buy-in</vt:lpstr>
      <vt:lpstr>Calculating buy-in</vt:lpstr>
      <vt:lpstr>Previous Study design, no longer planned</vt:lpstr>
      <vt:lpstr>Study design</vt:lpstr>
      <vt:lpstr>Measuring best methods</vt:lpstr>
      <vt:lpstr>Measuring best methods</vt:lpstr>
      <vt:lpstr>Interested in participating?</vt:lpstr>
    </vt:vector>
  </TitlesOfParts>
  <Company>College of Sciences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 Wilcox</dc:creator>
  <cp:lastModifiedBy>Matthew Wilcox</cp:lastModifiedBy>
  <cp:revision>47</cp:revision>
  <dcterms:created xsi:type="dcterms:W3CDTF">2017-07-05T19:39:53Z</dcterms:created>
  <dcterms:modified xsi:type="dcterms:W3CDTF">2017-07-25T16:36:14Z</dcterms:modified>
</cp:coreProperties>
</file>