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95E84-F300-3D1D-B1C8-ADEEF0D6CB6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361C5CA-64BB-B240-68AD-BCABEB084D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58C934B-C219-03D4-F42F-7741A6D833A2}"/>
              </a:ext>
            </a:extLst>
          </p:cNvPr>
          <p:cNvSpPr>
            <a:spLocks noGrp="1"/>
          </p:cNvSpPr>
          <p:nvPr>
            <p:ph type="dt" sz="half" idx="10"/>
          </p:nvPr>
        </p:nvSpPr>
        <p:spPr/>
        <p:txBody>
          <a:bodyPr/>
          <a:lstStyle/>
          <a:p>
            <a:fld id="{0A3B1677-21B9-457E-817E-DBF297595BEF}" type="datetimeFigureOut">
              <a:rPr lang="en-US" smtClean="0"/>
              <a:t>1/10/2023</a:t>
            </a:fld>
            <a:endParaRPr lang="en-US"/>
          </a:p>
        </p:txBody>
      </p:sp>
      <p:sp>
        <p:nvSpPr>
          <p:cNvPr id="5" name="Footer Placeholder 4">
            <a:extLst>
              <a:ext uri="{FF2B5EF4-FFF2-40B4-BE49-F238E27FC236}">
                <a16:creationId xmlns:a16="http://schemas.microsoft.com/office/drawing/2014/main" id="{0E164423-563B-98DC-B6AA-6CA0943764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49CC61-5420-4C59-7CA8-B80B997DB59E}"/>
              </a:ext>
            </a:extLst>
          </p:cNvPr>
          <p:cNvSpPr>
            <a:spLocks noGrp="1"/>
          </p:cNvSpPr>
          <p:nvPr>
            <p:ph type="sldNum" sz="quarter" idx="12"/>
          </p:nvPr>
        </p:nvSpPr>
        <p:spPr/>
        <p:txBody>
          <a:bodyPr/>
          <a:lstStyle/>
          <a:p>
            <a:fld id="{EDB27DD8-8C6C-45AF-BF06-7E1A548A7A81}" type="slidenum">
              <a:rPr lang="en-US" smtClean="0"/>
              <a:t>‹#›</a:t>
            </a:fld>
            <a:endParaRPr lang="en-US"/>
          </a:p>
        </p:txBody>
      </p:sp>
    </p:spTree>
    <p:extLst>
      <p:ext uri="{BB962C8B-B14F-4D97-AF65-F5344CB8AC3E}">
        <p14:creationId xmlns:p14="http://schemas.microsoft.com/office/powerpoint/2010/main" val="858429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C0538-0224-8734-1A2E-888C69DBEC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88F0E6C-6D45-912C-1125-6453CE858FD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99F469-2309-5A56-15C8-EF61C8FDC3DC}"/>
              </a:ext>
            </a:extLst>
          </p:cNvPr>
          <p:cNvSpPr>
            <a:spLocks noGrp="1"/>
          </p:cNvSpPr>
          <p:nvPr>
            <p:ph type="dt" sz="half" idx="10"/>
          </p:nvPr>
        </p:nvSpPr>
        <p:spPr/>
        <p:txBody>
          <a:bodyPr/>
          <a:lstStyle/>
          <a:p>
            <a:fld id="{0A3B1677-21B9-457E-817E-DBF297595BEF}" type="datetimeFigureOut">
              <a:rPr lang="en-US" smtClean="0"/>
              <a:t>1/10/2023</a:t>
            </a:fld>
            <a:endParaRPr lang="en-US"/>
          </a:p>
        </p:txBody>
      </p:sp>
      <p:sp>
        <p:nvSpPr>
          <p:cNvPr id="5" name="Footer Placeholder 4">
            <a:extLst>
              <a:ext uri="{FF2B5EF4-FFF2-40B4-BE49-F238E27FC236}">
                <a16:creationId xmlns:a16="http://schemas.microsoft.com/office/drawing/2014/main" id="{63C64231-A360-B1D6-5DC9-69763B80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91B803-34FA-7E51-082C-192AF9259FE2}"/>
              </a:ext>
            </a:extLst>
          </p:cNvPr>
          <p:cNvSpPr>
            <a:spLocks noGrp="1"/>
          </p:cNvSpPr>
          <p:nvPr>
            <p:ph type="sldNum" sz="quarter" idx="12"/>
          </p:nvPr>
        </p:nvSpPr>
        <p:spPr/>
        <p:txBody>
          <a:bodyPr/>
          <a:lstStyle/>
          <a:p>
            <a:fld id="{EDB27DD8-8C6C-45AF-BF06-7E1A548A7A81}" type="slidenum">
              <a:rPr lang="en-US" smtClean="0"/>
              <a:t>‹#›</a:t>
            </a:fld>
            <a:endParaRPr lang="en-US"/>
          </a:p>
        </p:txBody>
      </p:sp>
    </p:spTree>
    <p:extLst>
      <p:ext uri="{BB962C8B-B14F-4D97-AF65-F5344CB8AC3E}">
        <p14:creationId xmlns:p14="http://schemas.microsoft.com/office/powerpoint/2010/main" val="375372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210EB84-0328-837A-7A7B-3DBE82761BE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C56A014-12B1-50F3-9A6D-0196850127F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EE3840-4D0B-9678-D71A-D8BDCE1349DB}"/>
              </a:ext>
            </a:extLst>
          </p:cNvPr>
          <p:cNvSpPr>
            <a:spLocks noGrp="1"/>
          </p:cNvSpPr>
          <p:nvPr>
            <p:ph type="dt" sz="half" idx="10"/>
          </p:nvPr>
        </p:nvSpPr>
        <p:spPr/>
        <p:txBody>
          <a:bodyPr/>
          <a:lstStyle/>
          <a:p>
            <a:fld id="{0A3B1677-21B9-457E-817E-DBF297595BEF}" type="datetimeFigureOut">
              <a:rPr lang="en-US" smtClean="0"/>
              <a:t>1/10/2023</a:t>
            </a:fld>
            <a:endParaRPr lang="en-US"/>
          </a:p>
        </p:txBody>
      </p:sp>
      <p:sp>
        <p:nvSpPr>
          <p:cNvPr id="5" name="Footer Placeholder 4">
            <a:extLst>
              <a:ext uri="{FF2B5EF4-FFF2-40B4-BE49-F238E27FC236}">
                <a16:creationId xmlns:a16="http://schemas.microsoft.com/office/drawing/2014/main" id="{AA3D1EDA-8C59-435F-25C7-DA71D0642D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82217A-7857-ED43-A9A1-8D7F9C73459E}"/>
              </a:ext>
            </a:extLst>
          </p:cNvPr>
          <p:cNvSpPr>
            <a:spLocks noGrp="1"/>
          </p:cNvSpPr>
          <p:nvPr>
            <p:ph type="sldNum" sz="quarter" idx="12"/>
          </p:nvPr>
        </p:nvSpPr>
        <p:spPr/>
        <p:txBody>
          <a:bodyPr/>
          <a:lstStyle/>
          <a:p>
            <a:fld id="{EDB27DD8-8C6C-45AF-BF06-7E1A548A7A81}" type="slidenum">
              <a:rPr lang="en-US" smtClean="0"/>
              <a:t>‹#›</a:t>
            </a:fld>
            <a:endParaRPr lang="en-US"/>
          </a:p>
        </p:txBody>
      </p:sp>
    </p:spTree>
    <p:extLst>
      <p:ext uri="{BB962C8B-B14F-4D97-AF65-F5344CB8AC3E}">
        <p14:creationId xmlns:p14="http://schemas.microsoft.com/office/powerpoint/2010/main" val="2124619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A1B24-7C0F-5F87-1A06-D7CDB9B04D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FD448E9-0EDB-E933-F2D7-3E3CEF93DE0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885615-FB09-9637-E367-F1D48925246D}"/>
              </a:ext>
            </a:extLst>
          </p:cNvPr>
          <p:cNvSpPr>
            <a:spLocks noGrp="1"/>
          </p:cNvSpPr>
          <p:nvPr>
            <p:ph type="dt" sz="half" idx="10"/>
          </p:nvPr>
        </p:nvSpPr>
        <p:spPr/>
        <p:txBody>
          <a:bodyPr/>
          <a:lstStyle/>
          <a:p>
            <a:fld id="{0A3B1677-21B9-457E-817E-DBF297595BEF}" type="datetimeFigureOut">
              <a:rPr lang="en-US" smtClean="0"/>
              <a:t>1/10/2023</a:t>
            </a:fld>
            <a:endParaRPr lang="en-US"/>
          </a:p>
        </p:txBody>
      </p:sp>
      <p:sp>
        <p:nvSpPr>
          <p:cNvPr id="5" name="Footer Placeholder 4">
            <a:extLst>
              <a:ext uri="{FF2B5EF4-FFF2-40B4-BE49-F238E27FC236}">
                <a16:creationId xmlns:a16="http://schemas.microsoft.com/office/drawing/2014/main" id="{BD894FE0-EB1B-3864-CDC4-73F841E99E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7071A3-FE71-04EB-88C4-D84F1FCDC49D}"/>
              </a:ext>
            </a:extLst>
          </p:cNvPr>
          <p:cNvSpPr>
            <a:spLocks noGrp="1"/>
          </p:cNvSpPr>
          <p:nvPr>
            <p:ph type="sldNum" sz="quarter" idx="12"/>
          </p:nvPr>
        </p:nvSpPr>
        <p:spPr/>
        <p:txBody>
          <a:bodyPr/>
          <a:lstStyle/>
          <a:p>
            <a:fld id="{EDB27DD8-8C6C-45AF-BF06-7E1A548A7A81}" type="slidenum">
              <a:rPr lang="en-US" smtClean="0"/>
              <a:t>‹#›</a:t>
            </a:fld>
            <a:endParaRPr lang="en-US"/>
          </a:p>
        </p:txBody>
      </p:sp>
    </p:spTree>
    <p:extLst>
      <p:ext uri="{BB962C8B-B14F-4D97-AF65-F5344CB8AC3E}">
        <p14:creationId xmlns:p14="http://schemas.microsoft.com/office/powerpoint/2010/main" val="3996991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ECED7-4151-3B9E-3E9E-5FD1B0782C5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3681FE2-F542-78B1-BEF5-7AAD4606474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7010AA4-F310-4024-39F6-9463BD3CA754}"/>
              </a:ext>
            </a:extLst>
          </p:cNvPr>
          <p:cNvSpPr>
            <a:spLocks noGrp="1"/>
          </p:cNvSpPr>
          <p:nvPr>
            <p:ph type="dt" sz="half" idx="10"/>
          </p:nvPr>
        </p:nvSpPr>
        <p:spPr/>
        <p:txBody>
          <a:bodyPr/>
          <a:lstStyle/>
          <a:p>
            <a:fld id="{0A3B1677-21B9-457E-817E-DBF297595BEF}" type="datetimeFigureOut">
              <a:rPr lang="en-US" smtClean="0"/>
              <a:t>1/10/2023</a:t>
            </a:fld>
            <a:endParaRPr lang="en-US"/>
          </a:p>
        </p:txBody>
      </p:sp>
      <p:sp>
        <p:nvSpPr>
          <p:cNvPr id="5" name="Footer Placeholder 4">
            <a:extLst>
              <a:ext uri="{FF2B5EF4-FFF2-40B4-BE49-F238E27FC236}">
                <a16:creationId xmlns:a16="http://schemas.microsoft.com/office/drawing/2014/main" id="{F663981D-79CB-5908-21C1-BDEE63B8AC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12BF8B-07A5-274A-D82E-12FF273A413F}"/>
              </a:ext>
            </a:extLst>
          </p:cNvPr>
          <p:cNvSpPr>
            <a:spLocks noGrp="1"/>
          </p:cNvSpPr>
          <p:nvPr>
            <p:ph type="sldNum" sz="quarter" idx="12"/>
          </p:nvPr>
        </p:nvSpPr>
        <p:spPr/>
        <p:txBody>
          <a:bodyPr/>
          <a:lstStyle/>
          <a:p>
            <a:fld id="{EDB27DD8-8C6C-45AF-BF06-7E1A548A7A81}" type="slidenum">
              <a:rPr lang="en-US" smtClean="0"/>
              <a:t>‹#›</a:t>
            </a:fld>
            <a:endParaRPr lang="en-US"/>
          </a:p>
        </p:txBody>
      </p:sp>
    </p:spTree>
    <p:extLst>
      <p:ext uri="{BB962C8B-B14F-4D97-AF65-F5344CB8AC3E}">
        <p14:creationId xmlns:p14="http://schemas.microsoft.com/office/powerpoint/2010/main" val="1297996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91D96-6D3D-B4F9-22F6-5AE951826A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B1B3A71-6B76-CA12-DC78-F101CC9F033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424382-62E7-F6F5-3FE8-19515070CE4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24FB652-034F-6E4D-DE90-531016C29FB2}"/>
              </a:ext>
            </a:extLst>
          </p:cNvPr>
          <p:cNvSpPr>
            <a:spLocks noGrp="1"/>
          </p:cNvSpPr>
          <p:nvPr>
            <p:ph type="dt" sz="half" idx="10"/>
          </p:nvPr>
        </p:nvSpPr>
        <p:spPr/>
        <p:txBody>
          <a:bodyPr/>
          <a:lstStyle/>
          <a:p>
            <a:fld id="{0A3B1677-21B9-457E-817E-DBF297595BEF}" type="datetimeFigureOut">
              <a:rPr lang="en-US" smtClean="0"/>
              <a:t>1/10/2023</a:t>
            </a:fld>
            <a:endParaRPr lang="en-US"/>
          </a:p>
        </p:txBody>
      </p:sp>
      <p:sp>
        <p:nvSpPr>
          <p:cNvPr id="6" name="Footer Placeholder 5">
            <a:extLst>
              <a:ext uri="{FF2B5EF4-FFF2-40B4-BE49-F238E27FC236}">
                <a16:creationId xmlns:a16="http://schemas.microsoft.com/office/drawing/2014/main" id="{A51BF201-DC20-14A1-02E3-48ED06CF82B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6F2041-94BA-F857-8529-537FE7885C86}"/>
              </a:ext>
            </a:extLst>
          </p:cNvPr>
          <p:cNvSpPr>
            <a:spLocks noGrp="1"/>
          </p:cNvSpPr>
          <p:nvPr>
            <p:ph type="sldNum" sz="quarter" idx="12"/>
          </p:nvPr>
        </p:nvSpPr>
        <p:spPr/>
        <p:txBody>
          <a:bodyPr/>
          <a:lstStyle/>
          <a:p>
            <a:fld id="{EDB27DD8-8C6C-45AF-BF06-7E1A548A7A81}" type="slidenum">
              <a:rPr lang="en-US" smtClean="0"/>
              <a:t>‹#›</a:t>
            </a:fld>
            <a:endParaRPr lang="en-US"/>
          </a:p>
        </p:txBody>
      </p:sp>
    </p:spTree>
    <p:extLst>
      <p:ext uri="{BB962C8B-B14F-4D97-AF65-F5344CB8AC3E}">
        <p14:creationId xmlns:p14="http://schemas.microsoft.com/office/powerpoint/2010/main" val="1979899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EDA5D-C7D4-B0B0-BB95-0D40E29169A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280A48E-25AD-0EB1-EF30-BAECE2E8D2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68AD8F7-1DA9-1A53-9080-9AC5F89066A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C2D4C5D-8DEF-6DFF-38E8-04EE2165162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2E22120-E994-C8DC-36E9-3D58423A0F9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FD9DA51-83D8-517C-B2D1-1C2888859AB4}"/>
              </a:ext>
            </a:extLst>
          </p:cNvPr>
          <p:cNvSpPr>
            <a:spLocks noGrp="1"/>
          </p:cNvSpPr>
          <p:nvPr>
            <p:ph type="dt" sz="half" idx="10"/>
          </p:nvPr>
        </p:nvSpPr>
        <p:spPr/>
        <p:txBody>
          <a:bodyPr/>
          <a:lstStyle/>
          <a:p>
            <a:fld id="{0A3B1677-21B9-457E-817E-DBF297595BEF}" type="datetimeFigureOut">
              <a:rPr lang="en-US" smtClean="0"/>
              <a:t>1/10/2023</a:t>
            </a:fld>
            <a:endParaRPr lang="en-US"/>
          </a:p>
        </p:txBody>
      </p:sp>
      <p:sp>
        <p:nvSpPr>
          <p:cNvPr id="8" name="Footer Placeholder 7">
            <a:extLst>
              <a:ext uri="{FF2B5EF4-FFF2-40B4-BE49-F238E27FC236}">
                <a16:creationId xmlns:a16="http://schemas.microsoft.com/office/drawing/2014/main" id="{8A759CA6-4522-7EAA-BEB1-C20DF75F404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CDD0BC6-35C4-3DD2-7AFE-00878218B915}"/>
              </a:ext>
            </a:extLst>
          </p:cNvPr>
          <p:cNvSpPr>
            <a:spLocks noGrp="1"/>
          </p:cNvSpPr>
          <p:nvPr>
            <p:ph type="sldNum" sz="quarter" idx="12"/>
          </p:nvPr>
        </p:nvSpPr>
        <p:spPr/>
        <p:txBody>
          <a:bodyPr/>
          <a:lstStyle/>
          <a:p>
            <a:fld id="{EDB27DD8-8C6C-45AF-BF06-7E1A548A7A81}" type="slidenum">
              <a:rPr lang="en-US" smtClean="0"/>
              <a:t>‹#›</a:t>
            </a:fld>
            <a:endParaRPr lang="en-US"/>
          </a:p>
        </p:txBody>
      </p:sp>
    </p:spTree>
    <p:extLst>
      <p:ext uri="{BB962C8B-B14F-4D97-AF65-F5344CB8AC3E}">
        <p14:creationId xmlns:p14="http://schemas.microsoft.com/office/powerpoint/2010/main" val="3918317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3F19D-4813-2EED-67BD-5923F37DE14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2582141-DF2E-A7A0-8278-5C6E2A22A867}"/>
              </a:ext>
            </a:extLst>
          </p:cNvPr>
          <p:cNvSpPr>
            <a:spLocks noGrp="1"/>
          </p:cNvSpPr>
          <p:nvPr>
            <p:ph type="dt" sz="half" idx="10"/>
          </p:nvPr>
        </p:nvSpPr>
        <p:spPr/>
        <p:txBody>
          <a:bodyPr/>
          <a:lstStyle/>
          <a:p>
            <a:fld id="{0A3B1677-21B9-457E-817E-DBF297595BEF}" type="datetimeFigureOut">
              <a:rPr lang="en-US" smtClean="0"/>
              <a:t>1/10/2023</a:t>
            </a:fld>
            <a:endParaRPr lang="en-US"/>
          </a:p>
        </p:txBody>
      </p:sp>
      <p:sp>
        <p:nvSpPr>
          <p:cNvPr id="4" name="Footer Placeholder 3">
            <a:extLst>
              <a:ext uri="{FF2B5EF4-FFF2-40B4-BE49-F238E27FC236}">
                <a16:creationId xmlns:a16="http://schemas.microsoft.com/office/drawing/2014/main" id="{69466AF2-32CA-48DD-44BA-1835BBE0D0C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ACC610-0538-F1D6-6152-FB26A1F43309}"/>
              </a:ext>
            </a:extLst>
          </p:cNvPr>
          <p:cNvSpPr>
            <a:spLocks noGrp="1"/>
          </p:cNvSpPr>
          <p:nvPr>
            <p:ph type="sldNum" sz="quarter" idx="12"/>
          </p:nvPr>
        </p:nvSpPr>
        <p:spPr/>
        <p:txBody>
          <a:bodyPr/>
          <a:lstStyle/>
          <a:p>
            <a:fld id="{EDB27DD8-8C6C-45AF-BF06-7E1A548A7A81}" type="slidenum">
              <a:rPr lang="en-US" smtClean="0"/>
              <a:t>‹#›</a:t>
            </a:fld>
            <a:endParaRPr lang="en-US"/>
          </a:p>
        </p:txBody>
      </p:sp>
    </p:spTree>
    <p:extLst>
      <p:ext uri="{BB962C8B-B14F-4D97-AF65-F5344CB8AC3E}">
        <p14:creationId xmlns:p14="http://schemas.microsoft.com/office/powerpoint/2010/main" val="1259375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AA3AECC-0EBC-C35C-DCF1-29F0831A89FB}"/>
              </a:ext>
            </a:extLst>
          </p:cNvPr>
          <p:cNvSpPr>
            <a:spLocks noGrp="1"/>
          </p:cNvSpPr>
          <p:nvPr>
            <p:ph type="dt" sz="half" idx="10"/>
          </p:nvPr>
        </p:nvSpPr>
        <p:spPr/>
        <p:txBody>
          <a:bodyPr/>
          <a:lstStyle/>
          <a:p>
            <a:fld id="{0A3B1677-21B9-457E-817E-DBF297595BEF}" type="datetimeFigureOut">
              <a:rPr lang="en-US" smtClean="0"/>
              <a:t>1/10/2023</a:t>
            </a:fld>
            <a:endParaRPr lang="en-US"/>
          </a:p>
        </p:txBody>
      </p:sp>
      <p:sp>
        <p:nvSpPr>
          <p:cNvPr id="3" name="Footer Placeholder 2">
            <a:extLst>
              <a:ext uri="{FF2B5EF4-FFF2-40B4-BE49-F238E27FC236}">
                <a16:creationId xmlns:a16="http://schemas.microsoft.com/office/drawing/2014/main" id="{5ADD10F5-2473-9C5E-0545-28DFBAE7485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F24E328-1842-0316-1008-88F8F317FE8A}"/>
              </a:ext>
            </a:extLst>
          </p:cNvPr>
          <p:cNvSpPr>
            <a:spLocks noGrp="1"/>
          </p:cNvSpPr>
          <p:nvPr>
            <p:ph type="sldNum" sz="quarter" idx="12"/>
          </p:nvPr>
        </p:nvSpPr>
        <p:spPr/>
        <p:txBody>
          <a:bodyPr/>
          <a:lstStyle/>
          <a:p>
            <a:fld id="{EDB27DD8-8C6C-45AF-BF06-7E1A548A7A81}" type="slidenum">
              <a:rPr lang="en-US" smtClean="0"/>
              <a:t>‹#›</a:t>
            </a:fld>
            <a:endParaRPr lang="en-US"/>
          </a:p>
        </p:txBody>
      </p:sp>
    </p:spTree>
    <p:extLst>
      <p:ext uri="{BB962C8B-B14F-4D97-AF65-F5344CB8AC3E}">
        <p14:creationId xmlns:p14="http://schemas.microsoft.com/office/powerpoint/2010/main" val="161669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849EC-D232-261B-B8D6-938B5B926A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201941A-E39A-EDE5-E24A-78098B15B0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5DA67FC-4957-0CE5-1259-FB4E6CC0DF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61F1AB2-543D-3C44-CDFE-112D0D8FDFD1}"/>
              </a:ext>
            </a:extLst>
          </p:cNvPr>
          <p:cNvSpPr>
            <a:spLocks noGrp="1"/>
          </p:cNvSpPr>
          <p:nvPr>
            <p:ph type="dt" sz="half" idx="10"/>
          </p:nvPr>
        </p:nvSpPr>
        <p:spPr/>
        <p:txBody>
          <a:bodyPr/>
          <a:lstStyle/>
          <a:p>
            <a:fld id="{0A3B1677-21B9-457E-817E-DBF297595BEF}" type="datetimeFigureOut">
              <a:rPr lang="en-US" smtClean="0"/>
              <a:t>1/10/2023</a:t>
            </a:fld>
            <a:endParaRPr lang="en-US"/>
          </a:p>
        </p:txBody>
      </p:sp>
      <p:sp>
        <p:nvSpPr>
          <p:cNvPr id="6" name="Footer Placeholder 5">
            <a:extLst>
              <a:ext uri="{FF2B5EF4-FFF2-40B4-BE49-F238E27FC236}">
                <a16:creationId xmlns:a16="http://schemas.microsoft.com/office/drawing/2014/main" id="{2A93AF93-46A3-E81A-0F92-18271310C8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8C0254C-0894-926C-EC1C-910766405099}"/>
              </a:ext>
            </a:extLst>
          </p:cNvPr>
          <p:cNvSpPr>
            <a:spLocks noGrp="1"/>
          </p:cNvSpPr>
          <p:nvPr>
            <p:ph type="sldNum" sz="quarter" idx="12"/>
          </p:nvPr>
        </p:nvSpPr>
        <p:spPr/>
        <p:txBody>
          <a:bodyPr/>
          <a:lstStyle/>
          <a:p>
            <a:fld id="{EDB27DD8-8C6C-45AF-BF06-7E1A548A7A81}" type="slidenum">
              <a:rPr lang="en-US" smtClean="0"/>
              <a:t>‹#›</a:t>
            </a:fld>
            <a:endParaRPr lang="en-US"/>
          </a:p>
        </p:txBody>
      </p:sp>
    </p:spTree>
    <p:extLst>
      <p:ext uri="{BB962C8B-B14F-4D97-AF65-F5344CB8AC3E}">
        <p14:creationId xmlns:p14="http://schemas.microsoft.com/office/powerpoint/2010/main" val="3605843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67A9A-5CE2-51BD-47AE-9D343B92DF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D34025D-5FF3-B231-952D-09EF98C10D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A74E4C1-AB67-8226-21EA-F5CD49CD03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CBDEEF-0B73-A74D-4D46-DDAD3A2C9F49}"/>
              </a:ext>
            </a:extLst>
          </p:cNvPr>
          <p:cNvSpPr>
            <a:spLocks noGrp="1"/>
          </p:cNvSpPr>
          <p:nvPr>
            <p:ph type="dt" sz="half" idx="10"/>
          </p:nvPr>
        </p:nvSpPr>
        <p:spPr/>
        <p:txBody>
          <a:bodyPr/>
          <a:lstStyle/>
          <a:p>
            <a:fld id="{0A3B1677-21B9-457E-817E-DBF297595BEF}" type="datetimeFigureOut">
              <a:rPr lang="en-US" smtClean="0"/>
              <a:t>1/10/2023</a:t>
            </a:fld>
            <a:endParaRPr lang="en-US"/>
          </a:p>
        </p:txBody>
      </p:sp>
      <p:sp>
        <p:nvSpPr>
          <p:cNvPr id="6" name="Footer Placeholder 5">
            <a:extLst>
              <a:ext uri="{FF2B5EF4-FFF2-40B4-BE49-F238E27FC236}">
                <a16:creationId xmlns:a16="http://schemas.microsoft.com/office/drawing/2014/main" id="{88F2911C-F9DF-A90C-E65E-690945C68A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936092-F327-AE0F-7492-24386600922A}"/>
              </a:ext>
            </a:extLst>
          </p:cNvPr>
          <p:cNvSpPr>
            <a:spLocks noGrp="1"/>
          </p:cNvSpPr>
          <p:nvPr>
            <p:ph type="sldNum" sz="quarter" idx="12"/>
          </p:nvPr>
        </p:nvSpPr>
        <p:spPr/>
        <p:txBody>
          <a:bodyPr/>
          <a:lstStyle/>
          <a:p>
            <a:fld id="{EDB27DD8-8C6C-45AF-BF06-7E1A548A7A81}" type="slidenum">
              <a:rPr lang="en-US" smtClean="0"/>
              <a:t>‹#›</a:t>
            </a:fld>
            <a:endParaRPr lang="en-US"/>
          </a:p>
        </p:txBody>
      </p:sp>
    </p:spTree>
    <p:extLst>
      <p:ext uri="{BB962C8B-B14F-4D97-AF65-F5344CB8AC3E}">
        <p14:creationId xmlns:p14="http://schemas.microsoft.com/office/powerpoint/2010/main" val="935561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C13F5E4-59B9-6D4E-5892-9009583DF1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84CF83F-65E2-039E-F3B1-9AE4D85A25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0A28F0-5107-E2BB-3955-20421B183E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3B1677-21B9-457E-817E-DBF297595BEF}" type="datetimeFigureOut">
              <a:rPr lang="en-US" smtClean="0"/>
              <a:t>1/10/2023</a:t>
            </a:fld>
            <a:endParaRPr lang="en-US"/>
          </a:p>
        </p:txBody>
      </p:sp>
      <p:sp>
        <p:nvSpPr>
          <p:cNvPr id="5" name="Footer Placeholder 4">
            <a:extLst>
              <a:ext uri="{FF2B5EF4-FFF2-40B4-BE49-F238E27FC236}">
                <a16:creationId xmlns:a16="http://schemas.microsoft.com/office/drawing/2014/main" id="{14033416-6FD0-764B-8337-2D96DD065D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C18CFC3-D3F4-B8C4-BC52-B3188C356FD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B27DD8-8C6C-45AF-BF06-7E1A548A7A81}" type="slidenum">
              <a:rPr lang="en-US" smtClean="0"/>
              <a:t>‹#›</a:t>
            </a:fld>
            <a:endParaRPr lang="en-US"/>
          </a:p>
        </p:txBody>
      </p:sp>
    </p:spTree>
    <p:extLst>
      <p:ext uri="{BB962C8B-B14F-4D97-AF65-F5344CB8AC3E}">
        <p14:creationId xmlns:p14="http://schemas.microsoft.com/office/powerpoint/2010/main" val="30653757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6E7A3-C429-0B1F-692A-36A794303ECD}"/>
              </a:ext>
            </a:extLst>
          </p:cNvPr>
          <p:cNvSpPr>
            <a:spLocks noGrp="1"/>
          </p:cNvSpPr>
          <p:nvPr>
            <p:ph type="ctrTitle"/>
          </p:nvPr>
        </p:nvSpPr>
        <p:spPr/>
        <p:txBody>
          <a:bodyPr/>
          <a:lstStyle/>
          <a:p>
            <a:r>
              <a:rPr lang="en-US" dirty="0"/>
              <a:t>EDII quizzes</a:t>
            </a:r>
          </a:p>
        </p:txBody>
      </p:sp>
      <p:sp>
        <p:nvSpPr>
          <p:cNvPr id="3" name="Subtitle 2">
            <a:extLst>
              <a:ext uri="{FF2B5EF4-FFF2-40B4-BE49-F238E27FC236}">
                <a16:creationId xmlns:a16="http://schemas.microsoft.com/office/drawing/2014/main" id="{D2446640-DE0C-171D-7FFB-521F75288CAF}"/>
              </a:ext>
            </a:extLst>
          </p:cNvPr>
          <p:cNvSpPr>
            <a:spLocks noGrp="1"/>
          </p:cNvSpPr>
          <p:nvPr>
            <p:ph type="subTitle" idx="1"/>
          </p:nvPr>
        </p:nvSpPr>
        <p:spPr/>
        <p:txBody>
          <a:bodyPr/>
          <a:lstStyle/>
          <a:p>
            <a:r>
              <a:rPr lang="en-US" dirty="0"/>
              <a:t>2023</a:t>
            </a:r>
          </a:p>
        </p:txBody>
      </p:sp>
    </p:spTree>
    <p:extLst>
      <p:ext uri="{BB962C8B-B14F-4D97-AF65-F5344CB8AC3E}">
        <p14:creationId xmlns:p14="http://schemas.microsoft.com/office/powerpoint/2010/main" val="15941465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F04E356-39FE-2AD7-70BB-8AD514863933}"/>
              </a:ext>
            </a:extLst>
          </p:cNvPr>
          <p:cNvSpPr txBox="1"/>
          <p:nvPr/>
        </p:nvSpPr>
        <p:spPr>
          <a:xfrm>
            <a:off x="390525" y="163890"/>
            <a:ext cx="6096000" cy="2862322"/>
          </a:xfrm>
          <a:prstGeom prst="rect">
            <a:avLst/>
          </a:prstGeom>
          <a:noFill/>
        </p:spPr>
        <p:txBody>
          <a:bodyPr wrap="square">
            <a:spAutoFit/>
          </a:bodyPr>
          <a:lstStyle/>
          <a:p>
            <a:r>
              <a:rPr lang="en-US" dirty="0"/>
              <a:t>In comparing magnetic and electric energies, the mathematical analogue of the electric potential is the</a:t>
            </a:r>
          </a:p>
          <a:p>
            <a:pPr lvl="1"/>
            <a:endParaRPr lang="en-US" dirty="0"/>
          </a:p>
          <a:p>
            <a:pPr lvl="1"/>
            <a:r>
              <a:rPr lang="en-US" dirty="0"/>
              <a:t>charge density</a:t>
            </a:r>
          </a:p>
          <a:p>
            <a:pPr lvl="1"/>
            <a:endParaRPr lang="en-US" dirty="0"/>
          </a:p>
          <a:p>
            <a:pPr lvl="1"/>
            <a:r>
              <a:rPr lang="en-US" dirty="0"/>
              <a:t>electric field</a:t>
            </a:r>
          </a:p>
          <a:p>
            <a:pPr lvl="1"/>
            <a:endParaRPr lang="en-US" dirty="0"/>
          </a:p>
          <a:p>
            <a:pPr lvl="1"/>
            <a:r>
              <a:rPr lang="en-US" dirty="0"/>
              <a:t>vector potential</a:t>
            </a:r>
          </a:p>
          <a:p>
            <a:pPr lvl="1"/>
            <a:endParaRPr lang="en-US" dirty="0"/>
          </a:p>
          <a:p>
            <a:pPr lvl="1"/>
            <a:r>
              <a:rPr lang="en-US" dirty="0"/>
              <a:t>current density</a:t>
            </a:r>
          </a:p>
        </p:txBody>
      </p:sp>
      <p:sp>
        <p:nvSpPr>
          <p:cNvPr id="10" name="TextBox 9">
            <a:extLst>
              <a:ext uri="{FF2B5EF4-FFF2-40B4-BE49-F238E27FC236}">
                <a16:creationId xmlns:a16="http://schemas.microsoft.com/office/drawing/2014/main" id="{A1A705E5-0F61-44F0-78CF-F6B3661D1877}"/>
              </a:ext>
            </a:extLst>
          </p:cNvPr>
          <p:cNvSpPr txBox="1"/>
          <p:nvPr/>
        </p:nvSpPr>
        <p:spPr>
          <a:xfrm>
            <a:off x="5553075" y="2849940"/>
            <a:ext cx="6096000" cy="2862322"/>
          </a:xfrm>
          <a:prstGeom prst="rect">
            <a:avLst/>
          </a:prstGeom>
          <a:noFill/>
        </p:spPr>
        <p:txBody>
          <a:bodyPr wrap="square">
            <a:spAutoFit/>
          </a:bodyPr>
          <a:lstStyle/>
          <a:p>
            <a:r>
              <a:rPr lang="en-US" dirty="0"/>
              <a:t>In comparing the electric and magnetic energies, the mathematical analogue of the vector potential is the</a:t>
            </a:r>
          </a:p>
          <a:p>
            <a:pPr lvl="1"/>
            <a:endParaRPr lang="en-US" dirty="0"/>
          </a:p>
          <a:p>
            <a:pPr lvl="1"/>
            <a:r>
              <a:rPr lang="en-US" dirty="0"/>
              <a:t>current density</a:t>
            </a:r>
          </a:p>
          <a:p>
            <a:pPr lvl="1"/>
            <a:endParaRPr lang="en-US" dirty="0"/>
          </a:p>
          <a:p>
            <a:pPr lvl="1"/>
            <a:r>
              <a:rPr lang="en-US" dirty="0"/>
              <a:t>scalar potential</a:t>
            </a:r>
          </a:p>
          <a:p>
            <a:pPr lvl="1"/>
            <a:endParaRPr lang="en-US" dirty="0"/>
          </a:p>
          <a:p>
            <a:pPr lvl="1"/>
            <a:r>
              <a:rPr lang="en-US" dirty="0"/>
              <a:t>charge density</a:t>
            </a:r>
          </a:p>
          <a:p>
            <a:pPr lvl="1"/>
            <a:endParaRPr lang="en-US" dirty="0"/>
          </a:p>
          <a:p>
            <a:pPr lvl="1"/>
            <a:r>
              <a:rPr lang="en-US" dirty="0"/>
              <a:t>magnetic field</a:t>
            </a:r>
          </a:p>
        </p:txBody>
      </p:sp>
    </p:spTree>
    <p:extLst>
      <p:ext uri="{BB962C8B-B14F-4D97-AF65-F5344CB8AC3E}">
        <p14:creationId xmlns:p14="http://schemas.microsoft.com/office/powerpoint/2010/main" val="29738786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33E2021-C4B8-FD71-1C68-644326937B3F}"/>
              </a:ext>
            </a:extLst>
          </p:cNvPr>
          <p:cNvSpPr txBox="1"/>
          <p:nvPr/>
        </p:nvSpPr>
        <p:spPr>
          <a:xfrm>
            <a:off x="361950" y="196066"/>
            <a:ext cx="6096000" cy="3693319"/>
          </a:xfrm>
          <a:prstGeom prst="rect">
            <a:avLst/>
          </a:prstGeom>
          <a:noFill/>
        </p:spPr>
        <p:txBody>
          <a:bodyPr wrap="square">
            <a:spAutoFit/>
          </a:bodyPr>
          <a:lstStyle/>
          <a:p>
            <a:r>
              <a:rPr lang="en-US"/>
              <a:t>The magnetization of most bodies in an external magnetic field is small.  In that case, the magnetic energy of the body equals the magnetic energy of the field produced by the given external currents in the volume of the body if the body was absent times 4</a:t>
            </a:r>
            <a:r>
              <a:rPr lang="en-US">
                <a:latin typeface="Symbol" panose="05050102010706020507" pitchFamily="18" charset="2"/>
              </a:rPr>
              <a:t>p</a:t>
            </a:r>
            <a:r>
              <a:rPr lang="en-US"/>
              <a:t> times</a:t>
            </a:r>
          </a:p>
          <a:p>
            <a:pPr lvl="1"/>
            <a:endParaRPr lang="en-US"/>
          </a:p>
          <a:p>
            <a:pPr lvl="1"/>
            <a:r>
              <a:rPr lang="en-US"/>
              <a:t>the magnetic permeability</a:t>
            </a:r>
          </a:p>
          <a:p>
            <a:pPr lvl="1"/>
            <a:endParaRPr lang="en-US"/>
          </a:p>
          <a:p>
            <a:pPr lvl="1"/>
            <a:r>
              <a:rPr lang="en-US"/>
              <a:t>the temperature</a:t>
            </a:r>
          </a:p>
          <a:p>
            <a:pPr lvl="1"/>
            <a:endParaRPr lang="en-US"/>
          </a:p>
          <a:p>
            <a:pPr lvl="1"/>
            <a:r>
              <a:rPr lang="en-US"/>
              <a:t>the magnetic susceptibility</a:t>
            </a:r>
          </a:p>
          <a:p>
            <a:pPr lvl="1"/>
            <a:endParaRPr lang="en-US"/>
          </a:p>
          <a:p>
            <a:pPr lvl="1"/>
            <a:r>
              <a:rPr lang="en-US"/>
              <a:t>the magnetization</a:t>
            </a:r>
            <a:endParaRPr lang="en-US" dirty="0"/>
          </a:p>
        </p:txBody>
      </p:sp>
      <p:sp>
        <p:nvSpPr>
          <p:cNvPr id="15" name="TextBox 14">
            <a:extLst>
              <a:ext uri="{FF2B5EF4-FFF2-40B4-BE49-F238E27FC236}">
                <a16:creationId xmlns:a16="http://schemas.microsoft.com/office/drawing/2014/main" id="{88EA991D-E848-DBCF-4DC6-26F5A4BE6375}"/>
              </a:ext>
            </a:extLst>
          </p:cNvPr>
          <p:cNvSpPr txBox="1"/>
          <p:nvPr/>
        </p:nvSpPr>
        <p:spPr>
          <a:xfrm>
            <a:off x="5572125" y="2983290"/>
            <a:ext cx="6096000" cy="2308324"/>
          </a:xfrm>
          <a:prstGeom prst="rect">
            <a:avLst/>
          </a:prstGeom>
          <a:noFill/>
        </p:spPr>
        <p:txBody>
          <a:bodyPr wrap="square">
            <a:spAutoFit/>
          </a:bodyPr>
          <a:lstStyle/>
          <a:p>
            <a:r>
              <a:rPr lang="en-US" dirty="0"/>
              <a:t>In vacuum, the sign of the free energy of the magnetic field "script F </a:t>
            </a:r>
            <a:r>
              <a:rPr lang="en-US" dirty="0" err="1"/>
              <a:t>tilda</a:t>
            </a:r>
            <a:r>
              <a:rPr lang="en-US" dirty="0"/>
              <a:t>" is</a:t>
            </a:r>
          </a:p>
          <a:p>
            <a:pPr lvl="1"/>
            <a:endParaRPr lang="en-US" dirty="0"/>
          </a:p>
          <a:p>
            <a:pPr lvl="1"/>
            <a:r>
              <a:rPr lang="en-US" dirty="0"/>
              <a:t>could have either sign</a:t>
            </a:r>
          </a:p>
          <a:p>
            <a:pPr lvl="1"/>
            <a:endParaRPr lang="en-US" dirty="0"/>
          </a:p>
          <a:p>
            <a:pPr lvl="1"/>
            <a:r>
              <a:rPr lang="en-US" dirty="0"/>
              <a:t>negative</a:t>
            </a:r>
          </a:p>
          <a:p>
            <a:pPr lvl="1"/>
            <a:endParaRPr lang="en-US" dirty="0"/>
          </a:p>
          <a:p>
            <a:pPr lvl="1"/>
            <a:r>
              <a:rPr lang="en-US" dirty="0"/>
              <a:t>positive</a:t>
            </a:r>
          </a:p>
        </p:txBody>
      </p:sp>
    </p:spTree>
    <p:extLst>
      <p:ext uri="{BB962C8B-B14F-4D97-AF65-F5344CB8AC3E}">
        <p14:creationId xmlns:p14="http://schemas.microsoft.com/office/powerpoint/2010/main" val="9331218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E1BDA6A-972C-9A72-672D-1421EB9295CB}"/>
              </a:ext>
            </a:extLst>
          </p:cNvPr>
          <p:cNvSpPr txBox="1"/>
          <p:nvPr/>
        </p:nvSpPr>
        <p:spPr>
          <a:xfrm>
            <a:off x="219075" y="78165"/>
            <a:ext cx="6096000" cy="2862322"/>
          </a:xfrm>
          <a:prstGeom prst="rect">
            <a:avLst/>
          </a:prstGeom>
          <a:noFill/>
        </p:spPr>
        <p:txBody>
          <a:bodyPr wrap="square">
            <a:spAutoFit/>
          </a:bodyPr>
          <a:lstStyle/>
          <a:p>
            <a:r>
              <a:rPr lang="en-US" dirty="0"/>
              <a:t>Inductances are the coefficients of proportionality between the currents which produce the magnetic field and the</a:t>
            </a:r>
          </a:p>
          <a:p>
            <a:pPr lvl="1"/>
            <a:endParaRPr lang="en-US" dirty="0"/>
          </a:p>
          <a:p>
            <a:pPr lvl="1"/>
            <a:r>
              <a:rPr lang="en-US" dirty="0"/>
              <a:t>magnetic fluxes</a:t>
            </a:r>
          </a:p>
          <a:p>
            <a:pPr lvl="1"/>
            <a:endParaRPr lang="en-US" dirty="0"/>
          </a:p>
          <a:p>
            <a:pPr lvl="1"/>
            <a:r>
              <a:rPr lang="en-US" dirty="0"/>
              <a:t>circuit area</a:t>
            </a:r>
          </a:p>
          <a:p>
            <a:pPr lvl="1"/>
            <a:endParaRPr lang="en-US" dirty="0"/>
          </a:p>
          <a:p>
            <a:pPr lvl="1"/>
            <a:r>
              <a:rPr lang="en-US" dirty="0"/>
              <a:t>magnetic field</a:t>
            </a:r>
          </a:p>
          <a:p>
            <a:pPr lvl="1"/>
            <a:endParaRPr lang="en-US" dirty="0"/>
          </a:p>
          <a:p>
            <a:pPr lvl="1"/>
            <a:r>
              <a:rPr lang="en-US" dirty="0"/>
              <a:t>induced electric field</a:t>
            </a:r>
          </a:p>
        </p:txBody>
      </p:sp>
      <p:sp>
        <p:nvSpPr>
          <p:cNvPr id="5" name="TextBox 4">
            <a:extLst>
              <a:ext uri="{FF2B5EF4-FFF2-40B4-BE49-F238E27FC236}">
                <a16:creationId xmlns:a16="http://schemas.microsoft.com/office/drawing/2014/main" id="{C771D2CA-15CB-84B3-355C-C969810B368B}"/>
              </a:ext>
            </a:extLst>
          </p:cNvPr>
          <p:cNvSpPr txBox="1"/>
          <p:nvPr/>
        </p:nvSpPr>
        <p:spPr>
          <a:xfrm>
            <a:off x="5962650" y="3512314"/>
            <a:ext cx="6096000" cy="2585323"/>
          </a:xfrm>
          <a:prstGeom prst="rect">
            <a:avLst/>
          </a:prstGeom>
          <a:noFill/>
        </p:spPr>
        <p:txBody>
          <a:bodyPr wrap="square">
            <a:spAutoFit/>
          </a:bodyPr>
          <a:lstStyle/>
          <a:p>
            <a:r>
              <a:rPr lang="en-US" dirty="0"/>
              <a:t>Self-inductance</a:t>
            </a:r>
          </a:p>
          <a:p>
            <a:pPr lvl="1"/>
            <a:endParaRPr lang="en-US" dirty="0"/>
          </a:p>
          <a:p>
            <a:pPr lvl="1"/>
            <a:r>
              <a:rPr lang="en-US" dirty="0"/>
              <a:t>is proportional to the dimension of the conductor</a:t>
            </a:r>
          </a:p>
          <a:p>
            <a:pPr lvl="1"/>
            <a:endParaRPr lang="en-US" dirty="0"/>
          </a:p>
          <a:p>
            <a:pPr lvl="1"/>
            <a:r>
              <a:rPr lang="en-US" dirty="0"/>
              <a:t>is independent of the shape of the conductor</a:t>
            </a:r>
          </a:p>
          <a:p>
            <a:pPr lvl="1"/>
            <a:endParaRPr lang="en-US" dirty="0"/>
          </a:p>
          <a:p>
            <a:pPr lvl="1"/>
            <a:r>
              <a:rPr lang="en-US" dirty="0"/>
              <a:t>depends on the current in the conductor</a:t>
            </a:r>
          </a:p>
          <a:p>
            <a:pPr lvl="1"/>
            <a:endParaRPr lang="en-US" dirty="0"/>
          </a:p>
          <a:p>
            <a:pPr lvl="1"/>
            <a:r>
              <a:rPr lang="en-US" dirty="0"/>
              <a:t>depends on the magnetic field the conductor is in.</a:t>
            </a:r>
          </a:p>
        </p:txBody>
      </p:sp>
    </p:spTree>
    <p:extLst>
      <p:ext uri="{BB962C8B-B14F-4D97-AF65-F5344CB8AC3E}">
        <p14:creationId xmlns:p14="http://schemas.microsoft.com/office/powerpoint/2010/main" val="193898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A2ECE9A-9963-0B83-126B-F4A6C35F1B8D}"/>
              </a:ext>
            </a:extLst>
          </p:cNvPr>
          <p:cNvSpPr txBox="1"/>
          <p:nvPr/>
        </p:nvSpPr>
        <p:spPr>
          <a:xfrm>
            <a:off x="190500" y="197614"/>
            <a:ext cx="6096000" cy="2585323"/>
          </a:xfrm>
          <a:prstGeom prst="rect">
            <a:avLst/>
          </a:prstGeom>
          <a:noFill/>
        </p:spPr>
        <p:txBody>
          <a:bodyPr wrap="square">
            <a:spAutoFit/>
          </a:bodyPr>
          <a:lstStyle/>
          <a:p>
            <a:r>
              <a:rPr lang="en-US" dirty="0"/>
              <a:t>In the self inductance of a linear </a:t>
            </a:r>
            <a:r>
              <a:rPr lang="en-US" dirty="0" err="1"/>
              <a:t>ciruit</a:t>
            </a:r>
            <a:r>
              <a:rPr lang="en-US" dirty="0"/>
              <a:t>, the external part </a:t>
            </a:r>
          </a:p>
          <a:p>
            <a:pPr lvl="1"/>
            <a:endParaRPr lang="en-US" dirty="0"/>
          </a:p>
          <a:p>
            <a:pPr lvl="1"/>
            <a:r>
              <a:rPr lang="en-US" dirty="0"/>
              <a:t>is comparable to the internal part</a:t>
            </a:r>
          </a:p>
          <a:p>
            <a:pPr lvl="1"/>
            <a:endParaRPr lang="en-US" dirty="0"/>
          </a:p>
          <a:p>
            <a:pPr lvl="1"/>
            <a:r>
              <a:rPr lang="en-US" dirty="0"/>
              <a:t>Is negligible and be ignored</a:t>
            </a:r>
          </a:p>
          <a:p>
            <a:pPr lvl="1"/>
            <a:endParaRPr lang="en-US" dirty="0"/>
          </a:p>
          <a:p>
            <a:pPr lvl="1"/>
            <a:r>
              <a:rPr lang="en-US" dirty="0"/>
              <a:t>makes the main contribution</a:t>
            </a:r>
          </a:p>
          <a:p>
            <a:pPr lvl="1"/>
            <a:endParaRPr lang="en-US" dirty="0"/>
          </a:p>
          <a:p>
            <a:pPr lvl="1"/>
            <a:r>
              <a:rPr lang="en-US" dirty="0"/>
              <a:t>is identically zero due to time reversal symmetry</a:t>
            </a:r>
          </a:p>
        </p:txBody>
      </p:sp>
      <p:sp>
        <p:nvSpPr>
          <p:cNvPr id="5" name="TextBox 4">
            <a:extLst>
              <a:ext uri="{FF2B5EF4-FFF2-40B4-BE49-F238E27FC236}">
                <a16:creationId xmlns:a16="http://schemas.microsoft.com/office/drawing/2014/main" id="{4313FB42-CDD0-524C-FC93-03235B0484B4}"/>
              </a:ext>
            </a:extLst>
          </p:cNvPr>
          <p:cNvSpPr txBox="1"/>
          <p:nvPr/>
        </p:nvSpPr>
        <p:spPr>
          <a:xfrm>
            <a:off x="5762625" y="3762375"/>
            <a:ext cx="6096000" cy="2585323"/>
          </a:xfrm>
          <a:prstGeom prst="rect">
            <a:avLst/>
          </a:prstGeom>
          <a:noFill/>
        </p:spPr>
        <p:txBody>
          <a:bodyPr wrap="square">
            <a:spAutoFit/>
          </a:bodyPr>
          <a:lstStyle/>
          <a:p>
            <a:r>
              <a:rPr lang="en-US" dirty="0"/>
              <a:t>For a closed linear circuit, the self-inductance</a:t>
            </a:r>
          </a:p>
          <a:p>
            <a:pPr lvl="1"/>
            <a:endParaRPr lang="en-US" dirty="0"/>
          </a:p>
          <a:p>
            <a:pPr lvl="1"/>
            <a:r>
              <a:rPr lang="en-US" dirty="0"/>
              <a:t>diverges logarithmically</a:t>
            </a:r>
          </a:p>
          <a:p>
            <a:pPr lvl="1"/>
            <a:endParaRPr lang="en-US" dirty="0"/>
          </a:p>
          <a:p>
            <a:pPr lvl="1"/>
            <a:r>
              <a:rPr lang="en-US" dirty="0"/>
              <a:t>is constant through out space</a:t>
            </a:r>
          </a:p>
          <a:p>
            <a:pPr lvl="1"/>
            <a:endParaRPr lang="en-US" dirty="0"/>
          </a:p>
          <a:p>
            <a:pPr lvl="1"/>
            <a:r>
              <a:rPr lang="en-US" dirty="0"/>
              <a:t>is zero because the current returns to the same point</a:t>
            </a:r>
          </a:p>
          <a:p>
            <a:pPr lvl="1"/>
            <a:endParaRPr lang="en-US" dirty="0"/>
          </a:p>
          <a:p>
            <a:pPr lvl="1"/>
            <a:r>
              <a:rPr lang="en-US" dirty="0"/>
              <a:t>is finite</a:t>
            </a:r>
          </a:p>
        </p:txBody>
      </p:sp>
    </p:spTree>
    <p:extLst>
      <p:ext uri="{BB962C8B-B14F-4D97-AF65-F5344CB8AC3E}">
        <p14:creationId xmlns:p14="http://schemas.microsoft.com/office/powerpoint/2010/main" val="28801965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1DC080B-2CD0-3592-89BB-97720A15C126}"/>
              </a:ext>
            </a:extLst>
          </p:cNvPr>
          <p:cNvSpPr txBox="1"/>
          <p:nvPr/>
        </p:nvSpPr>
        <p:spPr>
          <a:xfrm>
            <a:off x="285750" y="369064"/>
            <a:ext cx="6096000" cy="2585323"/>
          </a:xfrm>
          <a:prstGeom prst="rect">
            <a:avLst/>
          </a:prstGeom>
          <a:noFill/>
        </p:spPr>
        <p:txBody>
          <a:bodyPr wrap="square">
            <a:spAutoFit/>
          </a:bodyPr>
          <a:lstStyle/>
          <a:p>
            <a:r>
              <a:rPr lang="en-US" dirty="0"/>
              <a:t>The magnetic induction inside a superconductor is always...</a:t>
            </a:r>
          </a:p>
          <a:p>
            <a:pPr lvl="1"/>
            <a:endParaRPr lang="en-US" dirty="0"/>
          </a:p>
          <a:p>
            <a:pPr lvl="1"/>
            <a:r>
              <a:rPr lang="en-US" dirty="0"/>
              <a:t>zero</a:t>
            </a:r>
          </a:p>
          <a:p>
            <a:pPr lvl="1"/>
            <a:endParaRPr lang="en-US" dirty="0"/>
          </a:p>
          <a:p>
            <a:pPr lvl="1"/>
            <a:r>
              <a:rPr lang="en-US" dirty="0"/>
              <a:t>infinity</a:t>
            </a:r>
          </a:p>
          <a:p>
            <a:pPr lvl="1"/>
            <a:endParaRPr lang="en-US" dirty="0"/>
          </a:p>
          <a:p>
            <a:pPr lvl="1"/>
            <a:r>
              <a:rPr lang="en-US" dirty="0"/>
              <a:t>indeterminate</a:t>
            </a:r>
          </a:p>
          <a:p>
            <a:pPr lvl="1"/>
            <a:endParaRPr lang="en-US" dirty="0"/>
          </a:p>
          <a:p>
            <a:pPr lvl="1"/>
            <a:r>
              <a:rPr lang="en-US" dirty="0"/>
              <a:t>the same as the H-field</a:t>
            </a:r>
          </a:p>
        </p:txBody>
      </p:sp>
      <p:sp>
        <p:nvSpPr>
          <p:cNvPr id="5" name="TextBox 4">
            <a:extLst>
              <a:ext uri="{FF2B5EF4-FFF2-40B4-BE49-F238E27FC236}">
                <a16:creationId xmlns:a16="http://schemas.microsoft.com/office/drawing/2014/main" id="{33CFBC4C-3DB9-B84E-0CA5-6E6E3E24A372}"/>
              </a:ext>
            </a:extLst>
          </p:cNvPr>
          <p:cNvSpPr txBox="1"/>
          <p:nvPr/>
        </p:nvSpPr>
        <p:spPr>
          <a:xfrm>
            <a:off x="5029200" y="3429000"/>
            <a:ext cx="6096000" cy="2585323"/>
          </a:xfrm>
          <a:prstGeom prst="rect">
            <a:avLst/>
          </a:prstGeom>
          <a:noFill/>
        </p:spPr>
        <p:txBody>
          <a:bodyPr wrap="square">
            <a:spAutoFit/>
          </a:bodyPr>
          <a:lstStyle/>
          <a:p>
            <a:r>
              <a:rPr lang="en-US" dirty="0"/>
              <a:t>Any electric current that flows in a superconductor is</a:t>
            </a:r>
          </a:p>
          <a:p>
            <a:pPr lvl="1"/>
            <a:endParaRPr lang="en-US" dirty="0"/>
          </a:p>
          <a:p>
            <a:pPr lvl="1"/>
            <a:r>
              <a:rPr lang="en-US" dirty="0"/>
              <a:t>a surface current</a:t>
            </a:r>
          </a:p>
          <a:p>
            <a:pPr lvl="1"/>
            <a:endParaRPr lang="en-US" dirty="0"/>
          </a:p>
          <a:p>
            <a:pPr lvl="1"/>
            <a:r>
              <a:rPr lang="en-US" dirty="0"/>
              <a:t>a combination of surface and volume current</a:t>
            </a:r>
          </a:p>
          <a:p>
            <a:pPr lvl="1"/>
            <a:endParaRPr lang="en-US" dirty="0"/>
          </a:p>
          <a:p>
            <a:pPr lvl="1"/>
            <a:r>
              <a:rPr lang="en-US" dirty="0"/>
              <a:t>a volume current</a:t>
            </a:r>
          </a:p>
          <a:p>
            <a:pPr lvl="1"/>
            <a:endParaRPr lang="en-US" dirty="0"/>
          </a:p>
          <a:p>
            <a:pPr lvl="1"/>
            <a:r>
              <a:rPr lang="en-US" dirty="0" err="1"/>
              <a:t>infinte</a:t>
            </a:r>
            <a:endParaRPr lang="en-US" dirty="0"/>
          </a:p>
        </p:txBody>
      </p:sp>
    </p:spTree>
    <p:extLst>
      <p:ext uri="{BB962C8B-B14F-4D97-AF65-F5344CB8AC3E}">
        <p14:creationId xmlns:p14="http://schemas.microsoft.com/office/powerpoint/2010/main" val="30574903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E9FC233-C9B0-FD98-0BA3-74EF7EDFEE28}"/>
              </a:ext>
            </a:extLst>
          </p:cNvPr>
          <p:cNvSpPr txBox="1"/>
          <p:nvPr/>
        </p:nvSpPr>
        <p:spPr>
          <a:xfrm>
            <a:off x="428625" y="330964"/>
            <a:ext cx="6096000" cy="2585323"/>
          </a:xfrm>
          <a:prstGeom prst="rect">
            <a:avLst/>
          </a:prstGeom>
          <a:noFill/>
        </p:spPr>
        <p:txBody>
          <a:bodyPr wrap="square">
            <a:spAutoFit/>
          </a:bodyPr>
          <a:lstStyle/>
          <a:p>
            <a:r>
              <a:rPr lang="en-US" dirty="0"/>
              <a:t>The quasistatic approximation applies to</a:t>
            </a:r>
          </a:p>
          <a:p>
            <a:pPr lvl="1"/>
            <a:endParaRPr lang="en-US" dirty="0"/>
          </a:p>
          <a:p>
            <a:pPr lvl="1"/>
            <a:r>
              <a:rPr lang="en-US" dirty="0"/>
              <a:t>any kind of solid</a:t>
            </a:r>
          </a:p>
          <a:p>
            <a:pPr lvl="1"/>
            <a:endParaRPr lang="en-US" dirty="0"/>
          </a:p>
          <a:p>
            <a:pPr lvl="1"/>
            <a:r>
              <a:rPr lang="en-US" dirty="0"/>
              <a:t>dielectrics</a:t>
            </a:r>
          </a:p>
          <a:p>
            <a:pPr lvl="1"/>
            <a:endParaRPr lang="en-US" dirty="0"/>
          </a:p>
          <a:p>
            <a:pPr lvl="1"/>
            <a:r>
              <a:rPr lang="en-US" dirty="0"/>
              <a:t>conductors</a:t>
            </a:r>
          </a:p>
          <a:p>
            <a:pPr lvl="1"/>
            <a:endParaRPr lang="en-US" dirty="0"/>
          </a:p>
          <a:p>
            <a:pPr lvl="1"/>
            <a:r>
              <a:rPr lang="en-US" dirty="0"/>
              <a:t>solids and viscous liquids</a:t>
            </a:r>
          </a:p>
        </p:txBody>
      </p:sp>
      <p:sp>
        <p:nvSpPr>
          <p:cNvPr id="5" name="TextBox 4">
            <a:extLst>
              <a:ext uri="{FF2B5EF4-FFF2-40B4-BE49-F238E27FC236}">
                <a16:creationId xmlns:a16="http://schemas.microsoft.com/office/drawing/2014/main" id="{C8301745-E8FB-CECB-AE69-C0DFE161642F}"/>
              </a:ext>
            </a:extLst>
          </p:cNvPr>
          <p:cNvSpPr txBox="1"/>
          <p:nvPr/>
        </p:nvSpPr>
        <p:spPr>
          <a:xfrm>
            <a:off x="5419725" y="2301091"/>
            <a:ext cx="6096000" cy="3970318"/>
          </a:xfrm>
          <a:prstGeom prst="rect">
            <a:avLst/>
          </a:prstGeom>
          <a:noFill/>
        </p:spPr>
        <p:txBody>
          <a:bodyPr wrap="square">
            <a:spAutoFit/>
          </a:bodyPr>
          <a:lstStyle/>
          <a:p>
            <a:r>
              <a:rPr lang="en-US" dirty="0"/>
              <a:t>For the quasistatic approximation to be valid, the field frequency must be</a:t>
            </a:r>
          </a:p>
          <a:p>
            <a:pPr lvl="1"/>
            <a:endParaRPr lang="en-US" dirty="0"/>
          </a:p>
          <a:p>
            <a:pPr lvl="1"/>
            <a:r>
              <a:rPr lang="en-US" dirty="0"/>
              <a:t>large compared to vibrational frequencies of ions in the lattice</a:t>
            </a:r>
          </a:p>
          <a:p>
            <a:pPr lvl="1"/>
            <a:endParaRPr lang="en-US" dirty="0"/>
          </a:p>
          <a:p>
            <a:pPr lvl="1"/>
            <a:r>
              <a:rPr lang="en-US" dirty="0"/>
              <a:t>small compared to the reciprocal relaxation time of free electrons</a:t>
            </a:r>
          </a:p>
          <a:p>
            <a:pPr lvl="1"/>
            <a:endParaRPr lang="en-US" dirty="0"/>
          </a:p>
          <a:p>
            <a:pPr lvl="1"/>
            <a:r>
              <a:rPr lang="en-US" dirty="0"/>
              <a:t>small compared to the orbital frequency of bound electrons</a:t>
            </a:r>
          </a:p>
          <a:p>
            <a:pPr lvl="1"/>
            <a:endParaRPr lang="en-US" dirty="0"/>
          </a:p>
          <a:p>
            <a:pPr lvl="1"/>
            <a:r>
              <a:rPr lang="en-US" dirty="0"/>
              <a:t>large compared to the reciprocal mean free time of electrons</a:t>
            </a:r>
          </a:p>
        </p:txBody>
      </p:sp>
    </p:spTree>
    <p:extLst>
      <p:ext uri="{BB962C8B-B14F-4D97-AF65-F5344CB8AC3E}">
        <p14:creationId xmlns:p14="http://schemas.microsoft.com/office/powerpoint/2010/main" val="35777375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5F0CEF4-0457-718C-0F87-0756D8109C5D}"/>
              </a:ext>
            </a:extLst>
          </p:cNvPr>
          <p:cNvSpPr txBox="1"/>
          <p:nvPr/>
        </p:nvSpPr>
        <p:spPr>
          <a:xfrm>
            <a:off x="200025" y="363915"/>
            <a:ext cx="6096000" cy="2862322"/>
          </a:xfrm>
          <a:prstGeom prst="rect">
            <a:avLst/>
          </a:prstGeom>
          <a:noFill/>
        </p:spPr>
        <p:txBody>
          <a:bodyPr wrap="square">
            <a:spAutoFit/>
          </a:bodyPr>
          <a:lstStyle/>
          <a:p>
            <a:r>
              <a:rPr lang="en-US" dirty="0"/>
              <a:t>Eddy currents are caused by</a:t>
            </a:r>
          </a:p>
          <a:p>
            <a:pPr lvl="1"/>
            <a:endParaRPr lang="en-US" dirty="0"/>
          </a:p>
          <a:p>
            <a:pPr lvl="1"/>
            <a:r>
              <a:rPr lang="en-US" dirty="0"/>
              <a:t>thermal conduction</a:t>
            </a:r>
          </a:p>
          <a:p>
            <a:pPr lvl="1"/>
            <a:endParaRPr lang="en-US" dirty="0"/>
          </a:p>
          <a:p>
            <a:pPr lvl="1"/>
            <a:r>
              <a:rPr lang="en-US" dirty="0"/>
              <a:t>electric fields of an incident electromagnetic wave</a:t>
            </a:r>
          </a:p>
          <a:p>
            <a:pPr lvl="1"/>
            <a:endParaRPr lang="en-US" dirty="0"/>
          </a:p>
          <a:p>
            <a:pPr lvl="1"/>
            <a:r>
              <a:rPr lang="en-US" dirty="0"/>
              <a:t>induced electric fields from variable magnetic fields that penetrate into a conductor</a:t>
            </a:r>
          </a:p>
          <a:p>
            <a:pPr lvl="1"/>
            <a:endParaRPr lang="en-US" dirty="0"/>
          </a:p>
          <a:p>
            <a:pPr lvl="1"/>
            <a:r>
              <a:rPr lang="en-US" dirty="0"/>
              <a:t>acceleration of the body</a:t>
            </a:r>
          </a:p>
        </p:txBody>
      </p:sp>
      <p:sp>
        <p:nvSpPr>
          <p:cNvPr id="5" name="TextBox 4">
            <a:extLst>
              <a:ext uri="{FF2B5EF4-FFF2-40B4-BE49-F238E27FC236}">
                <a16:creationId xmlns:a16="http://schemas.microsoft.com/office/drawing/2014/main" id="{EE542327-A39F-5996-4B74-36E06D89D2AC}"/>
              </a:ext>
            </a:extLst>
          </p:cNvPr>
          <p:cNvSpPr txBox="1"/>
          <p:nvPr/>
        </p:nvSpPr>
        <p:spPr>
          <a:xfrm>
            <a:off x="5648325" y="3354764"/>
            <a:ext cx="6096000" cy="3139321"/>
          </a:xfrm>
          <a:prstGeom prst="rect">
            <a:avLst/>
          </a:prstGeom>
          <a:noFill/>
        </p:spPr>
        <p:txBody>
          <a:bodyPr wrap="square">
            <a:spAutoFit/>
          </a:bodyPr>
          <a:lstStyle/>
          <a:p>
            <a:r>
              <a:rPr lang="en-US" dirty="0"/>
              <a:t>The magnetic field penetration depth in the quasistatic approximation </a:t>
            </a:r>
          </a:p>
          <a:p>
            <a:pPr lvl="1"/>
            <a:endParaRPr lang="en-US" dirty="0"/>
          </a:p>
          <a:p>
            <a:pPr lvl="1"/>
            <a:r>
              <a:rPr lang="en-US" dirty="0"/>
              <a:t>proportional to inverse of frequency</a:t>
            </a:r>
          </a:p>
          <a:p>
            <a:pPr lvl="1"/>
            <a:endParaRPr lang="en-US" dirty="0"/>
          </a:p>
          <a:p>
            <a:pPr lvl="1"/>
            <a:r>
              <a:rPr lang="en-US" dirty="0"/>
              <a:t>is proportional to frequency</a:t>
            </a:r>
          </a:p>
          <a:p>
            <a:pPr lvl="1"/>
            <a:endParaRPr lang="en-US" dirty="0"/>
          </a:p>
          <a:p>
            <a:pPr lvl="1"/>
            <a:r>
              <a:rPr lang="en-US" dirty="0"/>
              <a:t>has frequency dependence that depends on whether the penetration depth is large or small</a:t>
            </a:r>
          </a:p>
          <a:p>
            <a:pPr lvl="1"/>
            <a:endParaRPr lang="en-US" dirty="0"/>
          </a:p>
          <a:p>
            <a:pPr lvl="1"/>
            <a:r>
              <a:rPr lang="en-US" dirty="0"/>
              <a:t>is proportional to inverse square root of frequency</a:t>
            </a:r>
          </a:p>
        </p:txBody>
      </p:sp>
    </p:spTree>
    <p:extLst>
      <p:ext uri="{BB962C8B-B14F-4D97-AF65-F5344CB8AC3E}">
        <p14:creationId xmlns:p14="http://schemas.microsoft.com/office/powerpoint/2010/main" val="9886754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31CC8C5-7305-717E-0665-0D33E9CB29CC}"/>
              </a:ext>
            </a:extLst>
          </p:cNvPr>
          <p:cNvSpPr txBox="1"/>
          <p:nvPr/>
        </p:nvSpPr>
        <p:spPr>
          <a:xfrm>
            <a:off x="200025" y="211515"/>
            <a:ext cx="6096000" cy="2862322"/>
          </a:xfrm>
          <a:prstGeom prst="rect">
            <a:avLst/>
          </a:prstGeom>
          <a:noFill/>
        </p:spPr>
        <p:txBody>
          <a:bodyPr wrap="square">
            <a:spAutoFit/>
          </a:bodyPr>
          <a:lstStyle/>
          <a:p>
            <a:r>
              <a:rPr lang="en-US" dirty="0"/>
              <a:t>In the expansion of the impedance in powers of frequency, the term linear in frequency is proportional to the circuit's</a:t>
            </a:r>
          </a:p>
          <a:p>
            <a:pPr lvl="1"/>
            <a:endParaRPr lang="en-US" dirty="0"/>
          </a:p>
          <a:p>
            <a:pPr lvl="1"/>
            <a:r>
              <a:rPr lang="en-US" dirty="0"/>
              <a:t>self inductance</a:t>
            </a:r>
          </a:p>
          <a:p>
            <a:pPr lvl="1"/>
            <a:endParaRPr lang="en-US" dirty="0"/>
          </a:p>
          <a:p>
            <a:pPr lvl="1"/>
            <a:r>
              <a:rPr lang="en-US" dirty="0"/>
              <a:t>resistance</a:t>
            </a:r>
          </a:p>
          <a:p>
            <a:pPr lvl="1"/>
            <a:endParaRPr lang="en-US" dirty="0"/>
          </a:p>
          <a:p>
            <a:pPr lvl="1"/>
            <a:r>
              <a:rPr lang="en-US" dirty="0"/>
              <a:t>EMF</a:t>
            </a:r>
          </a:p>
          <a:p>
            <a:pPr lvl="1"/>
            <a:endParaRPr lang="en-US" dirty="0"/>
          </a:p>
          <a:p>
            <a:pPr lvl="1"/>
            <a:r>
              <a:rPr lang="en-US" dirty="0"/>
              <a:t>current</a:t>
            </a:r>
          </a:p>
        </p:txBody>
      </p:sp>
      <p:sp>
        <p:nvSpPr>
          <p:cNvPr id="5" name="TextBox 4">
            <a:extLst>
              <a:ext uri="{FF2B5EF4-FFF2-40B4-BE49-F238E27FC236}">
                <a16:creationId xmlns:a16="http://schemas.microsoft.com/office/drawing/2014/main" id="{AF975B83-84D7-1020-1D81-827F78A1A48A}"/>
              </a:ext>
            </a:extLst>
          </p:cNvPr>
          <p:cNvSpPr txBox="1"/>
          <p:nvPr/>
        </p:nvSpPr>
        <p:spPr>
          <a:xfrm>
            <a:off x="5095875" y="3073837"/>
            <a:ext cx="6096000" cy="2585323"/>
          </a:xfrm>
          <a:prstGeom prst="rect">
            <a:avLst/>
          </a:prstGeom>
          <a:noFill/>
        </p:spPr>
        <p:txBody>
          <a:bodyPr wrap="square">
            <a:spAutoFit/>
          </a:bodyPr>
          <a:lstStyle/>
          <a:p>
            <a:r>
              <a:rPr lang="en-US" dirty="0"/>
              <a:t>The real part of the impedance...</a:t>
            </a:r>
          </a:p>
          <a:p>
            <a:pPr lvl="1"/>
            <a:endParaRPr lang="en-US" dirty="0"/>
          </a:p>
          <a:p>
            <a:pPr lvl="1"/>
            <a:r>
              <a:rPr lang="en-US" dirty="0"/>
              <a:t>is positive</a:t>
            </a:r>
          </a:p>
          <a:p>
            <a:pPr lvl="1"/>
            <a:endParaRPr lang="en-US" dirty="0"/>
          </a:p>
          <a:p>
            <a:pPr lvl="1"/>
            <a:r>
              <a:rPr lang="en-US" dirty="0"/>
              <a:t>is negative</a:t>
            </a:r>
          </a:p>
          <a:p>
            <a:pPr lvl="1"/>
            <a:endParaRPr lang="en-US" dirty="0"/>
          </a:p>
          <a:p>
            <a:pPr lvl="1"/>
            <a:r>
              <a:rPr lang="en-US" dirty="0"/>
              <a:t>can be positive or negative</a:t>
            </a:r>
          </a:p>
          <a:p>
            <a:pPr lvl="1"/>
            <a:endParaRPr lang="en-US" dirty="0"/>
          </a:p>
          <a:p>
            <a:pPr lvl="1"/>
            <a:r>
              <a:rPr lang="en-US" dirty="0"/>
              <a:t>is zero</a:t>
            </a:r>
          </a:p>
        </p:txBody>
      </p:sp>
    </p:spTree>
    <p:extLst>
      <p:ext uri="{BB962C8B-B14F-4D97-AF65-F5344CB8AC3E}">
        <p14:creationId xmlns:p14="http://schemas.microsoft.com/office/powerpoint/2010/main" val="5382649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A17F357-D137-2AF0-FBDE-094A15E44DB4}"/>
              </a:ext>
            </a:extLst>
          </p:cNvPr>
          <p:cNvSpPr txBox="1"/>
          <p:nvPr/>
        </p:nvSpPr>
        <p:spPr>
          <a:xfrm>
            <a:off x="342900" y="182940"/>
            <a:ext cx="6096000" cy="2862322"/>
          </a:xfrm>
          <a:prstGeom prst="rect">
            <a:avLst/>
          </a:prstGeom>
          <a:noFill/>
        </p:spPr>
        <p:txBody>
          <a:bodyPr wrap="square">
            <a:spAutoFit/>
          </a:bodyPr>
          <a:lstStyle/>
          <a:p>
            <a:r>
              <a:rPr lang="en-US" dirty="0"/>
              <a:t>The frequency of undamped oscillations in an LCR circuit depends on </a:t>
            </a:r>
          </a:p>
          <a:p>
            <a:pPr lvl="1"/>
            <a:endParaRPr lang="en-US" dirty="0"/>
          </a:p>
          <a:p>
            <a:pPr lvl="1"/>
            <a:r>
              <a:rPr lang="en-US" dirty="0"/>
              <a:t>L and C</a:t>
            </a:r>
          </a:p>
          <a:p>
            <a:pPr lvl="1"/>
            <a:endParaRPr lang="en-US" dirty="0"/>
          </a:p>
          <a:p>
            <a:pPr lvl="1"/>
            <a:r>
              <a:rPr lang="en-US" dirty="0"/>
              <a:t>L and C and R</a:t>
            </a:r>
          </a:p>
          <a:p>
            <a:pPr lvl="1"/>
            <a:endParaRPr lang="en-US" dirty="0"/>
          </a:p>
          <a:p>
            <a:pPr lvl="1"/>
            <a:r>
              <a:rPr lang="en-US" dirty="0"/>
              <a:t>R and C</a:t>
            </a:r>
          </a:p>
          <a:p>
            <a:pPr lvl="1"/>
            <a:endParaRPr lang="en-US" dirty="0"/>
          </a:p>
          <a:p>
            <a:pPr lvl="1"/>
            <a:r>
              <a:rPr lang="en-US" dirty="0"/>
              <a:t>R and L</a:t>
            </a:r>
          </a:p>
        </p:txBody>
      </p:sp>
      <p:sp>
        <p:nvSpPr>
          <p:cNvPr id="5" name="TextBox 4">
            <a:extLst>
              <a:ext uri="{FF2B5EF4-FFF2-40B4-BE49-F238E27FC236}">
                <a16:creationId xmlns:a16="http://schemas.microsoft.com/office/drawing/2014/main" id="{DDD91489-0AA5-428A-4FEE-8B908892E7D2}"/>
              </a:ext>
            </a:extLst>
          </p:cNvPr>
          <p:cNvSpPr txBox="1"/>
          <p:nvPr/>
        </p:nvSpPr>
        <p:spPr>
          <a:xfrm>
            <a:off x="4810125" y="3045262"/>
            <a:ext cx="6096000" cy="2585323"/>
          </a:xfrm>
          <a:prstGeom prst="rect">
            <a:avLst/>
          </a:prstGeom>
          <a:noFill/>
        </p:spPr>
        <p:txBody>
          <a:bodyPr wrap="square">
            <a:spAutoFit/>
          </a:bodyPr>
          <a:lstStyle/>
          <a:p>
            <a:r>
              <a:rPr lang="en-US" dirty="0"/>
              <a:t>The capacitive part of the impedance varies as (w=frequency)</a:t>
            </a:r>
          </a:p>
          <a:p>
            <a:pPr lvl="1"/>
            <a:endParaRPr lang="en-US" dirty="0"/>
          </a:p>
          <a:p>
            <a:pPr lvl="1"/>
            <a:r>
              <a:rPr lang="en-US" dirty="0" err="1">
                <a:latin typeface="Symbol" panose="05050102010706020507" pitchFamily="18" charset="2"/>
              </a:rPr>
              <a:t>w</a:t>
            </a:r>
            <a:r>
              <a:rPr lang="en-US" dirty="0" err="1"/>
              <a:t>C</a:t>
            </a:r>
            <a:endParaRPr lang="en-US" dirty="0"/>
          </a:p>
          <a:p>
            <a:pPr lvl="1"/>
            <a:endParaRPr lang="en-US" dirty="0"/>
          </a:p>
          <a:p>
            <a:pPr lvl="1"/>
            <a:r>
              <a:rPr lang="en-US" dirty="0"/>
              <a:t>L/</a:t>
            </a:r>
            <a:r>
              <a:rPr lang="en-US" dirty="0" err="1">
                <a:latin typeface="Symbol" panose="05050102010706020507" pitchFamily="18" charset="2"/>
              </a:rPr>
              <a:t>w</a:t>
            </a:r>
            <a:r>
              <a:rPr lang="en-US" dirty="0" err="1"/>
              <a:t>R</a:t>
            </a:r>
            <a:endParaRPr lang="en-US" dirty="0"/>
          </a:p>
          <a:p>
            <a:pPr lvl="1"/>
            <a:endParaRPr lang="en-US" dirty="0"/>
          </a:p>
          <a:p>
            <a:pPr lvl="1"/>
            <a:r>
              <a:rPr lang="en-US" dirty="0"/>
              <a:t>1/</a:t>
            </a:r>
            <a:r>
              <a:rPr lang="en-US" dirty="0" err="1">
                <a:latin typeface="Symbol" panose="05050102010706020507" pitchFamily="18" charset="2"/>
              </a:rPr>
              <a:t>w</a:t>
            </a:r>
            <a:r>
              <a:rPr lang="en-US" dirty="0" err="1"/>
              <a:t>C</a:t>
            </a:r>
            <a:endParaRPr lang="en-US" dirty="0"/>
          </a:p>
          <a:p>
            <a:pPr lvl="1"/>
            <a:endParaRPr lang="en-US" dirty="0"/>
          </a:p>
          <a:p>
            <a:pPr lvl="1"/>
            <a:r>
              <a:rPr lang="en-US" dirty="0">
                <a:latin typeface="Symbol" panose="05050102010706020507" pitchFamily="18" charset="2"/>
              </a:rPr>
              <a:t>w</a:t>
            </a:r>
            <a:r>
              <a:rPr lang="en-US" dirty="0"/>
              <a:t>/LC</a:t>
            </a:r>
          </a:p>
        </p:txBody>
      </p:sp>
    </p:spTree>
    <p:extLst>
      <p:ext uri="{BB962C8B-B14F-4D97-AF65-F5344CB8AC3E}">
        <p14:creationId xmlns:p14="http://schemas.microsoft.com/office/powerpoint/2010/main" val="1731654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8028E1C-7BB7-8F6A-3A36-06F8B690A9A3}"/>
              </a:ext>
            </a:extLst>
          </p:cNvPr>
          <p:cNvSpPr txBox="1"/>
          <p:nvPr/>
        </p:nvSpPr>
        <p:spPr>
          <a:xfrm>
            <a:off x="561975" y="439341"/>
            <a:ext cx="6096000" cy="3416320"/>
          </a:xfrm>
          <a:prstGeom prst="rect">
            <a:avLst/>
          </a:prstGeom>
          <a:noFill/>
        </p:spPr>
        <p:txBody>
          <a:bodyPr wrap="square">
            <a:spAutoFit/>
          </a:bodyPr>
          <a:lstStyle/>
          <a:p>
            <a:r>
              <a:rPr lang="en-US"/>
              <a:t>Consider two actions.  1.  A conductor moves within a constant magnetic field.  2 A conductor is stationary in a field that changes with time.  Which effects can generate an emf.</a:t>
            </a:r>
          </a:p>
          <a:p>
            <a:pPr lvl="1"/>
            <a:endParaRPr lang="en-US"/>
          </a:p>
          <a:p>
            <a:pPr lvl="1"/>
            <a:r>
              <a:rPr lang="en-US"/>
              <a:t>both</a:t>
            </a:r>
          </a:p>
          <a:p>
            <a:pPr lvl="1"/>
            <a:endParaRPr lang="en-US"/>
          </a:p>
          <a:p>
            <a:pPr lvl="1"/>
            <a:r>
              <a:rPr lang="en-US"/>
              <a:t>neither</a:t>
            </a:r>
          </a:p>
          <a:p>
            <a:pPr lvl="1"/>
            <a:endParaRPr lang="en-US"/>
          </a:p>
          <a:p>
            <a:pPr lvl="1"/>
            <a:r>
              <a:rPr lang="en-US"/>
              <a:t>the second</a:t>
            </a:r>
          </a:p>
          <a:p>
            <a:pPr lvl="1"/>
            <a:endParaRPr lang="en-US"/>
          </a:p>
          <a:p>
            <a:pPr lvl="1"/>
            <a:r>
              <a:rPr lang="en-US"/>
              <a:t>the first</a:t>
            </a:r>
          </a:p>
          <a:p>
            <a:r>
              <a:rPr lang="en-US"/>
              <a:t> </a:t>
            </a:r>
            <a:endParaRPr lang="en-US" dirty="0"/>
          </a:p>
        </p:txBody>
      </p:sp>
      <p:sp>
        <p:nvSpPr>
          <p:cNvPr id="5" name="TextBox 4">
            <a:extLst>
              <a:ext uri="{FF2B5EF4-FFF2-40B4-BE49-F238E27FC236}">
                <a16:creationId xmlns:a16="http://schemas.microsoft.com/office/drawing/2014/main" id="{0B887DDC-162C-2546-B916-D94D38C26BB6}"/>
              </a:ext>
            </a:extLst>
          </p:cNvPr>
          <p:cNvSpPr txBox="1"/>
          <p:nvPr/>
        </p:nvSpPr>
        <p:spPr>
          <a:xfrm>
            <a:off x="5610225" y="3354765"/>
            <a:ext cx="6096000" cy="2862322"/>
          </a:xfrm>
          <a:prstGeom prst="rect">
            <a:avLst/>
          </a:prstGeom>
          <a:noFill/>
        </p:spPr>
        <p:txBody>
          <a:bodyPr wrap="square">
            <a:spAutoFit/>
          </a:bodyPr>
          <a:lstStyle/>
          <a:p>
            <a:r>
              <a:rPr lang="en-US" dirty="0"/>
              <a:t>For a moving conductor in a static magnetic field, an emf appears only if</a:t>
            </a:r>
          </a:p>
          <a:p>
            <a:endParaRPr lang="en-US" dirty="0"/>
          </a:p>
          <a:p>
            <a:pPr lvl="1"/>
            <a:r>
              <a:rPr lang="en-US" dirty="0"/>
              <a:t>the conductor crosses lines of magnetic field</a:t>
            </a:r>
          </a:p>
          <a:p>
            <a:pPr lvl="1"/>
            <a:endParaRPr lang="en-US" dirty="0"/>
          </a:p>
          <a:p>
            <a:pPr lvl="1"/>
            <a:r>
              <a:rPr lang="en-US" dirty="0"/>
              <a:t>every point of the conductor moves along a line of force</a:t>
            </a:r>
          </a:p>
          <a:p>
            <a:pPr lvl="1"/>
            <a:endParaRPr lang="en-US" dirty="0"/>
          </a:p>
          <a:p>
            <a:pPr lvl="1"/>
            <a:r>
              <a:rPr lang="en-US" dirty="0"/>
              <a:t>the conductor is doubly connected</a:t>
            </a:r>
          </a:p>
          <a:p>
            <a:pPr lvl="1"/>
            <a:endParaRPr lang="en-US" dirty="0"/>
          </a:p>
          <a:p>
            <a:pPr lvl="1"/>
            <a:r>
              <a:rPr lang="en-US" dirty="0"/>
              <a:t>the conductor spins on its axis</a:t>
            </a:r>
          </a:p>
        </p:txBody>
      </p:sp>
    </p:spTree>
    <p:extLst>
      <p:ext uri="{BB962C8B-B14F-4D97-AF65-F5344CB8AC3E}">
        <p14:creationId xmlns:p14="http://schemas.microsoft.com/office/powerpoint/2010/main" val="1930293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A522D0B-8374-D081-88AA-A6EF4582D9A9}"/>
              </a:ext>
            </a:extLst>
          </p:cNvPr>
          <p:cNvSpPr txBox="1"/>
          <p:nvPr/>
        </p:nvSpPr>
        <p:spPr>
          <a:xfrm>
            <a:off x="409575" y="226189"/>
            <a:ext cx="6096000" cy="2585323"/>
          </a:xfrm>
          <a:prstGeom prst="rect">
            <a:avLst/>
          </a:prstGeom>
          <a:noFill/>
        </p:spPr>
        <p:txBody>
          <a:bodyPr wrap="square">
            <a:spAutoFit/>
          </a:bodyPr>
          <a:lstStyle/>
          <a:p>
            <a:r>
              <a:rPr lang="en-US" dirty="0"/>
              <a:t>The electrostatic potential inside of a conductor</a:t>
            </a:r>
          </a:p>
          <a:p>
            <a:endParaRPr lang="en-US" dirty="0"/>
          </a:p>
          <a:p>
            <a:pPr lvl="1"/>
            <a:r>
              <a:rPr lang="en-US" dirty="0"/>
              <a:t>is zero</a:t>
            </a:r>
          </a:p>
          <a:p>
            <a:pPr lvl="1"/>
            <a:endParaRPr lang="en-US" dirty="0"/>
          </a:p>
          <a:p>
            <a:pPr lvl="1"/>
            <a:r>
              <a:rPr lang="en-US" dirty="0"/>
              <a:t>increases with distance from the center</a:t>
            </a:r>
          </a:p>
          <a:p>
            <a:pPr lvl="1"/>
            <a:endParaRPr lang="en-US" dirty="0"/>
          </a:p>
          <a:p>
            <a:pPr lvl="1"/>
            <a:r>
              <a:rPr lang="en-US" dirty="0"/>
              <a:t>decreases with distance from the center</a:t>
            </a:r>
          </a:p>
          <a:p>
            <a:pPr lvl="1"/>
            <a:endParaRPr lang="en-US" dirty="0"/>
          </a:p>
          <a:p>
            <a:pPr lvl="1"/>
            <a:r>
              <a:rPr lang="en-US" dirty="0"/>
              <a:t>is constant</a:t>
            </a:r>
          </a:p>
        </p:txBody>
      </p:sp>
      <p:sp>
        <p:nvSpPr>
          <p:cNvPr id="10" name="TextBox 9">
            <a:extLst>
              <a:ext uri="{FF2B5EF4-FFF2-40B4-BE49-F238E27FC236}">
                <a16:creationId xmlns:a16="http://schemas.microsoft.com/office/drawing/2014/main" id="{5441CC2E-CC0A-6D30-7195-8A994A3B5DBB}"/>
              </a:ext>
            </a:extLst>
          </p:cNvPr>
          <p:cNvSpPr txBox="1"/>
          <p:nvPr/>
        </p:nvSpPr>
        <p:spPr>
          <a:xfrm>
            <a:off x="5791200" y="3054340"/>
            <a:ext cx="6096000" cy="3139321"/>
          </a:xfrm>
          <a:prstGeom prst="rect">
            <a:avLst/>
          </a:prstGeom>
          <a:noFill/>
        </p:spPr>
        <p:txBody>
          <a:bodyPr wrap="square">
            <a:spAutoFit/>
          </a:bodyPr>
          <a:lstStyle/>
          <a:p>
            <a:r>
              <a:rPr lang="en-US" dirty="0"/>
              <a:t>The electrostatic potential in a universe that contains only conductors and vacuum can take maximum and minimum values </a:t>
            </a:r>
          </a:p>
          <a:p>
            <a:endParaRPr lang="en-US" dirty="0"/>
          </a:p>
          <a:p>
            <a:pPr lvl="1"/>
            <a:r>
              <a:rPr lang="en-US" dirty="0"/>
              <a:t>only at infinity</a:t>
            </a:r>
          </a:p>
          <a:p>
            <a:pPr lvl="1"/>
            <a:endParaRPr lang="en-US" dirty="0"/>
          </a:p>
          <a:p>
            <a:pPr lvl="1"/>
            <a:r>
              <a:rPr lang="en-US" dirty="0"/>
              <a:t>only at the boundaries between a conductor and vacuum</a:t>
            </a:r>
          </a:p>
          <a:p>
            <a:pPr lvl="1"/>
            <a:endParaRPr lang="en-US" dirty="0"/>
          </a:p>
          <a:p>
            <a:pPr lvl="1"/>
            <a:r>
              <a:rPr lang="en-US" dirty="0"/>
              <a:t>only at the center of the conductors</a:t>
            </a:r>
          </a:p>
          <a:p>
            <a:pPr lvl="1"/>
            <a:endParaRPr lang="en-US" dirty="0"/>
          </a:p>
          <a:p>
            <a:pPr lvl="1"/>
            <a:r>
              <a:rPr lang="en-US" dirty="0"/>
              <a:t>only midway between different conducting bodies</a:t>
            </a:r>
          </a:p>
        </p:txBody>
      </p:sp>
    </p:spTree>
    <p:extLst>
      <p:ext uri="{BB962C8B-B14F-4D97-AF65-F5344CB8AC3E}">
        <p14:creationId xmlns:p14="http://schemas.microsoft.com/office/powerpoint/2010/main" val="15803582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7ED7645-1D87-0B97-53B5-EB839D7A92AE}"/>
              </a:ext>
            </a:extLst>
          </p:cNvPr>
          <p:cNvSpPr txBox="1"/>
          <p:nvPr/>
        </p:nvSpPr>
        <p:spPr>
          <a:xfrm>
            <a:off x="314325" y="221040"/>
            <a:ext cx="6096000" cy="2862322"/>
          </a:xfrm>
          <a:prstGeom prst="rect">
            <a:avLst/>
          </a:prstGeom>
          <a:noFill/>
        </p:spPr>
        <p:txBody>
          <a:bodyPr wrap="square">
            <a:spAutoFit/>
          </a:bodyPr>
          <a:lstStyle/>
          <a:p>
            <a:r>
              <a:rPr lang="en-US" dirty="0"/>
              <a:t>At frequencies much greater than 4 Pi sigma/epsilon, a material behaves as </a:t>
            </a:r>
          </a:p>
          <a:p>
            <a:pPr lvl="1"/>
            <a:endParaRPr lang="en-US" dirty="0"/>
          </a:p>
          <a:p>
            <a:pPr lvl="1"/>
            <a:r>
              <a:rPr lang="en-US" dirty="0"/>
              <a:t>a crystal</a:t>
            </a:r>
          </a:p>
          <a:p>
            <a:pPr lvl="1"/>
            <a:endParaRPr lang="en-US" dirty="0"/>
          </a:p>
          <a:p>
            <a:pPr lvl="1"/>
            <a:r>
              <a:rPr lang="en-US" dirty="0"/>
              <a:t>a conductor</a:t>
            </a:r>
          </a:p>
          <a:p>
            <a:pPr lvl="1"/>
            <a:endParaRPr lang="en-US" dirty="0"/>
          </a:p>
          <a:p>
            <a:pPr lvl="1"/>
            <a:r>
              <a:rPr lang="en-US" dirty="0"/>
              <a:t>a dielectric</a:t>
            </a:r>
          </a:p>
          <a:p>
            <a:pPr lvl="1"/>
            <a:endParaRPr lang="en-US" dirty="0"/>
          </a:p>
          <a:p>
            <a:pPr lvl="1"/>
            <a:r>
              <a:rPr lang="en-US" dirty="0"/>
              <a:t>a semimetal</a:t>
            </a:r>
          </a:p>
        </p:txBody>
      </p:sp>
      <p:sp>
        <p:nvSpPr>
          <p:cNvPr id="5" name="TextBox 4">
            <a:extLst>
              <a:ext uri="{FF2B5EF4-FFF2-40B4-BE49-F238E27FC236}">
                <a16:creationId xmlns:a16="http://schemas.microsoft.com/office/drawing/2014/main" id="{51EACE98-3566-8C58-236F-9C6588CD3CE5}"/>
              </a:ext>
            </a:extLst>
          </p:cNvPr>
          <p:cNvSpPr txBox="1"/>
          <p:nvPr/>
        </p:nvSpPr>
        <p:spPr>
          <a:xfrm>
            <a:off x="5067300" y="2988439"/>
            <a:ext cx="6096000" cy="2585323"/>
          </a:xfrm>
          <a:prstGeom prst="rect">
            <a:avLst/>
          </a:prstGeom>
          <a:noFill/>
        </p:spPr>
        <p:txBody>
          <a:bodyPr wrap="square">
            <a:spAutoFit/>
          </a:bodyPr>
          <a:lstStyle/>
          <a:p>
            <a:r>
              <a:rPr lang="en-US" dirty="0"/>
              <a:t>In conductors at low frequencies, the displacement current is</a:t>
            </a:r>
          </a:p>
          <a:p>
            <a:endParaRPr lang="en-US" dirty="0"/>
          </a:p>
          <a:p>
            <a:pPr lvl="1"/>
            <a:r>
              <a:rPr lang="en-US" dirty="0"/>
              <a:t>more important than conduction current</a:t>
            </a:r>
          </a:p>
          <a:p>
            <a:pPr lvl="1"/>
            <a:endParaRPr lang="en-US" dirty="0"/>
          </a:p>
          <a:p>
            <a:pPr lvl="1"/>
            <a:r>
              <a:rPr lang="en-US" dirty="0"/>
              <a:t>approaching a constant limiting value</a:t>
            </a:r>
          </a:p>
          <a:p>
            <a:pPr lvl="1"/>
            <a:endParaRPr lang="en-US" dirty="0"/>
          </a:p>
          <a:p>
            <a:pPr lvl="1"/>
            <a:r>
              <a:rPr lang="en-US" dirty="0"/>
              <a:t>diverging</a:t>
            </a:r>
          </a:p>
          <a:p>
            <a:pPr lvl="1"/>
            <a:endParaRPr lang="en-US" dirty="0"/>
          </a:p>
          <a:p>
            <a:pPr lvl="1"/>
            <a:r>
              <a:rPr lang="en-US" dirty="0"/>
              <a:t>negligible</a:t>
            </a:r>
          </a:p>
        </p:txBody>
      </p:sp>
    </p:spTree>
    <p:extLst>
      <p:ext uri="{BB962C8B-B14F-4D97-AF65-F5344CB8AC3E}">
        <p14:creationId xmlns:p14="http://schemas.microsoft.com/office/powerpoint/2010/main" val="6328594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738B9A0-9B82-54BE-2B34-DC5CA36B177E}"/>
              </a:ext>
            </a:extLst>
          </p:cNvPr>
          <p:cNvSpPr txBox="1"/>
          <p:nvPr/>
        </p:nvSpPr>
        <p:spPr>
          <a:xfrm>
            <a:off x="590550" y="301615"/>
            <a:ext cx="6096000" cy="3139321"/>
          </a:xfrm>
          <a:prstGeom prst="rect">
            <a:avLst/>
          </a:prstGeom>
          <a:noFill/>
        </p:spPr>
        <p:txBody>
          <a:bodyPr wrap="square">
            <a:spAutoFit/>
          </a:bodyPr>
          <a:lstStyle/>
          <a:p>
            <a:r>
              <a:rPr lang="en-US" dirty="0"/>
              <a:t>At frequencies that approach the natural frequencies of motion that causes polarization, the electric induction is determined by the electric field</a:t>
            </a:r>
          </a:p>
          <a:p>
            <a:pPr lvl="1"/>
            <a:endParaRPr lang="en-US" dirty="0"/>
          </a:p>
          <a:p>
            <a:pPr lvl="1"/>
            <a:r>
              <a:rPr lang="en-US" dirty="0"/>
              <a:t>at every previous instant</a:t>
            </a:r>
          </a:p>
          <a:p>
            <a:pPr lvl="1"/>
            <a:endParaRPr lang="en-US" dirty="0"/>
          </a:p>
          <a:p>
            <a:pPr lvl="1"/>
            <a:r>
              <a:rPr lang="en-US" dirty="0"/>
              <a:t>at future instants</a:t>
            </a:r>
          </a:p>
          <a:p>
            <a:pPr lvl="1"/>
            <a:endParaRPr lang="en-US" dirty="0"/>
          </a:p>
          <a:p>
            <a:pPr lvl="1"/>
            <a:r>
              <a:rPr lang="en-US" dirty="0"/>
              <a:t>not at all</a:t>
            </a:r>
          </a:p>
          <a:p>
            <a:pPr lvl="1"/>
            <a:endParaRPr lang="en-US" dirty="0"/>
          </a:p>
          <a:p>
            <a:pPr lvl="1"/>
            <a:r>
              <a:rPr lang="en-US" dirty="0"/>
              <a:t>at the present moment only</a:t>
            </a:r>
          </a:p>
        </p:txBody>
      </p:sp>
      <p:sp>
        <p:nvSpPr>
          <p:cNvPr id="5" name="TextBox 4">
            <a:extLst>
              <a:ext uri="{FF2B5EF4-FFF2-40B4-BE49-F238E27FC236}">
                <a16:creationId xmlns:a16="http://schemas.microsoft.com/office/drawing/2014/main" id="{FE0D1DDD-CE5A-7453-4390-22735690FAC4}"/>
              </a:ext>
            </a:extLst>
          </p:cNvPr>
          <p:cNvSpPr txBox="1"/>
          <p:nvPr/>
        </p:nvSpPr>
        <p:spPr>
          <a:xfrm>
            <a:off x="5429250" y="3230940"/>
            <a:ext cx="6096000" cy="2862322"/>
          </a:xfrm>
          <a:prstGeom prst="rect">
            <a:avLst/>
          </a:prstGeom>
          <a:noFill/>
        </p:spPr>
        <p:txBody>
          <a:bodyPr wrap="square">
            <a:spAutoFit/>
          </a:bodyPr>
          <a:lstStyle/>
          <a:p>
            <a:r>
              <a:rPr lang="en-US" dirty="0"/>
              <a:t>At high frequencies, the distinction between dielectrics and conductors</a:t>
            </a:r>
          </a:p>
          <a:p>
            <a:pPr lvl="1"/>
            <a:endParaRPr lang="en-US" dirty="0"/>
          </a:p>
          <a:p>
            <a:pPr lvl="1"/>
            <a:r>
              <a:rPr lang="en-US" dirty="0"/>
              <a:t>becomes more pronounced</a:t>
            </a:r>
          </a:p>
          <a:p>
            <a:pPr lvl="1"/>
            <a:endParaRPr lang="en-US" dirty="0"/>
          </a:p>
          <a:p>
            <a:pPr lvl="1"/>
            <a:r>
              <a:rPr lang="en-US" dirty="0"/>
              <a:t>disappears</a:t>
            </a:r>
          </a:p>
          <a:p>
            <a:pPr lvl="1"/>
            <a:endParaRPr lang="en-US" dirty="0"/>
          </a:p>
          <a:p>
            <a:pPr lvl="1"/>
            <a:r>
              <a:rPr lang="en-US" dirty="0"/>
              <a:t>remains unchanged</a:t>
            </a:r>
          </a:p>
          <a:p>
            <a:pPr lvl="1"/>
            <a:endParaRPr lang="en-US" dirty="0"/>
          </a:p>
          <a:p>
            <a:pPr lvl="1"/>
            <a:r>
              <a:rPr lang="en-US" dirty="0"/>
              <a:t>No answer text provided.</a:t>
            </a:r>
          </a:p>
        </p:txBody>
      </p:sp>
    </p:spTree>
    <p:extLst>
      <p:ext uri="{BB962C8B-B14F-4D97-AF65-F5344CB8AC3E}">
        <p14:creationId xmlns:p14="http://schemas.microsoft.com/office/powerpoint/2010/main" val="12417315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706FE68-685A-0D97-9A6B-F84682B10496}"/>
              </a:ext>
            </a:extLst>
          </p:cNvPr>
          <p:cNvSpPr txBox="1"/>
          <p:nvPr/>
        </p:nvSpPr>
        <p:spPr>
          <a:xfrm>
            <a:off x="523875" y="566678"/>
            <a:ext cx="6096000" cy="2585323"/>
          </a:xfrm>
          <a:prstGeom prst="rect">
            <a:avLst/>
          </a:prstGeom>
          <a:noFill/>
        </p:spPr>
        <p:txBody>
          <a:bodyPr wrap="square">
            <a:spAutoFit/>
          </a:bodyPr>
          <a:lstStyle/>
          <a:p>
            <a:r>
              <a:rPr lang="en-US" dirty="0"/>
              <a:t>As frequency approaches infinity, the permittivity tends to </a:t>
            </a:r>
          </a:p>
          <a:p>
            <a:pPr lvl="1"/>
            <a:endParaRPr lang="en-US" dirty="0"/>
          </a:p>
          <a:p>
            <a:pPr lvl="1"/>
            <a:r>
              <a:rPr lang="en-US" dirty="0"/>
              <a:t>unity</a:t>
            </a:r>
          </a:p>
          <a:p>
            <a:pPr lvl="1"/>
            <a:endParaRPr lang="en-US" dirty="0"/>
          </a:p>
          <a:p>
            <a:pPr lvl="1"/>
            <a:r>
              <a:rPr lang="en-US" dirty="0"/>
              <a:t>infinity</a:t>
            </a:r>
          </a:p>
          <a:p>
            <a:pPr lvl="1"/>
            <a:endParaRPr lang="en-US" dirty="0"/>
          </a:p>
          <a:p>
            <a:pPr lvl="1"/>
            <a:r>
              <a:rPr lang="en-US" dirty="0"/>
              <a:t>negative values</a:t>
            </a:r>
          </a:p>
          <a:p>
            <a:pPr lvl="1"/>
            <a:endParaRPr lang="en-US" dirty="0"/>
          </a:p>
          <a:p>
            <a:pPr lvl="1"/>
            <a:r>
              <a:rPr lang="en-US" dirty="0"/>
              <a:t>zero</a:t>
            </a:r>
          </a:p>
        </p:txBody>
      </p:sp>
      <p:sp>
        <p:nvSpPr>
          <p:cNvPr id="5" name="TextBox 4">
            <a:extLst>
              <a:ext uri="{FF2B5EF4-FFF2-40B4-BE49-F238E27FC236}">
                <a16:creationId xmlns:a16="http://schemas.microsoft.com/office/drawing/2014/main" id="{7EB312B2-9369-26BD-B280-E70A1ADA4F05}"/>
              </a:ext>
            </a:extLst>
          </p:cNvPr>
          <p:cNvSpPr txBox="1"/>
          <p:nvPr/>
        </p:nvSpPr>
        <p:spPr>
          <a:xfrm>
            <a:off x="5067300" y="3152001"/>
            <a:ext cx="6096000" cy="2862322"/>
          </a:xfrm>
          <a:prstGeom prst="rect">
            <a:avLst/>
          </a:prstGeom>
          <a:noFill/>
        </p:spPr>
        <p:txBody>
          <a:bodyPr wrap="square">
            <a:spAutoFit/>
          </a:bodyPr>
          <a:lstStyle/>
          <a:p>
            <a:r>
              <a:rPr lang="en-US" dirty="0"/>
              <a:t>When frequency exceeds the natural frequencies of electrons in a conductor or dielectric, the electrons behave as though</a:t>
            </a:r>
          </a:p>
          <a:p>
            <a:pPr lvl="1"/>
            <a:endParaRPr lang="en-US" dirty="0"/>
          </a:p>
          <a:p>
            <a:pPr lvl="1"/>
            <a:r>
              <a:rPr lang="en-US" dirty="0"/>
              <a:t>strongly interacting with the nuclei</a:t>
            </a:r>
          </a:p>
          <a:p>
            <a:pPr lvl="1"/>
            <a:endParaRPr lang="en-US" dirty="0"/>
          </a:p>
          <a:p>
            <a:pPr lvl="1"/>
            <a:r>
              <a:rPr lang="en-US" dirty="0"/>
              <a:t>bound</a:t>
            </a:r>
          </a:p>
          <a:p>
            <a:pPr lvl="1"/>
            <a:endParaRPr lang="en-US" dirty="0"/>
          </a:p>
          <a:p>
            <a:pPr lvl="1"/>
            <a:r>
              <a:rPr lang="en-US" dirty="0"/>
              <a:t>free</a:t>
            </a:r>
          </a:p>
          <a:p>
            <a:pPr lvl="1"/>
            <a:endParaRPr lang="en-US" dirty="0"/>
          </a:p>
          <a:p>
            <a:pPr lvl="1"/>
            <a:r>
              <a:rPr lang="en-US" dirty="0"/>
              <a:t>strongly interacting with each other</a:t>
            </a:r>
          </a:p>
        </p:txBody>
      </p:sp>
    </p:spTree>
    <p:extLst>
      <p:ext uri="{BB962C8B-B14F-4D97-AF65-F5344CB8AC3E}">
        <p14:creationId xmlns:p14="http://schemas.microsoft.com/office/powerpoint/2010/main" val="29262046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99341B6-2C4F-CBC9-B66C-697806EDBC00}"/>
              </a:ext>
            </a:extLst>
          </p:cNvPr>
          <p:cNvSpPr txBox="1"/>
          <p:nvPr/>
        </p:nvSpPr>
        <p:spPr>
          <a:xfrm>
            <a:off x="657225" y="566678"/>
            <a:ext cx="6096000" cy="2585323"/>
          </a:xfrm>
          <a:prstGeom prst="rect">
            <a:avLst/>
          </a:prstGeom>
          <a:noFill/>
        </p:spPr>
        <p:txBody>
          <a:bodyPr wrap="square">
            <a:spAutoFit/>
          </a:bodyPr>
          <a:lstStyle/>
          <a:p>
            <a:r>
              <a:rPr lang="en-US" dirty="0"/>
              <a:t>The rate of change of energy in unit volume of a body is </a:t>
            </a:r>
          </a:p>
          <a:p>
            <a:pPr lvl="1"/>
            <a:endParaRPr lang="en-US" dirty="0"/>
          </a:p>
          <a:p>
            <a:pPr lvl="1"/>
            <a:r>
              <a:rPr lang="en-US" dirty="0"/>
              <a:t>div </a:t>
            </a:r>
            <a:r>
              <a:rPr lang="en-US" b="1" dirty="0"/>
              <a:t>S</a:t>
            </a:r>
          </a:p>
          <a:p>
            <a:pPr lvl="1"/>
            <a:endParaRPr lang="en-US" dirty="0"/>
          </a:p>
          <a:p>
            <a:pPr lvl="1"/>
            <a:r>
              <a:rPr lang="en-US" b="1" dirty="0"/>
              <a:t>S</a:t>
            </a:r>
          </a:p>
          <a:p>
            <a:pPr lvl="1"/>
            <a:endParaRPr lang="en-US" dirty="0"/>
          </a:p>
          <a:p>
            <a:pPr lvl="1"/>
            <a:r>
              <a:rPr lang="en-US" b="1" dirty="0"/>
              <a:t>curl S</a:t>
            </a:r>
          </a:p>
          <a:p>
            <a:pPr lvl="1"/>
            <a:endParaRPr lang="en-US" dirty="0"/>
          </a:p>
          <a:p>
            <a:pPr lvl="1"/>
            <a:r>
              <a:rPr lang="en-US" b="1" dirty="0"/>
              <a:t>S</a:t>
            </a:r>
            <a:r>
              <a:rPr lang="en-US" baseline="30000" dirty="0"/>
              <a:t>2</a:t>
            </a:r>
          </a:p>
        </p:txBody>
      </p:sp>
      <p:sp>
        <p:nvSpPr>
          <p:cNvPr id="5" name="TextBox 4">
            <a:extLst>
              <a:ext uri="{FF2B5EF4-FFF2-40B4-BE49-F238E27FC236}">
                <a16:creationId xmlns:a16="http://schemas.microsoft.com/office/drawing/2014/main" id="{70272B66-CD64-906F-9EDB-7C8C2C373275}"/>
              </a:ext>
            </a:extLst>
          </p:cNvPr>
          <p:cNvSpPr txBox="1"/>
          <p:nvPr/>
        </p:nvSpPr>
        <p:spPr>
          <a:xfrm>
            <a:off x="5210175" y="2530465"/>
            <a:ext cx="6096000" cy="3139321"/>
          </a:xfrm>
          <a:prstGeom prst="rect">
            <a:avLst/>
          </a:prstGeom>
          <a:noFill/>
        </p:spPr>
        <p:txBody>
          <a:bodyPr wrap="square">
            <a:spAutoFit/>
          </a:bodyPr>
          <a:lstStyle/>
          <a:p>
            <a:r>
              <a:rPr lang="en-US" dirty="0"/>
              <a:t>The total energy dissipated by a non-monochromatic pulse of electromagnetic energy a non-magnetic dispersive medium is proportional to </a:t>
            </a:r>
          </a:p>
          <a:p>
            <a:pPr lvl="1"/>
            <a:endParaRPr lang="en-US" dirty="0"/>
          </a:p>
          <a:p>
            <a:pPr lvl="1"/>
            <a:r>
              <a:rPr lang="en-US" dirty="0"/>
              <a:t>the positive part of the permittivity spectrum</a:t>
            </a:r>
          </a:p>
          <a:p>
            <a:pPr lvl="1"/>
            <a:endParaRPr lang="en-US" dirty="0"/>
          </a:p>
          <a:p>
            <a:pPr lvl="1"/>
            <a:r>
              <a:rPr lang="en-US" dirty="0"/>
              <a:t>the imaginary part of the permittivity</a:t>
            </a:r>
          </a:p>
          <a:p>
            <a:pPr lvl="1"/>
            <a:endParaRPr lang="en-US" dirty="0"/>
          </a:p>
          <a:p>
            <a:pPr lvl="1"/>
            <a:r>
              <a:rPr lang="en-US" dirty="0"/>
              <a:t>the real part of the permeability</a:t>
            </a:r>
          </a:p>
          <a:p>
            <a:pPr lvl="1"/>
            <a:endParaRPr lang="en-US" dirty="0"/>
          </a:p>
          <a:p>
            <a:pPr lvl="1"/>
            <a:r>
              <a:rPr lang="en-US" dirty="0"/>
              <a:t>the real part of the permittivity</a:t>
            </a:r>
          </a:p>
        </p:txBody>
      </p:sp>
    </p:spTree>
    <p:extLst>
      <p:ext uri="{BB962C8B-B14F-4D97-AF65-F5344CB8AC3E}">
        <p14:creationId xmlns:p14="http://schemas.microsoft.com/office/powerpoint/2010/main" val="5425206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8745BF-D74D-20C7-59D7-1B693FDA2880}"/>
              </a:ext>
            </a:extLst>
          </p:cNvPr>
          <p:cNvSpPr txBox="1"/>
          <p:nvPr/>
        </p:nvSpPr>
        <p:spPr>
          <a:xfrm>
            <a:off x="333374" y="338941"/>
            <a:ext cx="11039475" cy="3139321"/>
          </a:xfrm>
          <a:prstGeom prst="rect">
            <a:avLst/>
          </a:prstGeom>
          <a:noFill/>
        </p:spPr>
        <p:txBody>
          <a:bodyPr wrap="square">
            <a:spAutoFit/>
          </a:bodyPr>
          <a:lstStyle/>
          <a:p>
            <a:r>
              <a:rPr lang="en-US" dirty="0"/>
              <a:t>For dielectrics the function f(</a:t>
            </a:r>
            <a:r>
              <a:rPr lang="en-US" dirty="0">
                <a:latin typeface="Symbol" panose="05050102010706020507" pitchFamily="18" charset="2"/>
              </a:rPr>
              <a:t>t</a:t>
            </a:r>
            <a:r>
              <a:rPr lang="en-US" dirty="0"/>
              <a:t>), that tells how much the electric fields at earlier times a distance </a:t>
            </a:r>
            <a:r>
              <a:rPr lang="en-US" dirty="0">
                <a:latin typeface="Symbol" panose="05050102010706020507" pitchFamily="18" charset="2"/>
              </a:rPr>
              <a:t>t</a:t>
            </a:r>
            <a:r>
              <a:rPr lang="en-US" dirty="0"/>
              <a:t> into the past contribute to the induction at the present time, tends to zero as tau becomes large.  For metals, the function that tends to zero is f minus a constant times.... </a:t>
            </a:r>
          </a:p>
          <a:p>
            <a:endParaRPr lang="en-US" dirty="0"/>
          </a:p>
          <a:p>
            <a:pPr lvl="1"/>
            <a:r>
              <a:rPr lang="en-US" dirty="0"/>
              <a:t>the conductivity</a:t>
            </a:r>
          </a:p>
          <a:p>
            <a:pPr lvl="1"/>
            <a:endParaRPr lang="en-US" dirty="0"/>
          </a:p>
          <a:p>
            <a:pPr lvl="1"/>
            <a:r>
              <a:rPr lang="en-US" dirty="0"/>
              <a:t>the dissipated energy</a:t>
            </a:r>
          </a:p>
          <a:p>
            <a:pPr lvl="1"/>
            <a:endParaRPr lang="en-US" dirty="0"/>
          </a:p>
          <a:p>
            <a:pPr lvl="1"/>
            <a:r>
              <a:rPr lang="en-US" dirty="0"/>
              <a:t>the permeability</a:t>
            </a:r>
          </a:p>
          <a:p>
            <a:pPr lvl="1"/>
            <a:endParaRPr lang="en-US" dirty="0"/>
          </a:p>
          <a:p>
            <a:pPr lvl="1"/>
            <a:r>
              <a:rPr lang="en-US" dirty="0"/>
              <a:t>the permittivity</a:t>
            </a:r>
          </a:p>
        </p:txBody>
      </p:sp>
      <p:sp>
        <p:nvSpPr>
          <p:cNvPr id="5" name="TextBox 4">
            <a:extLst>
              <a:ext uri="{FF2B5EF4-FFF2-40B4-BE49-F238E27FC236}">
                <a16:creationId xmlns:a16="http://schemas.microsoft.com/office/drawing/2014/main" id="{74AE185D-12D6-4030-457B-08A8E32D32CB}"/>
              </a:ext>
            </a:extLst>
          </p:cNvPr>
          <p:cNvSpPr txBox="1"/>
          <p:nvPr/>
        </p:nvSpPr>
        <p:spPr>
          <a:xfrm>
            <a:off x="5276849" y="3187690"/>
            <a:ext cx="6096000" cy="3139321"/>
          </a:xfrm>
          <a:prstGeom prst="rect">
            <a:avLst/>
          </a:prstGeom>
          <a:noFill/>
        </p:spPr>
        <p:txBody>
          <a:bodyPr wrap="square">
            <a:spAutoFit/>
          </a:bodyPr>
          <a:lstStyle/>
          <a:p>
            <a:r>
              <a:rPr lang="en-US" dirty="0"/>
              <a:t>The complex permittivity is a function of the complex frequency.  The permittivity is real on which axis of the complex frequency plane? </a:t>
            </a:r>
          </a:p>
          <a:p>
            <a:pPr lvl="1"/>
            <a:endParaRPr lang="en-US" dirty="0"/>
          </a:p>
          <a:p>
            <a:pPr lvl="1"/>
            <a:r>
              <a:rPr lang="en-US" dirty="0"/>
              <a:t>positive real</a:t>
            </a:r>
          </a:p>
          <a:p>
            <a:pPr lvl="1"/>
            <a:endParaRPr lang="en-US" dirty="0"/>
          </a:p>
          <a:p>
            <a:pPr lvl="1"/>
            <a:r>
              <a:rPr lang="en-US" dirty="0"/>
              <a:t>negative imaginary</a:t>
            </a:r>
          </a:p>
          <a:p>
            <a:pPr lvl="1"/>
            <a:endParaRPr lang="en-US" dirty="0"/>
          </a:p>
          <a:p>
            <a:pPr lvl="1"/>
            <a:r>
              <a:rPr lang="en-US" dirty="0"/>
              <a:t>negative real</a:t>
            </a:r>
          </a:p>
          <a:p>
            <a:pPr lvl="1"/>
            <a:endParaRPr lang="en-US" dirty="0"/>
          </a:p>
          <a:p>
            <a:pPr lvl="1"/>
            <a:r>
              <a:rPr lang="en-US" dirty="0"/>
              <a:t>positive imaginary</a:t>
            </a:r>
          </a:p>
        </p:txBody>
      </p:sp>
    </p:spTree>
    <p:extLst>
      <p:ext uri="{BB962C8B-B14F-4D97-AF65-F5344CB8AC3E}">
        <p14:creationId xmlns:p14="http://schemas.microsoft.com/office/powerpoint/2010/main" val="41770351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DBB17F3-D17F-6325-B114-DBBB9401DD5C}"/>
              </a:ext>
            </a:extLst>
          </p:cNvPr>
          <p:cNvSpPr txBox="1"/>
          <p:nvPr/>
        </p:nvSpPr>
        <p:spPr>
          <a:xfrm>
            <a:off x="228599" y="289679"/>
            <a:ext cx="7248525" cy="2862322"/>
          </a:xfrm>
          <a:prstGeom prst="rect">
            <a:avLst/>
          </a:prstGeom>
          <a:noFill/>
        </p:spPr>
        <p:txBody>
          <a:bodyPr wrap="square">
            <a:spAutoFit/>
          </a:bodyPr>
          <a:lstStyle/>
          <a:p>
            <a:r>
              <a:rPr lang="en-US" dirty="0"/>
              <a:t>The real part of the permittivity at a given frequency can be calculated from knowledge of </a:t>
            </a:r>
          </a:p>
          <a:p>
            <a:pPr lvl="1"/>
            <a:endParaRPr lang="en-US" dirty="0"/>
          </a:p>
          <a:p>
            <a:pPr lvl="1"/>
            <a:r>
              <a:rPr lang="en-US" dirty="0"/>
              <a:t>the imaginary part of the permittivity at all frequencies</a:t>
            </a:r>
          </a:p>
          <a:p>
            <a:pPr lvl="1"/>
            <a:endParaRPr lang="en-US" dirty="0"/>
          </a:p>
          <a:p>
            <a:pPr lvl="1"/>
            <a:r>
              <a:rPr lang="en-US" dirty="0"/>
              <a:t>the imaginary part of the permittivity at the same frequency</a:t>
            </a:r>
          </a:p>
          <a:p>
            <a:pPr lvl="1"/>
            <a:endParaRPr lang="en-US" dirty="0"/>
          </a:p>
          <a:p>
            <a:pPr lvl="1"/>
            <a:r>
              <a:rPr lang="en-US" dirty="0"/>
              <a:t>The imaginary part of the permittivity at zero frequency</a:t>
            </a:r>
          </a:p>
          <a:p>
            <a:pPr lvl="1"/>
            <a:endParaRPr lang="en-US" dirty="0"/>
          </a:p>
          <a:p>
            <a:pPr lvl="1"/>
            <a:r>
              <a:rPr lang="en-US" dirty="0"/>
              <a:t>the real part of the permittivity at zero frequency</a:t>
            </a:r>
          </a:p>
        </p:txBody>
      </p:sp>
      <p:sp>
        <p:nvSpPr>
          <p:cNvPr id="5" name="TextBox 4">
            <a:extLst>
              <a:ext uri="{FF2B5EF4-FFF2-40B4-BE49-F238E27FC236}">
                <a16:creationId xmlns:a16="http://schemas.microsoft.com/office/drawing/2014/main" id="{F1C54CF6-AF60-ECE2-1C26-58C07B470BE5}"/>
              </a:ext>
            </a:extLst>
          </p:cNvPr>
          <p:cNvSpPr txBox="1"/>
          <p:nvPr/>
        </p:nvSpPr>
        <p:spPr>
          <a:xfrm>
            <a:off x="5800725" y="3578989"/>
            <a:ext cx="6096000" cy="2585323"/>
          </a:xfrm>
          <a:prstGeom prst="rect">
            <a:avLst/>
          </a:prstGeom>
          <a:noFill/>
        </p:spPr>
        <p:txBody>
          <a:bodyPr wrap="square">
            <a:spAutoFit/>
          </a:bodyPr>
          <a:lstStyle/>
          <a:p>
            <a:r>
              <a:rPr lang="en-US" dirty="0"/>
              <a:t>The oscillator strength is proportional to </a:t>
            </a:r>
          </a:p>
          <a:p>
            <a:pPr lvl="1"/>
            <a:endParaRPr lang="en-US" dirty="0"/>
          </a:p>
          <a:p>
            <a:pPr lvl="1"/>
            <a:r>
              <a:rPr lang="en-US" dirty="0"/>
              <a:t>the real part of the permittivity</a:t>
            </a:r>
          </a:p>
          <a:p>
            <a:pPr lvl="1"/>
            <a:endParaRPr lang="en-US" dirty="0"/>
          </a:p>
          <a:p>
            <a:pPr lvl="1"/>
            <a:r>
              <a:rPr lang="en-US" dirty="0"/>
              <a:t>the imaginary part of the permittivity</a:t>
            </a:r>
          </a:p>
          <a:p>
            <a:pPr lvl="1"/>
            <a:endParaRPr lang="en-US" dirty="0"/>
          </a:p>
          <a:p>
            <a:pPr lvl="1"/>
            <a:r>
              <a:rPr lang="en-US" dirty="0"/>
              <a:t>the inverse of the frequency</a:t>
            </a:r>
          </a:p>
          <a:p>
            <a:pPr lvl="1"/>
            <a:endParaRPr lang="en-US" dirty="0"/>
          </a:p>
          <a:p>
            <a:pPr lvl="1"/>
            <a:r>
              <a:rPr lang="en-US" dirty="0"/>
              <a:t>the square root of the spring constant</a:t>
            </a:r>
          </a:p>
        </p:txBody>
      </p:sp>
    </p:spTree>
    <p:extLst>
      <p:ext uri="{BB962C8B-B14F-4D97-AF65-F5344CB8AC3E}">
        <p14:creationId xmlns:p14="http://schemas.microsoft.com/office/powerpoint/2010/main" val="14102286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8706B86-AE92-D716-4A05-3E6E4BFB1CC6}"/>
              </a:ext>
            </a:extLst>
          </p:cNvPr>
          <p:cNvSpPr txBox="1"/>
          <p:nvPr/>
        </p:nvSpPr>
        <p:spPr>
          <a:xfrm>
            <a:off x="409575" y="459165"/>
            <a:ext cx="6096000" cy="2862322"/>
          </a:xfrm>
          <a:prstGeom prst="rect">
            <a:avLst/>
          </a:prstGeom>
          <a:noFill/>
        </p:spPr>
        <p:txBody>
          <a:bodyPr wrap="square">
            <a:spAutoFit/>
          </a:bodyPr>
          <a:lstStyle/>
          <a:p>
            <a:r>
              <a:rPr lang="en-US" dirty="0"/>
              <a:t>A wave for which </a:t>
            </a:r>
            <a:r>
              <a:rPr lang="en-US" b="1" dirty="0"/>
              <a:t>k'</a:t>
            </a:r>
            <a:r>
              <a:rPr lang="en-US" dirty="0"/>
              <a:t> and </a:t>
            </a:r>
            <a:r>
              <a:rPr lang="en-US" b="1" dirty="0"/>
              <a:t>k"</a:t>
            </a:r>
            <a:r>
              <a:rPr lang="en-US" dirty="0"/>
              <a:t> are not in the same direction is called</a:t>
            </a:r>
          </a:p>
          <a:p>
            <a:pPr lvl="1"/>
            <a:endParaRPr lang="en-US" dirty="0"/>
          </a:p>
          <a:p>
            <a:pPr lvl="1"/>
            <a:r>
              <a:rPr lang="en-US" dirty="0"/>
              <a:t>a homogeneous plane wave</a:t>
            </a:r>
          </a:p>
          <a:p>
            <a:pPr lvl="1"/>
            <a:endParaRPr lang="en-US" dirty="0"/>
          </a:p>
          <a:p>
            <a:pPr lvl="1"/>
            <a:r>
              <a:rPr lang="en-US" dirty="0"/>
              <a:t>an inhomogeneous plane wave</a:t>
            </a:r>
          </a:p>
          <a:p>
            <a:pPr lvl="1"/>
            <a:endParaRPr lang="en-US" dirty="0"/>
          </a:p>
          <a:p>
            <a:pPr lvl="1"/>
            <a:r>
              <a:rPr lang="en-US" dirty="0"/>
              <a:t>an isotropic plane wave</a:t>
            </a:r>
          </a:p>
          <a:p>
            <a:pPr lvl="1"/>
            <a:endParaRPr lang="en-US" dirty="0"/>
          </a:p>
          <a:p>
            <a:pPr lvl="1"/>
            <a:r>
              <a:rPr lang="en-US" dirty="0"/>
              <a:t>an anisotropic plane wave</a:t>
            </a:r>
          </a:p>
        </p:txBody>
      </p:sp>
      <p:sp>
        <p:nvSpPr>
          <p:cNvPr id="10" name="TextBox 9">
            <a:extLst>
              <a:ext uri="{FF2B5EF4-FFF2-40B4-BE49-F238E27FC236}">
                <a16:creationId xmlns:a16="http://schemas.microsoft.com/office/drawing/2014/main" id="{61FE806A-F6A8-E12B-EA6D-3FFC84F55F70}"/>
              </a:ext>
            </a:extLst>
          </p:cNvPr>
          <p:cNvSpPr txBox="1"/>
          <p:nvPr/>
        </p:nvSpPr>
        <p:spPr>
          <a:xfrm>
            <a:off x="5143500" y="3126165"/>
            <a:ext cx="6096000" cy="2862322"/>
          </a:xfrm>
          <a:prstGeom prst="rect">
            <a:avLst/>
          </a:prstGeom>
          <a:noFill/>
        </p:spPr>
        <p:txBody>
          <a:bodyPr wrap="square">
            <a:spAutoFit/>
          </a:bodyPr>
          <a:lstStyle/>
          <a:p>
            <a:r>
              <a:rPr lang="en-US" dirty="0"/>
              <a:t>The real part of </a:t>
            </a:r>
            <a:r>
              <a:rPr lang="en-US" dirty="0" err="1"/>
              <a:t>of</a:t>
            </a:r>
            <a:r>
              <a:rPr lang="en-US" dirty="0"/>
              <a:t> the permittivity </a:t>
            </a:r>
            <a:r>
              <a:rPr lang="en-US" dirty="0">
                <a:latin typeface="Symbol" panose="05050102010706020507" pitchFamily="18" charset="2"/>
              </a:rPr>
              <a:t>e</a:t>
            </a:r>
            <a:r>
              <a:rPr lang="en-US" dirty="0"/>
              <a:t>' is related to the real and imaginary parts of the complex index n + </a:t>
            </a:r>
            <a:r>
              <a:rPr lang="en-US" dirty="0" err="1"/>
              <a:t>ik</a:t>
            </a:r>
            <a:r>
              <a:rPr lang="en-US" dirty="0"/>
              <a:t> by</a:t>
            </a:r>
          </a:p>
          <a:p>
            <a:pPr lvl="1"/>
            <a:endParaRPr lang="en-US" dirty="0"/>
          </a:p>
          <a:p>
            <a:pPr lvl="1"/>
            <a:r>
              <a:rPr lang="en-US" dirty="0">
                <a:latin typeface="Symbol" panose="05050102010706020507" pitchFamily="18" charset="2"/>
              </a:rPr>
              <a:t>e</a:t>
            </a:r>
            <a:r>
              <a:rPr lang="en-US" dirty="0"/>
              <a:t>' = 2nk</a:t>
            </a:r>
          </a:p>
          <a:p>
            <a:pPr lvl="1"/>
            <a:endParaRPr lang="en-US" dirty="0"/>
          </a:p>
          <a:p>
            <a:pPr lvl="1"/>
            <a:r>
              <a:rPr lang="en-US" dirty="0">
                <a:latin typeface="Symbol" panose="05050102010706020507" pitchFamily="18" charset="2"/>
              </a:rPr>
              <a:t>e</a:t>
            </a:r>
            <a:r>
              <a:rPr lang="en-US" dirty="0"/>
              <a:t>' = k^2-n^2</a:t>
            </a:r>
          </a:p>
          <a:p>
            <a:pPr lvl="1"/>
            <a:endParaRPr lang="en-US" dirty="0"/>
          </a:p>
          <a:p>
            <a:pPr lvl="1"/>
            <a:r>
              <a:rPr lang="en-US" dirty="0">
                <a:latin typeface="Symbol" panose="05050102010706020507" pitchFamily="18" charset="2"/>
              </a:rPr>
              <a:t>e</a:t>
            </a:r>
            <a:r>
              <a:rPr lang="en-US" dirty="0"/>
              <a:t>‘ =2n/k</a:t>
            </a:r>
          </a:p>
          <a:p>
            <a:pPr lvl="1"/>
            <a:endParaRPr lang="en-US" dirty="0"/>
          </a:p>
          <a:p>
            <a:pPr lvl="1"/>
            <a:r>
              <a:rPr lang="en-US" dirty="0">
                <a:latin typeface="Symbol" panose="05050102010706020507" pitchFamily="18" charset="2"/>
              </a:rPr>
              <a:t>e</a:t>
            </a:r>
            <a:r>
              <a:rPr lang="en-US" dirty="0"/>
              <a:t>‘ =n^2 - k^2</a:t>
            </a:r>
          </a:p>
        </p:txBody>
      </p:sp>
    </p:spTree>
    <p:extLst>
      <p:ext uri="{BB962C8B-B14F-4D97-AF65-F5344CB8AC3E}">
        <p14:creationId xmlns:p14="http://schemas.microsoft.com/office/powerpoint/2010/main" val="806188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506D772-C989-5CB1-EF6B-85C2793CDBF3}"/>
              </a:ext>
            </a:extLst>
          </p:cNvPr>
          <p:cNvSpPr txBox="1"/>
          <p:nvPr/>
        </p:nvSpPr>
        <p:spPr>
          <a:xfrm>
            <a:off x="381000" y="182940"/>
            <a:ext cx="6096000" cy="2585323"/>
          </a:xfrm>
          <a:prstGeom prst="rect">
            <a:avLst/>
          </a:prstGeom>
          <a:noFill/>
        </p:spPr>
        <p:txBody>
          <a:bodyPr wrap="square">
            <a:spAutoFit/>
          </a:bodyPr>
          <a:lstStyle/>
          <a:p>
            <a:r>
              <a:rPr lang="en-US" dirty="0"/>
              <a:t>The electrostatic energy of a system of charged conductors in vacuum</a:t>
            </a:r>
          </a:p>
          <a:p>
            <a:pPr lvl="1"/>
            <a:endParaRPr lang="en-US" dirty="0"/>
          </a:p>
          <a:p>
            <a:pPr lvl="1"/>
            <a:r>
              <a:rPr lang="en-US" dirty="0"/>
              <a:t>is positive definite</a:t>
            </a:r>
          </a:p>
          <a:p>
            <a:pPr lvl="1"/>
            <a:endParaRPr lang="en-US" dirty="0"/>
          </a:p>
          <a:p>
            <a:pPr lvl="1"/>
            <a:r>
              <a:rPr lang="en-US" dirty="0"/>
              <a:t>Can be positive or negative</a:t>
            </a:r>
          </a:p>
          <a:p>
            <a:pPr lvl="1"/>
            <a:endParaRPr lang="en-US" dirty="0"/>
          </a:p>
          <a:p>
            <a:pPr lvl="1"/>
            <a:r>
              <a:rPr lang="en-US" dirty="0"/>
              <a:t>Is negative like the mechanical energy of planets</a:t>
            </a:r>
          </a:p>
          <a:p>
            <a:pPr lvl="1"/>
            <a:endParaRPr lang="en-US" dirty="0"/>
          </a:p>
        </p:txBody>
      </p:sp>
      <p:sp>
        <p:nvSpPr>
          <p:cNvPr id="9" name="TextBox 8">
            <a:extLst>
              <a:ext uri="{FF2B5EF4-FFF2-40B4-BE49-F238E27FC236}">
                <a16:creationId xmlns:a16="http://schemas.microsoft.com/office/drawing/2014/main" id="{9B79DDB6-327E-C15B-C253-B8A367AB25A3}"/>
              </a:ext>
            </a:extLst>
          </p:cNvPr>
          <p:cNvSpPr txBox="1"/>
          <p:nvPr/>
        </p:nvSpPr>
        <p:spPr>
          <a:xfrm>
            <a:off x="5372100" y="3970288"/>
            <a:ext cx="6096000" cy="2031325"/>
          </a:xfrm>
          <a:prstGeom prst="rect">
            <a:avLst/>
          </a:prstGeom>
          <a:noFill/>
        </p:spPr>
        <p:txBody>
          <a:bodyPr wrap="square">
            <a:spAutoFit/>
          </a:bodyPr>
          <a:lstStyle/>
          <a:p>
            <a:r>
              <a:rPr lang="en-US" dirty="0"/>
              <a:t>The quantities C</a:t>
            </a:r>
            <a:r>
              <a:rPr lang="en-US" baseline="-25000" dirty="0"/>
              <a:t>ab</a:t>
            </a:r>
            <a:r>
              <a:rPr lang="en-US" dirty="0"/>
              <a:t> with a not equal to b are called</a:t>
            </a:r>
          </a:p>
          <a:p>
            <a:pPr lvl="1"/>
            <a:endParaRPr lang="en-US" dirty="0"/>
          </a:p>
          <a:p>
            <a:pPr lvl="1"/>
            <a:r>
              <a:rPr lang="en-US" dirty="0"/>
              <a:t>coefficients of electrostatic induction</a:t>
            </a:r>
          </a:p>
          <a:p>
            <a:pPr lvl="1"/>
            <a:endParaRPr lang="en-US" dirty="0"/>
          </a:p>
          <a:p>
            <a:pPr lvl="1"/>
            <a:r>
              <a:rPr lang="en-US" dirty="0"/>
              <a:t>coefficients of capacity</a:t>
            </a:r>
          </a:p>
          <a:p>
            <a:pPr lvl="1"/>
            <a:endParaRPr lang="en-US" dirty="0"/>
          </a:p>
          <a:p>
            <a:pPr lvl="1"/>
            <a:r>
              <a:rPr lang="en-US" dirty="0"/>
              <a:t>mutual capacitance</a:t>
            </a:r>
          </a:p>
        </p:txBody>
      </p:sp>
    </p:spTree>
    <p:extLst>
      <p:ext uri="{BB962C8B-B14F-4D97-AF65-F5344CB8AC3E}">
        <p14:creationId xmlns:p14="http://schemas.microsoft.com/office/powerpoint/2010/main" val="899319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A468AE52-BF3E-C099-8387-9E199019E8B9}"/>
              </a:ext>
            </a:extLst>
          </p:cNvPr>
          <p:cNvSpPr txBox="1"/>
          <p:nvPr/>
        </p:nvSpPr>
        <p:spPr>
          <a:xfrm>
            <a:off x="333375" y="259140"/>
            <a:ext cx="6096000" cy="2308324"/>
          </a:xfrm>
          <a:prstGeom prst="rect">
            <a:avLst/>
          </a:prstGeom>
          <a:noFill/>
        </p:spPr>
        <p:txBody>
          <a:bodyPr wrap="square">
            <a:spAutoFit/>
          </a:bodyPr>
          <a:lstStyle/>
          <a:p>
            <a:r>
              <a:rPr lang="en-US" dirty="0"/>
              <a:t>Two dimensional problems of electrostatics are conveniently solved by</a:t>
            </a:r>
          </a:p>
          <a:p>
            <a:pPr lvl="1"/>
            <a:endParaRPr lang="en-US" dirty="0"/>
          </a:p>
          <a:p>
            <a:pPr lvl="1"/>
            <a:r>
              <a:rPr lang="en-US" dirty="0"/>
              <a:t>the method of images</a:t>
            </a:r>
          </a:p>
          <a:p>
            <a:pPr lvl="1"/>
            <a:endParaRPr lang="en-US" dirty="0"/>
          </a:p>
          <a:p>
            <a:pPr lvl="1"/>
            <a:r>
              <a:rPr lang="en-US" dirty="0"/>
              <a:t>the method of conformal mapping</a:t>
            </a:r>
          </a:p>
          <a:p>
            <a:pPr lvl="1"/>
            <a:endParaRPr lang="en-US" dirty="0"/>
          </a:p>
          <a:p>
            <a:pPr lvl="1"/>
            <a:r>
              <a:rPr lang="en-US" dirty="0"/>
              <a:t>the method of inversion</a:t>
            </a:r>
          </a:p>
        </p:txBody>
      </p:sp>
      <p:sp>
        <p:nvSpPr>
          <p:cNvPr id="10" name="TextBox 9">
            <a:extLst>
              <a:ext uri="{FF2B5EF4-FFF2-40B4-BE49-F238E27FC236}">
                <a16:creationId xmlns:a16="http://schemas.microsoft.com/office/drawing/2014/main" id="{02DA900C-8B2F-8FC9-77A7-A85C30317C54}"/>
              </a:ext>
            </a:extLst>
          </p:cNvPr>
          <p:cNvSpPr txBox="1"/>
          <p:nvPr/>
        </p:nvSpPr>
        <p:spPr>
          <a:xfrm>
            <a:off x="6096000" y="3183315"/>
            <a:ext cx="6096000" cy="2585323"/>
          </a:xfrm>
          <a:prstGeom prst="rect">
            <a:avLst/>
          </a:prstGeom>
          <a:noFill/>
        </p:spPr>
        <p:txBody>
          <a:bodyPr wrap="square">
            <a:spAutoFit/>
          </a:bodyPr>
          <a:lstStyle/>
          <a:p>
            <a:r>
              <a:rPr lang="en-US" dirty="0"/>
              <a:t>The method of images tries to find fictitious point charges to make the mathematical surface of the conductor have</a:t>
            </a:r>
          </a:p>
          <a:p>
            <a:r>
              <a:rPr lang="en-US" dirty="0"/>
              <a:t>Group of answer choices</a:t>
            </a:r>
          </a:p>
          <a:p>
            <a:endParaRPr lang="en-US" dirty="0"/>
          </a:p>
          <a:p>
            <a:pPr lvl="1"/>
            <a:r>
              <a:rPr lang="en-US" dirty="0"/>
              <a:t>zero potential</a:t>
            </a:r>
          </a:p>
          <a:p>
            <a:pPr lvl="1"/>
            <a:endParaRPr lang="en-US" dirty="0"/>
          </a:p>
          <a:p>
            <a:pPr lvl="1"/>
            <a:r>
              <a:rPr lang="en-US" dirty="0"/>
              <a:t>constant potential</a:t>
            </a:r>
          </a:p>
          <a:p>
            <a:pPr lvl="1"/>
            <a:endParaRPr lang="en-US" dirty="0"/>
          </a:p>
          <a:p>
            <a:pPr lvl="1"/>
            <a:r>
              <a:rPr lang="en-US" dirty="0"/>
              <a:t>a minimum potential</a:t>
            </a:r>
          </a:p>
        </p:txBody>
      </p:sp>
    </p:spTree>
    <p:extLst>
      <p:ext uri="{BB962C8B-B14F-4D97-AF65-F5344CB8AC3E}">
        <p14:creationId xmlns:p14="http://schemas.microsoft.com/office/powerpoint/2010/main" val="916895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9752A66-783D-BA29-F4FF-1FB6B705D9E3}"/>
              </a:ext>
            </a:extLst>
          </p:cNvPr>
          <p:cNvSpPr txBox="1"/>
          <p:nvPr/>
        </p:nvSpPr>
        <p:spPr>
          <a:xfrm>
            <a:off x="190500" y="182940"/>
            <a:ext cx="6096000" cy="2862322"/>
          </a:xfrm>
          <a:prstGeom prst="rect">
            <a:avLst/>
          </a:prstGeom>
          <a:noFill/>
        </p:spPr>
        <p:txBody>
          <a:bodyPr wrap="square">
            <a:spAutoFit/>
          </a:bodyPr>
          <a:lstStyle/>
          <a:p>
            <a:r>
              <a:rPr lang="en-US" dirty="0"/>
              <a:t>Electrostatic forces on the surfaces of conductors</a:t>
            </a:r>
          </a:p>
          <a:p>
            <a:endParaRPr lang="en-US" dirty="0"/>
          </a:p>
          <a:p>
            <a:pPr lvl="1"/>
            <a:r>
              <a:rPr lang="en-US" dirty="0"/>
              <a:t>are zero because the surface is an equipotential</a:t>
            </a:r>
          </a:p>
          <a:p>
            <a:pPr lvl="1"/>
            <a:endParaRPr lang="en-US" dirty="0"/>
          </a:p>
          <a:p>
            <a:pPr lvl="1"/>
            <a:r>
              <a:rPr lang="en-US" dirty="0"/>
              <a:t>are always outwards from and normal to the conductor</a:t>
            </a:r>
          </a:p>
          <a:p>
            <a:pPr lvl="1"/>
            <a:endParaRPr lang="en-US" dirty="0"/>
          </a:p>
          <a:p>
            <a:pPr lvl="1"/>
            <a:r>
              <a:rPr lang="en-US" dirty="0"/>
              <a:t>might not be normal if there are other charged conductors</a:t>
            </a:r>
          </a:p>
          <a:p>
            <a:pPr lvl="1"/>
            <a:endParaRPr lang="en-US" dirty="0"/>
          </a:p>
          <a:p>
            <a:pPr lvl="1"/>
            <a:r>
              <a:rPr lang="en-US" dirty="0"/>
              <a:t>might be outward or inward depending on the sign of the charge</a:t>
            </a:r>
          </a:p>
        </p:txBody>
      </p:sp>
      <p:sp>
        <p:nvSpPr>
          <p:cNvPr id="5" name="TextBox 4">
            <a:extLst>
              <a:ext uri="{FF2B5EF4-FFF2-40B4-BE49-F238E27FC236}">
                <a16:creationId xmlns:a16="http://schemas.microsoft.com/office/drawing/2014/main" id="{C9EA1FD1-BCAF-AA7A-6947-99B122EC7194}"/>
              </a:ext>
            </a:extLst>
          </p:cNvPr>
          <p:cNvSpPr txBox="1"/>
          <p:nvPr/>
        </p:nvSpPr>
        <p:spPr>
          <a:xfrm>
            <a:off x="5410200" y="3345240"/>
            <a:ext cx="6096000" cy="3139321"/>
          </a:xfrm>
          <a:prstGeom prst="rect">
            <a:avLst/>
          </a:prstGeom>
          <a:noFill/>
        </p:spPr>
        <p:txBody>
          <a:bodyPr wrap="square">
            <a:spAutoFit/>
          </a:bodyPr>
          <a:lstStyle/>
          <a:p>
            <a:r>
              <a:rPr lang="en-US" dirty="0"/>
              <a:t>The net force on a conductor with zero net charge in a uniform external field</a:t>
            </a:r>
          </a:p>
          <a:p>
            <a:pPr lvl="1"/>
            <a:endParaRPr lang="en-US" dirty="0"/>
          </a:p>
          <a:p>
            <a:pPr lvl="1"/>
            <a:r>
              <a:rPr lang="en-US" dirty="0"/>
              <a:t>is positive</a:t>
            </a:r>
          </a:p>
          <a:p>
            <a:pPr lvl="1"/>
            <a:endParaRPr lang="en-US" dirty="0"/>
          </a:p>
          <a:p>
            <a:pPr lvl="1"/>
            <a:r>
              <a:rPr lang="en-US" dirty="0"/>
              <a:t>is zero</a:t>
            </a:r>
          </a:p>
          <a:p>
            <a:pPr lvl="1"/>
            <a:endParaRPr lang="en-US" dirty="0"/>
          </a:p>
          <a:p>
            <a:pPr lvl="1"/>
            <a:r>
              <a:rPr lang="en-US" dirty="0"/>
              <a:t>depends on the distribution of positive and negative charges</a:t>
            </a:r>
          </a:p>
          <a:p>
            <a:pPr lvl="1"/>
            <a:endParaRPr lang="en-US" dirty="0"/>
          </a:p>
          <a:p>
            <a:pPr lvl="1"/>
            <a:r>
              <a:rPr lang="en-US" dirty="0"/>
              <a:t>is negative</a:t>
            </a:r>
          </a:p>
        </p:txBody>
      </p:sp>
    </p:spTree>
    <p:extLst>
      <p:ext uri="{BB962C8B-B14F-4D97-AF65-F5344CB8AC3E}">
        <p14:creationId xmlns:p14="http://schemas.microsoft.com/office/powerpoint/2010/main" val="1495355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849198-B3CD-2F1A-1D01-2E49AE53BBBD}"/>
              </a:ext>
            </a:extLst>
          </p:cNvPr>
          <p:cNvSpPr txBox="1"/>
          <p:nvPr/>
        </p:nvSpPr>
        <p:spPr>
          <a:xfrm>
            <a:off x="209550" y="154365"/>
            <a:ext cx="6096000" cy="2862322"/>
          </a:xfrm>
          <a:prstGeom prst="rect">
            <a:avLst/>
          </a:prstGeom>
          <a:noFill/>
        </p:spPr>
        <p:txBody>
          <a:bodyPr wrap="square">
            <a:spAutoFit/>
          </a:bodyPr>
          <a:lstStyle/>
          <a:p>
            <a:r>
              <a:rPr lang="en-US" dirty="0"/>
              <a:t>The normal component of the electric </a:t>
            </a:r>
            <a:r>
              <a:rPr lang="en-US" b="1" dirty="0"/>
              <a:t>field</a:t>
            </a:r>
            <a:r>
              <a:rPr lang="en-US" dirty="0"/>
              <a:t> at the surface of a dielectric is proportional to</a:t>
            </a:r>
          </a:p>
          <a:p>
            <a:pPr lvl="1"/>
            <a:endParaRPr lang="en-US" dirty="0"/>
          </a:p>
          <a:p>
            <a:pPr lvl="1"/>
            <a:r>
              <a:rPr lang="en-US" dirty="0"/>
              <a:t>the normal component of the polarization</a:t>
            </a:r>
          </a:p>
          <a:p>
            <a:pPr lvl="1"/>
            <a:endParaRPr lang="en-US" dirty="0"/>
          </a:p>
          <a:p>
            <a:pPr lvl="1"/>
            <a:r>
              <a:rPr lang="en-US" dirty="0"/>
              <a:t>the polarization charge density</a:t>
            </a:r>
          </a:p>
          <a:p>
            <a:pPr lvl="1"/>
            <a:endParaRPr lang="en-US" dirty="0"/>
          </a:p>
          <a:p>
            <a:pPr lvl="1"/>
            <a:r>
              <a:rPr lang="en-US" dirty="0"/>
              <a:t>the total surface charge density</a:t>
            </a:r>
          </a:p>
          <a:p>
            <a:pPr lvl="1"/>
            <a:endParaRPr lang="en-US" dirty="0"/>
          </a:p>
          <a:p>
            <a:pPr lvl="1"/>
            <a:r>
              <a:rPr lang="en-US" dirty="0"/>
              <a:t>the extraneous surface charge density</a:t>
            </a:r>
          </a:p>
        </p:txBody>
      </p:sp>
      <p:sp>
        <p:nvSpPr>
          <p:cNvPr id="5" name="TextBox 4">
            <a:extLst>
              <a:ext uri="{FF2B5EF4-FFF2-40B4-BE49-F238E27FC236}">
                <a16:creationId xmlns:a16="http://schemas.microsoft.com/office/drawing/2014/main" id="{ABD5C05F-F278-20DB-0223-E2FAD9C7BFFD}"/>
              </a:ext>
            </a:extLst>
          </p:cNvPr>
          <p:cNvSpPr txBox="1"/>
          <p:nvPr/>
        </p:nvSpPr>
        <p:spPr>
          <a:xfrm>
            <a:off x="5210175" y="3335715"/>
            <a:ext cx="6096000" cy="2862322"/>
          </a:xfrm>
          <a:prstGeom prst="rect">
            <a:avLst/>
          </a:prstGeom>
          <a:noFill/>
        </p:spPr>
        <p:txBody>
          <a:bodyPr wrap="square">
            <a:spAutoFit/>
          </a:bodyPr>
          <a:lstStyle/>
          <a:p>
            <a:r>
              <a:rPr lang="en-US" dirty="0"/>
              <a:t>The normal component of the electric </a:t>
            </a:r>
            <a:r>
              <a:rPr lang="en-US" b="1" dirty="0"/>
              <a:t>induction</a:t>
            </a:r>
            <a:r>
              <a:rPr lang="en-US" dirty="0"/>
              <a:t> at the surface of a dielectric is proportional to</a:t>
            </a:r>
          </a:p>
          <a:p>
            <a:pPr lvl="1"/>
            <a:endParaRPr lang="en-US" dirty="0"/>
          </a:p>
          <a:p>
            <a:pPr lvl="1"/>
            <a:r>
              <a:rPr lang="en-US" dirty="0"/>
              <a:t>the extraneous surface charge density</a:t>
            </a:r>
          </a:p>
          <a:p>
            <a:pPr lvl="1"/>
            <a:endParaRPr lang="en-US" dirty="0"/>
          </a:p>
          <a:p>
            <a:pPr lvl="1"/>
            <a:r>
              <a:rPr lang="en-US" dirty="0"/>
              <a:t>the total surface charge density</a:t>
            </a:r>
          </a:p>
          <a:p>
            <a:pPr lvl="1"/>
            <a:endParaRPr lang="en-US" dirty="0"/>
          </a:p>
          <a:p>
            <a:pPr lvl="1"/>
            <a:r>
              <a:rPr lang="en-US" dirty="0"/>
              <a:t>the normal component of the polarization</a:t>
            </a:r>
          </a:p>
          <a:p>
            <a:pPr lvl="1"/>
            <a:endParaRPr lang="en-US" dirty="0"/>
          </a:p>
          <a:p>
            <a:pPr lvl="1"/>
            <a:r>
              <a:rPr lang="en-US" dirty="0"/>
              <a:t>the polarization charge density</a:t>
            </a:r>
          </a:p>
        </p:txBody>
      </p:sp>
    </p:spTree>
    <p:extLst>
      <p:ext uri="{BB962C8B-B14F-4D97-AF65-F5344CB8AC3E}">
        <p14:creationId xmlns:p14="http://schemas.microsoft.com/office/powerpoint/2010/main" val="3390753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80A3F5D-156C-20D1-C74F-F55123E87DDA}"/>
              </a:ext>
            </a:extLst>
          </p:cNvPr>
          <p:cNvSpPr txBox="1"/>
          <p:nvPr/>
        </p:nvSpPr>
        <p:spPr>
          <a:xfrm>
            <a:off x="104775" y="73015"/>
            <a:ext cx="6096000" cy="3139321"/>
          </a:xfrm>
          <a:prstGeom prst="rect">
            <a:avLst/>
          </a:prstGeom>
          <a:noFill/>
        </p:spPr>
        <p:txBody>
          <a:bodyPr wrap="square">
            <a:spAutoFit/>
          </a:bodyPr>
          <a:lstStyle/>
          <a:p>
            <a:r>
              <a:rPr lang="en-US" dirty="0"/>
              <a:t>The electric dipole moment of a dielectric body in an external electric field is NOT proportional to</a:t>
            </a:r>
          </a:p>
          <a:p>
            <a:endParaRPr lang="en-US" dirty="0"/>
          </a:p>
          <a:p>
            <a:pPr lvl="1"/>
            <a:r>
              <a:rPr lang="en-US" dirty="0"/>
              <a:t>the polarizability</a:t>
            </a:r>
          </a:p>
          <a:p>
            <a:pPr lvl="1"/>
            <a:endParaRPr lang="en-US" dirty="0"/>
          </a:p>
          <a:p>
            <a:pPr lvl="1"/>
            <a:r>
              <a:rPr lang="en-US" dirty="0"/>
              <a:t>the total electric field</a:t>
            </a:r>
          </a:p>
          <a:p>
            <a:pPr lvl="1"/>
            <a:endParaRPr lang="en-US" dirty="0"/>
          </a:p>
          <a:p>
            <a:pPr lvl="1"/>
            <a:r>
              <a:rPr lang="en-US" dirty="0"/>
              <a:t>the volume of the body</a:t>
            </a:r>
          </a:p>
          <a:p>
            <a:pPr lvl="1"/>
            <a:endParaRPr lang="en-US" dirty="0"/>
          </a:p>
          <a:p>
            <a:pPr lvl="1"/>
            <a:r>
              <a:rPr lang="en-US" dirty="0"/>
              <a:t>the electric field that would be present if the dielectric were absent</a:t>
            </a:r>
          </a:p>
        </p:txBody>
      </p:sp>
      <p:sp>
        <p:nvSpPr>
          <p:cNvPr id="10" name="TextBox 9">
            <a:extLst>
              <a:ext uri="{FF2B5EF4-FFF2-40B4-BE49-F238E27FC236}">
                <a16:creationId xmlns:a16="http://schemas.microsoft.com/office/drawing/2014/main" id="{72E022E5-D89F-7D1A-AC01-0A97CB0B43BB}"/>
              </a:ext>
            </a:extLst>
          </p:cNvPr>
          <p:cNvSpPr txBox="1"/>
          <p:nvPr/>
        </p:nvSpPr>
        <p:spPr>
          <a:xfrm>
            <a:off x="5162550" y="3316665"/>
            <a:ext cx="6096000" cy="2862322"/>
          </a:xfrm>
          <a:prstGeom prst="rect">
            <a:avLst/>
          </a:prstGeom>
          <a:noFill/>
        </p:spPr>
        <p:txBody>
          <a:bodyPr wrap="square">
            <a:spAutoFit/>
          </a:bodyPr>
          <a:lstStyle/>
          <a:p>
            <a:r>
              <a:rPr lang="en-US" dirty="0"/>
              <a:t>differentials of the internal energy and the free energy of a dielectric are related to each other by  </a:t>
            </a:r>
          </a:p>
          <a:p>
            <a:endParaRPr lang="en-US" dirty="0"/>
          </a:p>
          <a:p>
            <a:pPr lvl="1"/>
            <a:r>
              <a:rPr lang="en-US" dirty="0"/>
              <a:t>Legendre transform</a:t>
            </a:r>
          </a:p>
          <a:p>
            <a:pPr lvl="1"/>
            <a:endParaRPr lang="en-US" dirty="0"/>
          </a:p>
          <a:p>
            <a:pPr lvl="1"/>
            <a:r>
              <a:rPr lang="en-US" dirty="0"/>
              <a:t>Laplace transform</a:t>
            </a:r>
          </a:p>
          <a:p>
            <a:pPr lvl="1"/>
            <a:endParaRPr lang="en-US" dirty="0"/>
          </a:p>
          <a:p>
            <a:pPr lvl="1"/>
            <a:r>
              <a:rPr lang="en-US" dirty="0"/>
              <a:t>Laguerre transform</a:t>
            </a:r>
          </a:p>
          <a:p>
            <a:pPr lvl="1"/>
            <a:endParaRPr lang="en-US" dirty="0"/>
          </a:p>
          <a:p>
            <a:pPr lvl="1"/>
            <a:r>
              <a:rPr lang="en-US" dirty="0" err="1"/>
              <a:t>L'Hopital</a:t>
            </a:r>
            <a:r>
              <a:rPr lang="en-US" dirty="0"/>
              <a:t> transform</a:t>
            </a:r>
          </a:p>
        </p:txBody>
      </p:sp>
    </p:spTree>
    <p:extLst>
      <p:ext uri="{BB962C8B-B14F-4D97-AF65-F5344CB8AC3E}">
        <p14:creationId xmlns:p14="http://schemas.microsoft.com/office/powerpoint/2010/main" val="1909434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551E417-4C8C-8F34-2C32-3F1541898474}"/>
              </a:ext>
            </a:extLst>
          </p:cNvPr>
          <p:cNvSpPr txBox="1"/>
          <p:nvPr/>
        </p:nvSpPr>
        <p:spPr>
          <a:xfrm>
            <a:off x="209550" y="78165"/>
            <a:ext cx="6096000" cy="2862322"/>
          </a:xfrm>
          <a:prstGeom prst="rect">
            <a:avLst/>
          </a:prstGeom>
          <a:noFill/>
        </p:spPr>
        <p:txBody>
          <a:bodyPr wrap="square">
            <a:spAutoFit/>
          </a:bodyPr>
          <a:lstStyle/>
          <a:p>
            <a:r>
              <a:rPr lang="en-US" dirty="0"/>
              <a:t>At the interface between two conductors, which quantity is continuous?</a:t>
            </a:r>
          </a:p>
          <a:p>
            <a:pPr lvl="1"/>
            <a:endParaRPr lang="en-US" dirty="0"/>
          </a:p>
          <a:p>
            <a:pPr lvl="1"/>
            <a:r>
              <a:rPr lang="en-US" dirty="0"/>
              <a:t>The normal component of the current density</a:t>
            </a:r>
          </a:p>
          <a:p>
            <a:pPr lvl="1"/>
            <a:endParaRPr lang="en-US" dirty="0"/>
          </a:p>
          <a:p>
            <a:pPr lvl="1"/>
            <a:r>
              <a:rPr lang="en-US" dirty="0"/>
              <a:t>the normal component of the electric field</a:t>
            </a:r>
          </a:p>
          <a:p>
            <a:pPr lvl="1"/>
            <a:endParaRPr lang="en-US" dirty="0"/>
          </a:p>
          <a:p>
            <a:pPr lvl="1"/>
            <a:r>
              <a:rPr lang="en-US" dirty="0"/>
              <a:t>the tangential component of the current density</a:t>
            </a:r>
          </a:p>
          <a:p>
            <a:pPr lvl="1"/>
            <a:endParaRPr lang="en-US" dirty="0"/>
          </a:p>
          <a:p>
            <a:pPr lvl="1"/>
            <a:r>
              <a:rPr lang="en-US" dirty="0"/>
              <a:t>the tangential component of the electric induction</a:t>
            </a:r>
          </a:p>
        </p:txBody>
      </p:sp>
      <p:sp>
        <p:nvSpPr>
          <p:cNvPr id="5" name="TextBox 4">
            <a:extLst>
              <a:ext uri="{FF2B5EF4-FFF2-40B4-BE49-F238E27FC236}">
                <a16:creationId xmlns:a16="http://schemas.microsoft.com/office/drawing/2014/main" id="{2A5438E7-C12C-2B79-93B6-405FD392C213}"/>
              </a:ext>
            </a:extLst>
          </p:cNvPr>
          <p:cNvSpPr txBox="1"/>
          <p:nvPr/>
        </p:nvSpPr>
        <p:spPr>
          <a:xfrm>
            <a:off x="5638800" y="3249990"/>
            <a:ext cx="6096000" cy="2862322"/>
          </a:xfrm>
          <a:prstGeom prst="rect">
            <a:avLst/>
          </a:prstGeom>
          <a:noFill/>
        </p:spPr>
        <p:txBody>
          <a:bodyPr wrap="square">
            <a:spAutoFit/>
          </a:bodyPr>
          <a:lstStyle/>
          <a:p>
            <a:r>
              <a:rPr lang="en-US" dirty="0"/>
              <a:t>When the magnetic field changes sign, the symmetric part of the conductivity tensor</a:t>
            </a:r>
          </a:p>
          <a:p>
            <a:endParaRPr lang="en-US" dirty="0"/>
          </a:p>
          <a:p>
            <a:pPr lvl="1"/>
            <a:r>
              <a:rPr lang="en-US" dirty="0"/>
              <a:t>must vanish</a:t>
            </a:r>
          </a:p>
          <a:p>
            <a:pPr lvl="1"/>
            <a:endParaRPr lang="en-US" dirty="0"/>
          </a:p>
          <a:p>
            <a:pPr lvl="1"/>
            <a:r>
              <a:rPr lang="en-US" dirty="0"/>
              <a:t>changes sign</a:t>
            </a:r>
          </a:p>
          <a:p>
            <a:pPr lvl="1"/>
            <a:endParaRPr lang="en-US" dirty="0"/>
          </a:p>
          <a:p>
            <a:pPr lvl="1"/>
            <a:r>
              <a:rPr lang="en-US" dirty="0"/>
              <a:t>is unchanged</a:t>
            </a:r>
          </a:p>
          <a:p>
            <a:pPr lvl="1"/>
            <a:endParaRPr lang="en-US" dirty="0"/>
          </a:p>
          <a:p>
            <a:pPr lvl="1"/>
            <a:r>
              <a:rPr lang="en-US" dirty="0"/>
              <a:t>is complex conjugated</a:t>
            </a:r>
          </a:p>
        </p:txBody>
      </p:sp>
    </p:spTree>
    <p:extLst>
      <p:ext uri="{BB962C8B-B14F-4D97-AF65-F5344CB8AC3E}">
        <p14:creationId xmlns:p14="http://schemas.microsoft.com/office/powerpoint/2010/main" val="1067643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3315568-52E9-DCC3-8067-CC60CA2A7BBD}"/>
              </a:ext>
            </a:extLst>
          </p:cNvPr>
          <p:cNvSpPr txBox="1"/>
          <p:nvPr/>
        </p:nvSpPr>
        <p:spPr>
          <a:xfrm>
            <a:off x="695325" y="254764"/>
            <a:ext cx="6096000" cy="2585323"/>
          </a:xfrm>
          <a:prstGeom prst="rect">
            <a:avLst/>
          </a:prstGeom>
          <a:noFill/>
        </p:spPr>
        <p:txBody>
          <a:bodyPr wrap="square">
            <a:spAutoFit/>
          </a:bodyPr>
          <a:lstStyle/>
          <a:p>
            <a:r>
              <a:rPr lang="en-US" dirty="0"/>
              <a:t>The units of surface current density are </a:t>
            </a:r>
          </a:p>
          <a:p>
            <a:endParaRPr lang="en-US" dirty="0"/>
          </a:p>
          <a:p>
            <a:pPr lvl="1"/>
            <a:r>
              <a:rPr lang="en-US" dirty="0"/>
              <a:t>charge/(time*area)</a:t>
            </a:r>
          </a:p>
          <a:p>
            <a:pPr lvl="1"/>
            <a:endParaRPr lang="en-US" dirty="0"/>
          </a:p>
          <a:p>
            <a:pPr lvl="1"/>
            <a:r>
              <a:rPr lang="en-US" dirty="0"/>
              <a:t>charge/(time*volume)</a:t>
            </a:r>
          </a:p>
          <a:p>
            <a:pPr lvl="1"/>
            <a:endParaRPr lang="en-US" dirty="0"/>
          </a:p>
          <a:p>
            <a:pPr lvl="1"/>
            <a:r>
              <a:rPr lang="en-US" dirty="0"/>
              <a:t>charge/(time*length)</a:t>
            </a:r>
          </a:p>
          <a:p>
            <a:pPr lvl="1"/>
            <a:endParaRPr lang="en-US" dirty="0"/>
          </a:p>
          <a:p>
            <a:pPr lvl="1"/>
            <a:r>
              <a:rPr lang="en-US" dirty="0"/>
              <a:t>charge/time</a:t>
            </a:r>
          </a:p>
        </p:txBody>
      </p:sp>
      <p:sp>
        <p:nvSpPr>
          <p:cNvPr id="15" name="TextBox 14">
            <a:extLst>
              <a:ext uri="{FF2B5EF4-FFF2-40B4-BE49-F238E27FC236}">
                <a16:creationId xmlns:a16="http://schemas.microsoft.com/office/drawing/2014/main" id="{3CD6E354-CC1D-0E2C-04EA-2D6172BD2C8C}"/>
              </a:ext>
            </a:extLst>
          </p:cNvPr>
          <p:cNvSpPr txBox="1"/>
          <p:nvPr/>
        </p:nvSpPr>
        <p:spPr>
          <a:xfrm>
            <a:off x="5676900" y="3645664"/>
            <a:ext cx="6096000" cy="2585323"/>
          </a:xfrm>
          <a:prstGeom prst="rect">
            <a:avLst/>
          </a:prstGeom>
          <a:noFill/>
        </p:spPr>
        <p:txBody>
          <a:bodyPr wrap="square">
            <a:spAutoFit/>
          </a:bodyPr>
          <a:lstStyle/>
          <a:p>
            <a:r>
              <a:rPr lang="en-US" dirty="0"/>
              <a:t>At the boundary between two different media we must have</a:t>
            </a:r>
          </a:p>
          <a:p>
            <a:endParaRPr lang="en-US" dirty="0"/>
          </a:p>
          <a:p>
            <a:pPr lvl="1"/>
            <a:r>
              <a:rPr lang="en-US" dirty="0"/>
              <a:t>normal component of H continuous</a:t>
            </a:r>
          </a:p>
          <a:p>
            <a:pPr lvl="1"/>
            <a:endParaRPr lang="en-US" dirty="0"/>
          </a:p>
          <a:p>
            <a:pPr lvl="1"/>
            <a:r>
              <a:rPr lang="en-US" dirty="0"/>
              <a:t>normal component of B continuous</a:t>
            </a:r>
          </a:p>
          <a:p>
            <a:pPr lvl="1"/>
            <a:endParaRPr lang="en-US" dirty="0"/>
          </a:p>
          <a:p>
            <a:pPr lvl="1"/>
            <a:r>
              <a:rPr lang="en-US" dirty="0"/>
              <a:t>tangential component of B continuous</a:t>
            </a:r>
          </a:p>
          <a:p>
            <a:pPr lvl="1"/>
            <a:endParaRPr lang="en-US" dirty="0"/>
          </a:p>
          <a:p>
            <a:pPr lvl="1"/>
            <a:r>
              <a:rPr lang="en-US" dirty="0"/>
              <a:t>tangential component of M continuous</a:t>
            </a:r>
          </a:p>
        </p:txBody>
      </p:sp>
    </p:spTree>
    <p:extLst>
      <p:ext uri="{BB962C8B-B14F-4D97-AF65-F5344CB8AC3E}">
        <p14:creationId xmlns:p14="http://schemas.microsoft.com/office/powerpoint/2010/main" val="20098820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1590</Words>
  <Application>Microsoft Office PowerPoint</Application>
  <PresentationFormat>Widescreen</PresentationFormat>
  <Paragraphs>444</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Symbol</vt:lpstr>
      <vt:lpstr>Office Theme</vt:lpstr>
      <vt:lpstr>EDII quizzes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EDII quizzes</dc:title>
  <dc:creator>Robert Peale</dc:creator>
  <cp:lastModifiedBy>Robert Peale</cp:lastModifiedBy>
  <cp:revision>2</cp:revision>
  <dcterms:created xsi:type="dcterms:W3CDTF">2023-01-10T14:41:05Z</dcterms:created>
  <dcterms:modified xsi:type="dcterms:W3CDTF">2023-01-10T15:35:06Z</dcterms:modified>
</cp:coreProperties>
</file>