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2" r:id="rId3"/>
    <p:sldId id="257" r:id="rId4"/>
    <p:sldId id="303" r:id="rId5"/>
    <p:sldId id="258" r:id="rId6"/>
    <p:sldId id="259" r:id="rId7"/>
    <p:sldId id="260" r:id="rId8"/>
    <p:sldId id="304" r:id="rId9"/>
    <p:sldId id="261" r:id="rId10"/>
    <p:sldId id="305" r:id="rId11"/>
    <p:sldId id="262" r:id="rId12"/>
    <p:sldId id="306" r:id="rId13"/>
    <p:sldId id="263" r:id="rId14"/>
    <p:sldId id="264" r:id="rId15"/>
    <p:sldId id="265" r:id="rId16"/>
    <p:sldId id="266" r:id="rId17"/>
    <p:sldId id="307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308" r:id="rId28"/>
    <p:sldId id="309" r:id="rId29"/>
    <p:sldId id="276" r:id="rId30"/>
    <p:sldId id="277" r:id="rId31"/>
    <p:sldId id="310" r:id="rId32"/>
    <p:sldId id="278" r:id="rId33"/>
    <p:sldId id="279" r:id="rId34"/>
    <p:sldId id="280" r:id="rId35"/>
    <p:sldId id="281" r:id="rId36"/>
    <p:sldId id="282" r:id="rId37"/>
    <p:sldId id="283" r:id="rId38"/>
    <p:sldId id="284" r:id="rId39"/>
    <p:sldId id="285" r:id="rId40"/>
    <p:sldId id="311" r:id="rId41"/>
    <p:sldId id="286" r:id="rId42"/>
    <p:sldId id="312" r:id="rId43"/>
    <p:sldId id="287" r:id="rId44"/>
    <p:sldId id="288" r:id="rId45"/>
    <p:sldId id="289" r:id="rId46"/>
    <p:sldId id="290" r:id="rId47"/>
    <p:sldId id="291" r:id="rId48"/>
    <p:sldId id="292" r:id="rId49"/>
    <p:sldId id="293" r:id="rId50"/>
    <p:sldId id="294" r:id="rId51"/>
    <p:sldId id="295" r:id="rId52"/>
    <p:sldId id="296" r:id="rId53"/>
    <p:sldId id="297" r:id="rId54"/>
    <p:sldId id="298" r:id="rId55"/>
    <p:sldId id="299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854E-BFA2-474D-AE3E-46C6C095AC23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FA27-6A3F-48DF-96D7-7340F9B25F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854E-BFA2-474D-AE3E-46C6C095AC23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FA27-6A3F-48DF-96D7-7340F9B25F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854E-BFA2-474D-AE3E-46C6C095AC23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FA27-6A3F-48DF-96D7-7340F9B25F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854E-BFA2-474D-AE3E-46C6C095AC23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FA27-6A3F-48DF-96D7-7340F9B25F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854E-BFA2-474D-AE3E-46C6C095AC23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FA27-6A3F-48DF-96D7-7340F9B25F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854E-BFA2-474D-AE3E-46C6C095AC23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FA27-6A3F-48DF-96D7-7340F9B25F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854E-BFA2-474D-AE3E-46C6C095AC23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FA27-6A3F-48DF-96D7-7340F9B25F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854E-BFA2-474D-AE3E-46C6C095AC23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FA27-6A3F-48DF-96D7-7340F9B25F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854E-BFA2-474D-AE3E-46C6C095AC23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FA27-6A3F-48DF-96D7-7340F9B25F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854E-BFA2-474D-AE3E-46C6C095AC23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FA27-6A3F-48DF-96D7-7340F9B25F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854E-BFA2-474D-AE3E-46C6C095AC23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FA27-6A3F-48DF-96D7-7340F9B25F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3854E-BFA2-474D-AE3E-46C6C095AC23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5FA27-6A3F-48DF-96D7-7340F9B25F3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Electricity and Magnetism 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Griffiths Chapter 1</a:t>
            </a:r>
          </a:p>
          <a:p>
            <a:r>
              <a:rPr lang="en-US" dirty="0"/>
              <a:t>Vector Analysis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4BB9A57-522F-4DEC-AB50-C04E4CF7B7D1}"/>
              </a:ext>
            </a:extLst>
          </p:cNvPr>
          <p:cNvSpPr txBox="1"/>
          <p:nvPr/>
        </p:nvSpPr>
        <p:spPr>
          <a:xfrm>
            <a:off x="533400" y="1249681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What is (</a:t>
            </a:r>
            <a:r>
              <a:rPr lang="en-US" sz="2400" b="1" dirty="0"/>
              <a:t>A</a:t>
            </a:r>
            <a:r>
              <a:rPr lang="en-US" sz="2400" dirty="0"/>
              <a:t> x </a:t>
            </a:r>
            <a:r>
              <a:rPr lang="en-US" sz="2400" b="1" dirty="0"/>
              <a:t>B</a:t>
            </a:r>
            <a:r>
              <a:rPr lang="en-US" sz="2400" dirty="0"/>
              <a:t>)</a:t>
            </a:r>
            <a:r>
              <a:rPr lang="en-US" sz="2400" baseline="-25000" dirty="0"/>
              <a:t>y</a:t>
            </a:r>
            <a:r>
              <a:rPr lang="en-US" sz="24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909675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3306" r="2085" b="11865"/>
          <a:stretch/>
        </p:blipFill>
        <p:spPr bwMode="auto">
          <a:xfrm>
            <a:off x="304800" y="1066800"/>
            <a:ext cx="870619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1B59591-3E34-47D7-8FE7-02875671CA06}"/>
              </a:ext>
            </a:extLst>
          </p:cNvPr>
          <p:cNvSpPr txBox="1"/>
          <p:nvPr/>
        </p:nvSpPr>
        <p:spPr>
          <a:xfrm>
            <a:off x="3352800" y="838200"/>
            <a:ext cx="5410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(A general component a vector, whichever you want)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1066800"/>
            <a:ext cx="134152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What are</a:t>
            </a:r>
          </a:p>
          <a:p>
            <a:endParaRPr lang="en-US" sz="2400" dirty="0"/>
          </a:p>
          <a:p>
            <a:r>
              <a:rPr lang="en-US" sz="2400" dirty="0" smtClean="0">
                <a:latin typeface="Symbol" panose="05050102010706020507" pitchFamily="18" charset="2"/>
              </a:rPr>
              <a:t>e</a:t>
            </a:r>
            <a:r>
              <a:rPr lang="en-US" sz="2400" baseline="-25000" dirty="0" smtClean="0"/>
              <a:t>312</a:t>
            </a:r>
            <a:r>
              <a:rPr lang="en-US" sz="2400" dirty="0" smtClean="0"/>
              <a:t>?</a:t>
            </a:r>
          </a:p>
          <a:p>
            <a:endParaRPr lang="en-US" sz="2400" dirty="0"/>
          </a:p>
          <a:p>
            <a:r>
              <a:rPr lang="en-US" sz="2400" dirty="0" smtClean="0">
                <a:latin typeface="Symbol" panose="05050102010706020507" pitchFamily="18" charset="2"/>
              </a:rPr>
              <a:t>e</a:t>
            </a:r>
            <a:r>
              <a:rPr lang="en-US" sz="2400" baseline="-25000" dirty="0" smtClean="0"/>
              <a:t>321</a:t>
            </a:r>
            <a:r>
              <a:rPr lang="en-US" sz="2400" dirty="0" smtClean="0"/>
              <a:t>?</a:t>
            </a:r>
            <a:endParaRPr lang="en-US" sz="2400" dirty="0"/>
          </a:p>
          <a:p>
            <a:endParaRPr lang="en-US" sz="2400" dirty="0" smtClean="0">
              <a:latin typeface="Symbol" panose="05050102010706020507" pitchFamily="18" charset="2"/>
            </a:endParaRPr>
          </a:p>
          <a:p>
            <a:r>
              <a:rPr lang="en-US" sz="2400" dirty="0" smtClean="0">
                <a:latin typeface="Symbol" panose="05050102010706020507" pitchFamily="18" charset="2"/>
              </a:rPr>
              <a:t>e</a:t>
            </a:r>
            <a:r>
              <a:rPr lang="en-US" sz="2400" baseline="-25000" dirty="0" smtClean="0"/>
              <a:t>322</a:t>
            </a:r>
            <a:r>
              <a:rPr lang="en-US" sz="2400" dirty="0" smtClean="0"/>
              <a:t>?</a:t>
            </a:r>
          </a:p>
          <a:p>
            <a:endParaRPr lang="en-US" sz="2400" dirty="0"/>
          </a:p>
          <a:p>
            <a:r>
              <a:rPr lang="en-US" sz="2400" dirty="0" smtClean="0"/>
              <a:t>A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Symbol" panose="05050102010706020507" pitchFamily="18" charset="2"/>
              </a:rPr>
              <a:t>e</a:t>
            </a:r>
            <a:r>
              <a:rPr lang="en-US" sz="2400" baseline="-25000" dirty="0" smtClean="0"/>
              <a:t>32i</a:t>
            </a:r>
            <a:r>
              <a:rPr lang="en-US" sz="2400" dirty="0" smtClean="0"/>
              <a:t>?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34312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0464" t="16652" r="17339" b="12580"/>
          <a:stretch/>
        </p:blipFill>
        <p:spPr bwMode="auto">
          <a:xfrm>
            <a:off x="914401" y="1828800"/>
            <a:ext cx="6400799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2286000" y="1066800"/>
            <a:ext cx="2320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Scalar Triple Product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209800" y="4962435"/>
            <a:ext cx="6594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= the volume of a parallelepiped generated by vectors </a:t>
            </a:r>
            <a:r>
              <a:rPr lang="en-US" sz="2000" b="1" dirty="0" smtClean="0"/>
              <a:t>A</a:t>
            </a:r>
            <a:r>
              <a:rPr lang="en-US" sz="2000" dirty="0" smtClean="0"/>
              <a:t>, </a:t>
            </a:r>
            <a:r>
              <a:rPr lang="en-US" sz="2000" b="1" dirty="0" smtClean="0"/>
              <a:t>B</a:t>
            </a:r>
            <a:r>
              <a:rPr lang="en-US" sz="2000" dirty="0" smtClean="0"/>
              <a:t>, </a:t>
            </a:r>
            <a:r>
              <a:rPr lang="en-US" sz="2000" b="1" dirty="0" smtClean="0"/>
              <a:t>C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0" y="1868269"/>
            <a:ext cx="25908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Each factor is a scalar and commutes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2952" t="4859" r="6783" b="58375"/>
          <a:stretch/>
        </p:blipFill>
        <p:spPr bwMode="auto">
          <a:xfrm>
            <a:off x="0" y="76199"/>
            <a:ext cx="4800600" cy="3175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56280AB-ED0F-4761-B477-EF1B8FA9F967}"/>
              </a:ext>
            </a:extLst>
          </p:cNvPr>
          <p:cNvSpPr txBox="1"/>
          <p:nvPr/>
        </p:nvSpPr>
        <p:spPr>
          <a:xfrm>
            <a:off x="6248400" y="304800"/>
            <a:ext cx="23566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Vector triple product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4099" t="51151" r="12583"/>
          <a:stretch/>
        </p:blipFill>
        <p:spPr bwMode="auto">
          <a:xfrm>
            <a:off x="228600" y="3273861"/>
            <a:ext cx="3761715" cy="3619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724400" y="4648200"/>
            <a:ext cx="44196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Use </a:t>
            </a:r>
            <a:r>
              <a:rPr lang="en-US" dirty="0" err="1" smtClean="0"/>
              <a:t>Kronecker</a:t>
            </a:r>
            <a:r>
              <a:rPr lang="en-US" dirty="0" smtClean="0"/>
              <a:t> delta to eliminate one set of dummies: </a:t>
            </a:r>
            <a:r>
              <a:rPr lang="en-US" i="1" dirty="0" err="1" smtClean="0"/>
              <a:t>l,m</a:t>
            </a:r>
            <a:endParaRPr lang="en-US" i="1" dirty="0"/>
          </a:p>
        </p:txBody>
      </p:sp>
      <p:sp>
        <p:nvSpPr>
          <p:cNvPr id="5" name="TextBox 4"/>
          <p:cNvSpPr txBox="1"/>
          <p:nvPr/>
        </p:nvSpPr>
        <p:spPr>
          <a:xfrm>
            <a:off x="5029200" y="2209800"/>
            <a:ext cx="3941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Dummy index </a:t>
            </a:r>
            <a:r>
              <a:rPr lang="en-US" i="1" dirty="0" smtClean="0"/>
              <a:t>k</a:t>
            </a:r>
            <a:r>
              <a:rPr lang="en-US" dirty="0" smtClean="0"/>
              <a:t> will disappear after sum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" y="2971800"/>
            <a:ext cx="1066800" cy="259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609600"/>
            <a:ext cx="755296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Any vector identity takes half a page of algebra using the </a:t>
            </a:r>
            <a:r>
              <a:rPr lang="en-US" sz="2000" dirty="0" err="1" smtClean="0"/>
              <a:t>eijk</a:t>
            </a:r>
            <a:r>
              <a:rPr lang="en-US" sz="2000" dirty="0" smtClean="0"/>
              <a:t> method.  </a:t>
            </a:r>
          </a:p>
          <a:p>
            <a:r>
              <a:rPr lang="en-US" sz="2000" dirty="0" smtClean="0"/>
              <a:t>No need for tables or memorization.</a:t>
            </a:r>
          </a:p>
          <a:p>
            <a:r>
              <a:rPr lang="en-US" sz="2000" dirty="0" smtClean="0"/>
              <a:t>Derive them every time.</a:t>
            </a:r>
          </a:p>
          <a:p>
            <a:r>
              <a:rPr lang="en-US" sz="2000" dirty="0" smtClean="0"/>
              <a:t>Learn it!</a:t>
            </a:r>
            <a:endParaRPr lang="en-US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5" y="90501"/>
            <a:ext cx="47676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position vector defines a point in space.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0635" y="2514600"/>
            <a:ext cx="4407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An infinitesimal displacement is given by</a:t>
            </a:r>
            <a:endParaRPr lang="en-US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718977"/>
            <a:ext cx="3604232" cy="153647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796" y="3143076"/>
            <a:ext cx="3278486" cy="731457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4724400" y="2255456"/>
            <a:ext cx="3962400" cy="3764344"/>
            <a:chOff x="1447800" y="2209800"/>
            <a:chExt cx="2667000" cy="27432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ACD2106E-05BC-462A-95EF-7B356CA690CE}"/>
                </a:ext>
              </a:extLst>
            </p:cNvPr>
            <p:cNvCxnSpPr/>
            <p:nvPr/>
          </p:nvCxnSpPr>
          <p:spPr>
            <a:xfrm>
              <a:off x="2362200" y="2209800"/>
              <a:ext cx="0" cy="1676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C0B0A3B4-3C21-4E08-A221-E64A301CEE9B}"/>
                </a:ext>
              </a:extLst>
            </p:cNvPr>
            <p:cNvCxnSpPr/>
            <p:nvPr/>
          </p:nvCxnSpPr>
          <p:spPr>
            <a:xfrm>
              <a:off x="2362200" y="3886200"/>
              <a:ext cx="1752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2FED545A-A007-41BC-813A-76A8639267A6}"/>
                </a:ext>
              </a:extLst>
            </p:cNvPr>
            <p:cNvCxnSpPr/>
            <p:nvPr/>
          </p:nvCxnSpPr>
          <p:spPr>
            <a:xfrm flipH="1">
              <a:off x="1447800" y="3886200"/>
              <a:ext cx="914400" cy="1066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xmlns="" id="{A2CF554C-7008-46C6-8744-7DE0EAF8071A}"/>
                </a:ext>
              </a:extLst>
            </p:cNvPr>
            <p:cNvCxnSpPr/>
            <p:nvPr/>
          </p:nvCxnSpPr>
          <p:spPr>
            <a:xfrm flipV="1">
              <a:off x="2362199" y="2895600"/>
              <a:ext cx="914401" cy="99060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22317785-6A45-4201-B3BE-ADCB3FA00986}"/>
                </a:ext>
              </a:extLst>
            </p:cNvPr>
            <p:cNvSpPr txBox="1"/>
            <p:nvPr/>
          </p:nvSpPr>
          <p:spPr>
            <a:xfrm>
              <a:off x="2590800" y="3048000"/>
              <a:ext cx="2648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r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xmlns="" id="{1106301C-D8B1-4EBC-8F99-D4849BC54532}"/>
                </a:ext>
              </a:extLst>
            </p:cNvPr>
            <p:cNvSpPr txBox="1"/>
            <p:nvPr/>
          </p:nvSpPr>
          <p:spPr>
            <a:xfrm>
              <a:off x="2025248" y="3669268"/>
              <a:ext cx="336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</a:t>
              </a: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xmlns="" id="{11C689C7-F6F5-4DD0-B6CE-0A5FEC133345}"/>
                </a:ext>
              </a:extLst>
            </p:cNvPr>
            <p:cNvSpPr/>
            <p:nvPr/>
          </p:nvSpPr>
          <p:spPr>
            <a:xfrm>
              <a:off x="3276600" y="2819400"/>
              <a:ext cx="76199" cy="761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08B3F8F0-C3D8-4CDB-8195-20EE8752587D}"/>
                </a:ext>
              </a:extLst>
            </p:cNvPr>
            <p:cNvSpPr txBox="1"/>
            <p:nvPr/>
          </p:nvSpPr>
          <p:spPr>
            <a:xfrm>
              <a:off x="3352800" y="2590800"/>
              <a:ext cx="303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533400"/>
            <a:ext cx="45767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 separation vector between two points is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5105400" y="2692523"/>
            <a:ext cx="15009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Source point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7698288" y="2666269"/>
            <a:ext cx="12899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Field point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225442"/>
            <a:ext cx="3733800" cy="24704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0325" y="3810000"/>
            <a:ext cx="3440611" cy="2617435"/>
          </a:xfrm>
          <a:prstGeom prst="rect">
            <a:avLst/>
          </a:prstGeom>
        </p:spPr>
      </p:pic>
      <p:sp>
        <p:nvSpPr>
          <p:cNvPr id="7" name="Freeform 6"/>
          <p:cNvSpPr/>
          <p:nvPr/>
        </p:nvSpPr>
        <p:spPr>
          <a:xfrm>
            <a:off x="7595857" y="3051018"/>
            <a:ext cx="479834" cy="1285592"/>
          </a:xfrm>
          <a:custGeom>
            <a:avLst/>
            <a:gdLst>
              <a:gd name="connsiteX0" fmla="*/ 479834 w 479834"/>
              <a:gd name="connsiteY0" fmla="*/ 0 h 1285592"/>
              <a:gd name="connsiteX1" fmla="*/ 470781 w 479834"/>
              <a:gd name="connsiteY1" fmla="*/ 99588 h 1285592"/>
              <a:gd name="connsiteX2" fmla="*/ 452674 w 479834"/>
              <a:gd name="connsiteY2" fmla="*/ 126748 h 1285592"/>
              <a:gd name="connsiteX3" fmla="*/ 443620 w 479834"/>
              <a:gd name="connsiteY3" fmla="*/ 153909 h 1285592"/>
              <a:gd name="connsiteX4" fmla="*/ 416460 w 479834"/>
              <a:gd name="connsiteY4" fmla="*/ 190123 h 1285592"/>
              <a:gd name="connsiteX5" fmla="*/ 398353 w 479834"/>
              <a:gd name="connsiteY5" fmla="*/ 217283 h 1285592"/>
              <a:gd name="connsiteX6" fmla="*/ 371193 w 479834"/>
              <a:gd name="connsiteY6" fmla="*/ 244443 h 1285592"/>
              <a:gd name="connsiteX7" fmla="*/ 316872 w 479834"/>
              <a:gd name="connsiteY7" fmla="*/ 334978 h 1285592"/>
              <a:gd name="connsiteX8" fmla="*/ 289711 w 479834"/>
              <a:gd name="connsiteY8" fmla="*/ 353085 h 1285592"/>
              <a:gd name="connsiteX9" fmla="*/ 226337 w 479834"/>
              <a:gd name="connsiteY9" fmla="*/ 425513 h 1285592"/>
              <a:gd name="connsiteX10" fmla="*/ 199177 w 479834"/>
              <a:gd name="connsiteY10" fmla="*/ 443620 h 1285592"/>
              <a:gd name="connsiteX11" fmla="*/ 181070 w 479834"/>
              <a:gd name="connsiteY11" fmla="*/ 470780 h 1285592"/>
              <a:gd name="connsiteX12" fmla="*/ 144856 w 479834"/>
              <a:gd name="connsiteY12" fmla="*/ 506994 h 1285592"/>
              <a:gd name="connsiteX13" fmla="*/ 108642 w 479834"/>
              <a:gd name="connsiteY13" fmla="*/ 552261 h 1285592"/>
              <a:gd name="connsiteX14" fmla="*/ 63375 w 479834"/>
              <a:gd name="connsiteY14" fmla="*/ 633742 h 1285592"/>
              <a:gd name="connsiteX15" fmla="*/ 45268 w 479834"/>
              <a:gd name="connsiteY15" fmla="*/ 660903 h 1285592"/>
              <a:gd name="connsiteX16" fmla="*/ 36214 w 479834"/>
              <a:gd name="connsiteY16" fmla="*/ 697117 h 1285592"/>
              <a:gd name="connsiteX17" fmla="*/ 18107 w 479834"/>
              <a:gd name="connsiteY17" fmla="*/ 760491 h 1285592"/>
              <a:gd name="connsiteX18" fmla="*/ 36214 w 479834"/>
              <a:gd name="connsiteY18" fmla="*/ 832919 h 1285592"/>
              <a:gd name="connsiteX19" fmla="*/ 63375 w 479834"/>
              <a:gd name="connsiteY19" fmla="*/ 851026 h 1285592"/>
              <a:gd name="connsiteX20" fmla="*/ 190123 w 479834"/>
              <a:gd name="connsiteY20" fmla="*/ 832919 h 1285592"/>
              <a:gd name="connsiteX21" fmla="*/ 226337 w 479834"/>
              <a:gd name="connsiteY21" fmla="*/ 814812 h 1285592"/>
              <a:gd name="connsiteX22" fmla="*/ 280658 w 479834"/>
              <a:gd name="connsiteY22" fmla="*/ 796705 h 1285592"/>
              <a:gd name="connsiteX23" fmla="*/ 307818 w 479834"/>
              <a:gd name="connsiteY23" fmla="*/ 787651 h 1285592"/>
              <a:gd name="connsiteX24" fmla="*/ 325925 w 479834"/>
              <a:gd name="connsiteY24" fmla="*/ 896293 h 1285592"/>
              <a:gd name="connsiteX25" fmla="*/ 298765 w 479834"/>
              <a:gd name="connsiteY25" fmla="*/ 950614 h 1285592"/>
              <a:gd name="connsiteX26" fmla="*/ 262551 w 479834"/>
              <a:gd name="connsiteY26" fmla="*/ 986828 h 1285592"/>
              <a:gd name="connsiteX27" fmla="*/ 217284 w 479834"/>
              <a:gd name="connsiteY27" fmla="*/ 1032095 h 1285592"/>
              <a:gd name="connsiteX28" fmla="*/ 199177 w 479834"/>
              <a:gd name="connsiteY28" fmla="*/ 1059255 h 1285592"/>
              <a:gd name="connsiteX29" fmla="*/ 117695 w 479834"/>
              <a:gd name="connsiteY29" fmla="*/ 1113576 h 1285592"/>
              <a:gd name="connsiteX30" fmla="*/ 90535 w 479834"/>
              <a:gd name="connsiteY30" fmla="*/ 1131683 h 1285592"/>
              <a:gd name="connsiteX31" fmla="*/ 36214 w 479834"/>
              <a:gd name="connsiteY31" fmla="*/ 1167897 h 1285592"/>
              <a:gd name="connsiteX32" fmla="*/ 0 w 479834"/>
              <a:gd name="connsiteY32" fmla="*/ 1249378 h 1285592"/>
              <a:gd name="connsiteX33" fmla="*/ 9054 w 479834"/>
              <a:gd name="connsiteY33" fmla="*/ 1285592 h 1285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79834" h="1285592">
                <a:moveTo>
                  <a:pt x="479834" y="0"/>
                </a:moveTo>
                <a:cubicBezTo>
                  <a:pt x="476816" y="33196"/>
                  <a:pt x="477765" y="66995"/>
                  <a:pt x="470781" y="99588"/>
                </a:cubicBezTo>
                <a:cubicBezTo>
                  <a:pt x="468501" y="110227"/>
                  <a:pt x="457540" y="117016"/>
                  <a:pt x="452674" y="126748"/>
                </a:cubicBezTo>
                <a:cubicBezTo>
                  <a:pt x="448406" y="135284"/>
                  <a:pt x="448355" y="145623"/>
                  <a:pt x="443620" y="153909"/>
                </a:cubicBezTo>
                <a:cubicBezTo>
                  <a:pt x="436134" y="167010"/>
                  <a:pt x="425230" y="177845"/>
                  <a:pt x="416460" y="190123"/>
                </a:cubicBezTo>
                <a:cubicBezTo>
                  <a:pt x="410136" y="198977"/>
                  <a:pt x="405319" y="208924"/>
                  <a:pt x="398353" y="217283"/>
                </a:cubicBezTo>
                <a:cubicBezTo>
                  <a:pt x="390156" y="227119"/>
                  <a:pt x="378635" y="234024"/>
                  <a:pt x="371193" y="244443"/>
                </a:cubicBezTo>
                <a:cubicBezTo>
                  <a:pt x="351374" y="272189"/>
                  <a:pt x="347640" y="314466"/>
                  <a:pt x="316872" y="334978"/>
                </a:cubicBezTo>
                <a:lnTo>
                  <a:pt x="289711" y="353085"/>
                </a:lnTo>
                <a:cubicBezTo>
                  <a:pt x="264739" y="386382"/>
                  <a:pt x="259157" y="397382"/>
                  <a:pt x="226337" y="425513"/>
                </a:cubicBezTo>
                <a:cubicBezTo>
                  <a:pt x="218076" y="432594"/>
                  <a:pt x="208230" y="437584"/>
                  <a:pt x="199177" y="443620"/>
                </a:cubicBezTo>
                <a:cubicBezTo>
                  <a:pt x="193141" y="452673"/>
                  <a:pt x="188151" y="462519"/>
                  <a:pt x="181070" y="470780"/>
                </a:cubicBezTo>
                <a:cubicBezTo>
                  <a:pt x="169960" y="483742"/>
                  <a:pt x="154779" y="493102"/>
                  <a:pt x="144856" y="506994"/>
                </a:cubicBezTo>
                <a:cubicBezTo>
                  <a:pt x="105101" y="562650"/>
                  <a:pt x="174823" y="508139"/>
                  <a:pt x="108642" y="552261"/>
                </a:cubicBezTo>
                <a:cubicBezTo>
                  <a:pt x="92708" y="600068"/>
                  <a:pt x="104883" y="571480"/>
                  <a:pt x="63375" y="633742"/>
                </a:cubicBezTo>
                <a:lnTo>
                  <a:pt x="45268" y="660903"/>
                </a:lnTo>
                <a:cubicBezTo>
                  <a:pt x="42250" y="672974"/>
                  <a:pt x="39632" y="685153"/>
                  <a:pt x="36214" y="697117"/>
                </a:cubicBezTo>
                <a:cubicBezTo>
                  <a:pt x="10237" y="788035"/>
                  <a:pt x="46412" y="647278"/>
                  <a:pt x="18107" y="760491"/>
                </a:cubicBezTo>
                <a:cubicBezTo>
                  <a:pt x="18557" y="762742"/>
                  <a:pt x="28792" y="823641"/>
                  <a:pt x="36214" y="832919"/>
                </a:cubicBezTo>
                <a:cubicBezTo>
                  <a:pt x="43011" y="841416"/>
                  <a:pt x="54321" y="844990"/>
                  <a:pt x="63375" y="851026"/>
                </a:cubicBezTo>
                <a:cubicBezTo>
                  <a:pt x="114549" y="846374"/>
                  <a:pt x="147922" y="851005"/>
                  <a:pt x="190123" y="832919"/>
                </a:cubicBezTo>
                <a:cubicBezTo>
                  <a:pt x="202528" y="827603"/>
                  <a:pt x="213806" y="819824"/>
                  <a:pt x="226337" y="814812"/>
                </a:cubicBezTo>
                <a:cubicBezTo>
                  <a:pt x="244058" y="807723"/>
                  <a:pt x="262551" y="802741"/>
                  <a:pt x="280658" y="796705"/>
                </a:cubicBezTo>
                <a:lnTo>
                  <a:pt x="307818" y="787651"/>
                </a:lnTo>
                <a:cubicBezTo>
                  <a:pt x="358438" y="821397"/>
                  <a:pt x="341012" y="798231"/>
                  <a:pt x="325925" y="896293"/>
                </a:cubicBezTo>
                <a:cubicBezTo>
                  <a:pt x="322913" y="915873"/>
                  <a:pt x="311354" y="935926"/>
                  <a:pt x="298765" y="950614"/>
                </a:cubicBezTo>
                <a:cubicBezTo>
                  <a:pt x="287655" y="963576"/>
                  <a:pt x="273661" y="973866"/>
                  <a:pt x="262551" y="986828"/>
                </a:cubicBezTo>
                <a:cubicBezTo>
                  <a:pt x="222313" y="1033771"/>
                  <a:pt x="269592" y="997222"/>
                  <a:pt x="217284" y="1032095"/>
                </a:cubicBezTo>
                <a:cubicBezTo>
                  <a:pt x="211248" y="1041148"/>
                  <a:pt x="207366" y="1052090"/>
                  <a:pt x="199177" y="1059255"/>
                </a:cubicBezTo>
                <a:cubicBezTo>
                  <a:pt x="199172" y="1059260"/>
                  <a:pt x="131278" y="1104521"/>
                  <a:pt x="117695" y="1113576"/>
                </a:cubicBezTo>
                <a:cubicBezTo>
                  <a:pt x="108642" y="1119612"/>
                  <a:pt x="98229" y="1123989"/>
                  <a:pt x="90535" y="1131683"/>
                </a:cubicBezTo>
                <a:cubicBezTo>
                  <a:pt x="56627" y="1165591"/>
                  <a:pt x="75521" y="1154794"/>
                  <a:pt x="36214" y="1167897"/>
                </a:cubicBezTo>
                <a:cubicBezTo>
                  <a:pt x="14666" y="1232540"/>
                  <a:pt x="28694" y="1206337"/>
                  <a:pt x="0" y="1249378"/>
                </a:cubicBezTo>
                <a:lnTo>
                  <a:pt x="9054" y="1285592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638800" y="3105339"/>
            <a:ext cx="615636" cy="1371219"/>
          </a:xfrm>
          <a:custGeom>
            <a:avLst/>
            <a:gdLst>
              <a:gd name="connsiteX0" fmla="*/ 0 w 615636"/>
              <a:gd name="connsiteY0" fmla="*/ 0 h 1371219"/>
              <a:gd name="connsiteX1" fmla="*/ 81481 w 615636"/>
              <a:gd name="connsiteY1" fmla="*/ 126748 h 1371219"/>
              <a:gd name="connsiteX2" fmla="*/ 90535 w 615636"/>
              <a:gd name="connsiteY2" fmla="*/ 153909 h 1371219"/>
              <a:gd name="connsiteX3" fmla="*/ 144856 w 615636"/>
              <a:gd name="connsiteY3" fmla="*/ 226336 h 1371219"/>
              <a:gd name="connsiteX4" fmla="*/ 199176 w 615636"/>
              <a:gd name="connsiteY4" fmla="*/ 280657 h 1371219"/>
              <a:gd name="connsiteX5" fmla="*/ 226337 w 615636"/>
              <a:gd name="connsiteY5" fmla="*/ 298764 h 1371219"/>
              <a:gd name="connsiteX6" fmla="*/ 280658 w 615636"/>
              <a:gd name="connsiteY6" fmla="*/ 316871 h 1371219"/>
              <a:gd name="connsiteX7" fmla="*/ 398353 w 615636"/>
              <a:gd name="connsiteY7" fmla="*/ 307817 h 1371219"/>
              <a:gd name="connsiteX8" fmla="*/ 443620 w 615636"/>
              <a:gd name="connsiteY8" fmla="*/ 298764 h 1371219"/>
              <a:gd name="connsiteX9" fmla="*/ 497941 w 615636"/>
              <a:gd name="connsiteY9" fmla="*/ 307817 h 1371219"/>
              <a:gd name="connsiteX10" fmla="*/ 525101 w 615636"/>
              <a:gd name="connsiteY10" fmla="*/ 325924 h 1371219"/>
              <a:gd name="connsiteX11" fmla="*/ 543208 w 615636"/>
              <a:gd name="connsiteY11" fmla="*/ 353085 h 1371219"/>
              <a:gd name="connsiteX12" fmla="*/ 570368 w 615636"/>
              <a:gd name="connsiteY12" fmla="*/ 380245 h 1371219"/>
              <a:gd name="connsiteX13" fmla="*/ 597529 w 615636"/>
              <a:gd name="connsiteY13" fmla="*/ 443619 h 1371219"/>
              <a:gd name="connsiteX14" fmla="*/ 615636 w 615636"/>
              <a:gd name="connsiteY14" fmla="*/ 506994 h 1371219"/>
              <a:gd name="connsiteX15" fmla="*/ 606582 w 615636"/>
              <a:gd name="connsiteY15" fmla="*/ 642796 h 1371219"/>
              <a:gd name="connsiteX16" fmla="*/ 597529 w 615636"/>
              <a:gd name="connsiteY16" fmla="*/ 669956 h 1371219"/>
              <a:gd name="connsiteX17" fmla="*/ 588475 w 615636"/>
              <a:gd name="connsiteY17" fmla="*/ 733330 h 1371219"/>
              <a:gd name="connsiteX18" fmla="*/ 570368 w 615636"/>
              <a:gd name="connsiteY18" fmla="*/ 787651 h 1371219"/>
              <a:gd name="connsiteX19" fmla="*/ 561315 w 615636"/>
              <a:gd name="connsiteY19" fmla="*/ 814811 h 1371219"/>
              <a:gd name="connsiteX20" fmla="*/ 552262 w 615636"/>
              <a:gd name="connsiteY20" fmla="*/ 841972 h 1371219"/>
              <a:gd name="connsiteX21" fmla="*/ 543208 w 615636"/>
              <a:gd name="connsiteY21" fmla="*/ 869132 h 1371219"/>
              <a:gd name="connsiteX22" fmla="*/ 534155 w 615636"/>
              <a:gd name="connsiteY22" fmla="*/ 923453 h 1371219"/>
              <a:gd name="connsiteX23" fmla="*/ 525101 w 615636"/>
              <a:gd name="connsiteY23" fmla="*/ 968720 h 1371219"/>
              <a:gd name="connsiteX24" fmla="*/ 534155 w 615636"/>
              <a:gd name="connsiteY24" fmla="*/ 1240324 h 1371219"/>
              <a:gd name="connsiteX25" fmla="*/ 543208 w 615636"/>
              <a:gd name="connsiteY25" fmla="*/ 1267485 h 1371219"/>
              <a:gd name="connsiteX26" fmla="*/ 561315 w 615636"/>
              <a:gd name="connsiteY26" fmla="*/ 1294645 h 1371219"/>
              <a:gd name="connsiteX27" fmla="*/ 570368 w 615636"/>
              <a:gd name="connsiteY27" fmla="*/ 1348966 h 1371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615636" h="1371219">
                <a:moveTo>
                  <a:pt x="0" y="0"/>
                </a:moveTo>
                <a:cubicBezTo>
                  <a:pt x="62084" y="103473"/>
                  <a:pt x="33205" y="62379"/>
                  <a:pt x="81481" y="126748"/>
                </a:cubicBezTo>
                <a:cubicBezTo>
                  <a:pt x="84499" y="135802"/>
                  <a:pt x="86267" y="145373"/>
                  <a:pt x="90535" y="153909"/>
                </a:cubicBezTo>
                <a:cubicBezTo>
                  <a:pt x="99310" y="171458"/>
                  <a:pt x="137454" y="218193"/>
                  <a:pt x="144856" y="226336"/>
                </a:cubicBezTo>
                <a:cubicBezTo>
                  <a:pt x="162081" y="245284"/>
                  <a:pt x="177870" y="266453"/>
                  <a:pt x="199176" y="280657"/>
                </a:cubicBezTo>
                <a:cubicBezTo>
                  <a:pt x="208230" y="286693"/>
                  <a:pt x="216394" y="294345"/>
                  <a:pt x="226337" y="298764"/>
                </a:cubicBezTo>
                <a:cubicBezTo>
                  <a:pt x="243778" y="306516"/>
                  <a:pt x="280658" y="316871"/>
                  <a:pt x="280658" y="316871"/>
                </a:cubicBezTo>
                <a:cubicBezTo>
                  <a:pt x="319890" y="313853"/>
                  <a:pt x="359246" y="312162"/>
                  <a:pt x="398353" y="307817"/>
                </a:cubicBezTo>
                <a:cubicBezTo>
                  <a:pt x="413647" y="306118"/>
                  <a:pt x="428232" y="298764"/>
                  <a:pt x="443620" y="298764"/>
                </a:cubicBezTo>
                <a:cubicBezTo>
                  <a:pt x="461977" y="298764"/>
                  <a:pt x="479834" y="304799"/>
                  <a:pt x="497941" y="307817"/>
                </a:cubicBezTo>
                <a:cubicBezTo>
                  <a:pt x="506994" y="313853"/>
                  <a:pt x="517407" y="318230"/>
                  <a:pt x="525101" y="325924"/>
                </a:cubicBezTo>
                <a:cubicBezTo>
                  <a:pt x="532795" y="333618"/>
                  <a:pt x="536242" y="344726"/>
                  <a:pt x="543208" y="353085"/>
                </a:cubicBezTo>
                <a:cubicBezTo>
                  <a:pt x="551404" y="362921"/>
                  <a:pt x="561315" y="371192"/>
                  <a:pt x="570368" y="380245"/>
                </a:cubicBezTo>
                <a:cubicBezTo>
                  <a:pt x="589213" y="455620"/>
                  <a:pt x="566266" y="381092"/>
                  <a:pt x="597529" y="443619"/>
                </a:cubicBezTo>
                <a:cubicBezTo>
                  <a:pt x="604021" y="456603"/>
                  <a:pt x="612737" y="495397"/>
                  <a:pt x="615636" y="506994"/>
                </a:cubicBezTo>
                <a:cubicBezTo>
                  <a:pt x="612618" y="552261"/>
                  <a:pt x="611592" y="597706"/>
                  <a:pt x="606582" y="642796"/>
                </a:cubicBezTo>
                <a:cubicBezTo>
                  <a:pt x="605528" y="652281"/>
                  <a:pt x="599401" y="660598"/>
                  <a:pt x="597529" y="669956"/>
                </a:cubicBezTo>
                <a:cubicBezTo>
                  <a:pt x="593344" y="690881"/>
                  <a:pt x="593273" y="712537"/>
                  <a:pt x="588475" y="733330"/>
                </a:cubicBezTo>
                <a:cubicBezTo>
                  <a:pt x="584183" y="751928"/>
                  <a:pt x="576404" y="769544"/>
                  <a:pt x="570368" y="787651"/>
                </a:cubicBezTo>
                <a:lnTo>
                  <a:pt x="561315" y="814811"/>
                </a:lnTo>
                <a:lnTo>
                  <a:pt x="552262" y="841972"/>
                </a:lnTo>
                <a:lnTo>
                  <a:pt x="543208" y="869132"/>
                </a:lnTo>
                <a:cubicBezTo>
                  <a:pt x="540190" y="887239"/>
                  <a:pt x="537439" y="905392"/>
                  <a:pt x="534155" y="923453"/>
                </a:cubicBezTo>
                <a:cubicBezTo>
                  <a:pt x="531402" y="938593"/>
                  <a:pt x="525101" y="953332"/>
                  <a:pt x="525101" y="968720"/>
                </a:cubicBezTo>
                <a:cubicBezTo>
                  <a:pt x="525101" y="1059305"/>
                  <a:pt x="528675" y="1149905"/>
                  <a:pt x="534155" y="1240324"/>
                </a:cubicBezTo>
                <a:cubicBezTo>
                  <a:pt x="534732" y="1249850"/>
                  <a:pt x="538940" y="1258949"/>
                  <a:pt x="543208" y="1267485"/>
                </a:cubicBezTo>
                <a:cubicBezTo>
                  <a:pt x="548074" y="1277217"/>
                  <a:pt x="555279" y="1285592"/>
                  <a:pt x="561315" y="1294645"/>
                </a:cubicBezTo>
                <a:cubicBezTo>
                  <a:pt x="571117" y="1373062"/>
                  <a:pt x="570368" y="1391404"/>
                  <a:pt x="570368" y="1348966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006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2316" t="28932"/>
          <a:stretch/>
        </p:blipFill>
        <p:spPr bwMode="auto">
          <a:xfrm>
            <a:off x="228600" y="2133600"/>
            <a:ext cx="8839200" cy="430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762000" y="228600"/>
            <a:ext cx="62094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location of the origin is up to you.  </a:t>
            </a:r>
          </a:p>
          <a:p>
            <a:r>
              <a:rPr lang="en-US" dirty="0" smtClean="0"/>
              <a:t>The orientation of the coordinates is also up to you.</a:t>
            </a:r>
          </a:p>
          <a:p>
            <a:endParaRPr lang="en-US" dirty="0"/>
          </a:p>
          <a:p>
            <a:r>
              <a:rPr lang="en-US" dirty="0" smtClean="0"/>
              <a:t>How does a vector </a:t>
            </a:r>
            <a:r>
              <a:rPr lang="en-US" i="1" dirty="0" smtClean="0"/>
              <a:t>transform</a:t>
            </a:r>
            <a:r>
              <a:rPr lang="en-US" dirty="0" smtClean="0"/>
              <a:t> when the coordinates are rotated?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t="10588" r="20020" b="34118"/>
          <a:stretch/>
        </p:blipFill>
        <p:spPr bwMode="auto">
          <a:xfrm>
            <a:off x="609600" y="936781"/>
            <a:ext cx="6635393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85800" y="395462"/>
            <a:ext cx="53887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Now write the transformation using linear algebra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4800600"/>
            <a:ext cx="75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vector is transformed by means of a rotation matrix, which is a collection of numbers enumerated by two indices.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400800" y="1143000"/>
            <a:ext cx="26420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Rotation in the </a:t>
            </a:r>
            <a:r>
              <a:rPr lang="en-US" sz="2000" dirty="0" err="1" smtClean="0"/>
              <a:t>yz</a:t>
            </a:r>
            <a:r>
              <a:rPr lang="en-US" sz="2000" dirty="0" smtClean="0"/>
              <a:t> plane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8C61AD2-FFAB-4103-BD93-881C930B37FA}"/>
              </a:ext>
            </a:extLst>
          </p:cNvPr>
          <p:cNvSpPr txBox="1"/>
          <p:nvPr/>
        </p:nvSpPr>
        <p:spPr>
          <a:xfrm>
            <a:off x="990600" y="772180"/>
            <a:ext cx="71627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basic vector is the position vector, which locates a point in space with respect to an origin. </a:t>
            </a:r>
            <a:endParaRPr lang="en-US" sz="2000" dirty="0" smtClean="0"/>
          </a:p>
          <a:p>
            <a:r>
              <a:rPr lang="en-US" sz="2000" dirty="0" smtClean="0"/>
              <a:t>(</a:t>
            </a:r>
            <a:r>
              <a:rPr lang="en-US" sz="2000" dirty="0"/>
              <a:t>Same as a displacement vector.)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447800" y="2209800"/>
            <a:ext cx="2667000" cy="2743200"/>
            <a:chOff x="1447800" y="2209800"/>
            <a:chExt cx="2667000" cy="2743200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xmlns="" id="{ACD2106E-05BC-462A-95EF-7B356CA690CE}"/>
                </a:ext>
              </a:extLst>
            </p:cNvPr>
            <p:cNvCxnSpPr/>
            <p:nvPr/>
          </p:nvCxnSpPr>
          <p:spPr>
            <a:xfrm>
              <a:off x="2362200" y="2209800"/>
              <a:ext cx="0" cy="1676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xmlns="" id="{C0B0A3B4-3C21-4E08-A221-E64A301CEE9B}"/>
                </a:ext>
              </a:extLst>
            </p:cNvPr>
            <p:cNvCxnSpPr/>
            <p:nvPr/>
          </p:nvCxnSpPr>
          <p:spPr>
            <a:xfrm>
              <a:off x="2362200" y="3886200"/>
              <a:ext cx="1752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2FED545A-A007-41BC-813A-76A8639267A6}"/>
                </a:ext>
              </a:extLst>
            </p:cNvPr>
            <p:cNvCxnSpPr/>
            <p:nvPr/>
          </p:nvCxnSpPr>
          <p:spPr>
            <a:xfrm flipH="1">
              <a:off x="1447800" y="3886200"/>
              <a:ext cx="914400" cy="1066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xmlns="" id="{A2CF554C-7008-46C6-8744-7DE0EAF8071A}"/>
                </a:ext>
              </a:extLst>
            </p:cNvPr>
            <p:cNvCxnSpPr/>
            <p:nvPr/>
          </p:nvCxnSpPr>
          <p:spPr>
            <a:xfrm flipV="1">
              <a:off x="2362199" y="2895600"/>
              <a:ext cx="914401" cy="99060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22317785-6A45-4201-B3BE-ADCB3FA00986}"/>
                </a:ext>
              </a:extLst>
            </p:cNvPr>
            <p:cNvSpPr txBox="1"/>
            <p:nvPr/>
          </p:nvSpPr>
          <p:spPr>
            <a:xfrm>
              <a:off x="2590800" y="3048000"/>
              <a:ext cx="2648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r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1106301C-D8B1-4EBC-8F99-D4849BC54532}"/>
                </a:ext>
              </a:extLst>
            </p:cNvPr>
            <p:cNvSpPr txBox="1"/>
            <p:nvPr/>
          </p:nvSpPr>
          <p:spPr>
            <a:xfrm>
              <a:off x="2025248" y="3669268"/>
              <a:ext cx="336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</a:t>
              </a: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xmlns="" id="{11C689C7-F6F5-4DD0-B6CE-0A5FEC133345}"/>
                </a:ext>
              </a:extLst>
            </p:cNvPr>
            <p:cNvSpPr/>
            <p:nvPr/>
          </p:nvSpPr>
          <p:spPr>
            <a:xfrm>
              <a:off x="3276600" y="2819400"/>
              <a:ext cx="76199" cy="761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xmlns="" id="{08B3F8F0-C3D8-4CDB-8195-20EE8752587D}"/>
                </a:ext>
              </a:extLst>
            </p:cNvPr>
            <p:cNvSpPr txBox="1"/>
            <p:nvPr/>
          </p:nvSpPr>
          <p:spPr>
            <a:xfrm>
              <a:off x="3352800" y="2590800"/>
              <a:ext cx="303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893165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24453" b="30645"/>
          <a:stretch/>
        </p:blipFill>
        <p:spPr bwMode="auto">
          <a:xfrm>
            <a:off x="2209800" y="457200"/>
            <a:ext cx="695195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52400" y="45720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If three quantities comprise a vector, they must transform under rotations by this rule, with the same matrix as for the position vector</a:t>
            </a:r>
            <a:endParaRPr lang="en-US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2376" t="22727"/>
          <a:stretch/>
        </p:blipFill>
        <p:spPr bwMode="auto">
          <a:xfrm>
            <a:off x="1752600" y="1600200"/>
            <a:ext cx="6566173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838200" y="224135"/>
            <a:ext cx="72337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Let f(</a:t>
            </a:r>
            <a:r>
              <a:rPr lang="en-US" sz="2400" dirty="0" err="1" smtClean="0"/>
              <a:t>x,y,z</a:t>
            </a:r>
            <a:r>
              <a:rPr lang="en-US" sz="2400" dirty="0" smtClean="0"/>
              <a:t>) be some function of the coordinates.</a:t>
            </a:r>
          </a:p>
          <a:p>
            <a:r>
              <a:rPr lang="en-US" sz="2400" dirty="0" smtClean="0"/>
              <a:t>How does f change when we move to a nearby position?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867400" y="1676400"/>
            <a:ext cx="28283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This is just the </a:t>
            </a:r>
            <a:r>
              <a:rPr lang="en-US" sz="2000" i="1" dirty="0" smtClean="0"/>
              <a:t>chain rule</a:t>
            </a:r>
            <a:r>
              <a:rPr lang="en-US" sz="2000" dirty="0" smtClean="0"/>
              <a:t>!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4006334"/>
            <a:ext cx="65594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Then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852322" y="5791200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“Uphill”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6092" t="11905" r="3387"/>
          <a:stretch/>
        </p:blipFill>
        <p:spPr bwMode="auto">
          <a:xfrm>
            <a:off x="1371600" y="1066800"/>
            <a:ext cx="6781800" cy="5638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47800" y="819090"/>
            <a:ext cx="2064861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Gradient operator</a:t>
            </a:r>
            <a:endParaRPr lang="en-US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t="28813" b="15254"/>
          <a:stretch/>
        </p:blipFill>
        <p:spPr bwMode="auto">
          <a:xfrm>
            <a:off x="228600" y="2438400"/>
            <a:ext cx="8647163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14400" y="685800"/>
            <a:ext cx="15735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Product rules</a:t>
            </a:r>
            <a:endParaRPr lang="en-US" sz="2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096" y="1600200"/>
            <a:ext cx="8772292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685800" y="609600"/>
            <a:ext cx="2193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More</a:t>
            </a:r>
            <a:r>
              <a:rPr lang="en-US" sz="2000" dirty="0" smtClean="0"/>
              <a:t> product rules</a:t>
            </a:r>
            <a:endParaRPr lang="en-US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2" y="1066800"/>
            <a:ext cx="8562976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85800" y="381000"/>
            <a:ext cx="27416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Yet another product rule</a:t>
            </a:r>
            <a:endParaRPr lang="en-US" sz="2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t="4613" b="76391"/>
          <a:stretch/>
        </p:blipFill>
        <p:spPr bwMode="auto">
          <a:xfrm>
            <a:off x="1066800" y="1066800"/>
            <a:ext cx="7543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48757" y="189874"/>
            <a:ext cx="1947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Last product rule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7772400" y="914400"/>
            <a:ext cx="685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67000" y="1676400"/>
            <a:ext cx="1371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t="38534" r="33394"/>
          <a:stretch/>
        </p:blipFill>
        <p:spPr bwMode="auto">
          <a:xfrm>
            <a:off x="1600200" y="1981200"/>
            <a:ext cx="5024673" cy="3451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838200" y="381000"/>
            <a:ext cx="16907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Quotient rules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89562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914400"/>
            <a:ext cx="5540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What are the three types of useful first derivatives?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343746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t="21282" b="20677"/>
          <a:stretch/>
        </p:blipFill>
        <p:spPr bwMode="auto">
          <a:xfrm>
            <a:off x="1151299" y="2417802"/>
            <a:ext cx="6734461" cy="2831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143000" y="381000"/>
            <a:ext cx="52992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three useful first derivatives were grad, div, &amp; curl.</a:t>
            </a:r>
          </a:p>
          <a:p>
            <a:endParaRPr lang="en-US" dirty="0"/>
          </a:p>
          <a:p>
            <a:r>
              <a:rPr lang="en-US" dirty="0" smtClean="0"/>
              <a:t>What about second derivatives?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1676400"/>
            <a:ext cx="1762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Five possibilities.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5836147"/>
            <a:ext cx="68398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Laplacian operator is the most important second derivative.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28540" t="17250" r="38354"/>
          <a:stretch/>
        </p:blipFill>
        <p:spPr bwMode="auto">
          <a:xfrm>
            <a:off x="2895600" y="1219200"/>
            <a:ext cx="22098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t="18421" r="14891"/>
          <a:stretch/>
        </p:blipFill>
        <p:spPr bwMode="auto">
          <a:xfrm>
            <a:off x="838200" y="3682663"/>
            <a:ext cx="6134793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762000" y="609600"/>
            <a:ext cx="64117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Vectors.  Have a magnitude and a direction, but no location.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96E6BA0-598F-40CF-A89C-2F2585E0938B}"/>
              </a:ext>
            </a:extLst>
          </p:cNvPr>
          <p:cNvSpPr txBox="1"/>
          <p:nvPr/>
        </p:nvSpPr>
        <p:spPr>
          <a:xfrm>
            <a:off x="762000" y="3048000"/>
            <a:ext cx="56648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 vector is uniquely determined by its 3 components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DB7B64D-D554-449B-8847-92A1BDBF98FF}"/>
              </a:ext>
            </a:extLst>
          </p:cNvPr>
          <p:cNvSpPr txBox="1"/>
          <p:nvPr/>
        </p:nvSpPr>
        <p:spPr>
          <a:xfrm>
            <a:off x="7173755" y="4724400"/>
            <a:ext cx="1523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An ordinary number, scalar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4922C38-C8E7-42D2-ABC5-19BAE9AE8066}"/>
              </a:ext>
            </a:extLst>
          </p:cNvPr>
          <p:cNvSpPr txBox="1"/>
          <p:nvPr/>
        </p:nvSpPr>
        <p:spPr>
          <a:xfrm>
            <a:off x="76200" y="6063734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Any three quantities that </a:t>
            </a:r>
            <a:r>
              <a:rPr lang="en-US" i="1" dirty="0"/>
              <a:t>transform</a:t>
            </a:r>
            <a:r>
              <a:rPr lang="en-US" dirty="0"/>
              <a:t> like the components of the position vector under rotations, reflections, and inversion of the coordinate system is a vector.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24136" t="34615" r="54585" b="28847"/>
          <a:stretch/>
        </p:blipFill>
        <p:spPr bwMode="auto">
          <a:xfrm>
            <a:off x="865360" y="1636414"/>
            <a:ext cx="1752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841972" y="1018489"/>
            <a:ext cx="14630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Line integral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304800"/>
            <a:ext cx="49634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There are three types of integrals in 3D space.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3581400"/>
            <a:ext cx="281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Generally, the line integral depends on the path taken between end points, but in some very important special cases it doesn’t.</a:t>
            </a:r>
            <a:endParaRPr lang="en-US" sz="20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59292" t="38994" r="22109" b="39852"/>
          <a:stretch/>
        </p:blipFill>
        <p:spPr bwMode="auto">
          <a:xfrm>
            <a:off x="6096000" y="4876800"/>
            <a:ext cx="153184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191001" y="1524000"/>
            <a:ext cx="42593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At each point on the path, evaluate the dot product </a:t>
            </a:r>
            <a:r>
              <a:rPr lang="en-US" sz="2000" b="1" i="1" dirty="0" err="1" smtClean="0"/>
              <a:t>v.dl</a:t>
            </a:r>
            <a:r>
              <a:rPr lang="en-US" sz="2000" dirty="0" smtClean="0"/>
              <a:t>, where </a:t>
            </a:r>
            <a:r>
              <a:rPr lang="en-US" sz="2000" b="1" i="1" dirty="0" smtClean="0"/>
              <a:t>dl</a:t>
            </a:r>
            <a:r>
              <a:rPr lang="en-US" sz="2000" dirty="0" smtClean="0"/>
              <a:t> = (dx, </a:t>
            </a:r>
            <a:r>
              <a:rPr lang="en-US" sz="2000" dirty="0" err="1" smtClean="0"/>
              <a:t>dy</a:t>
            </a:r>
            <a:r>
              <a:rPr lang="en-US" sz="2000" dirty="0" smtClean="0"/>
              <a:t>, </a:t>
            </a:r>
            <a:r>
              <a:rPr lang="en-US" sz="2000" dirty="0" err="1" smtClean="0"/>
              <a:t>dz</a:t>
            </a:r>
            <a:r>
              <a:rPr lang="en-US" sz="2000" dirty="0" smtClean="0"/>
              <a:t>) is the displacement to the next point on the path.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228098" y="4350841"/>
            <a:ext cx="13997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Closed loop</a:t>
            </a:r>
            <a:endParaRPr lang="en-US" sz="20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1" y="838200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Give an example from classical mechanics of a line integral that does not depend on the path taken.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427485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9252" t="11852" r="4611" b="34814"/>
          <a:stretch/>
        </p:blipFill>
        <p:spPr bwMode="auto">
          <a:xfrm>
            <a:off x="1371600" y="1295400"/>
            <a:ext cx="6629401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70231" y="1219200"/>
            <a:ext cx="1810752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Surface integral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3810000"/>
            <a:ext cx="563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Generally, the integral depends on the surface.  For some important special cases it does not.</a:t>
            </a:r>
            <a:endParaRPr lang="en-US" sz="20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2604" t="20930" r="12832"/>
          <a:stretch/>
        </p:blipFill>
        <p:spPr bwMode="auto">
          <a:xfrm>
            <a:off x="1447800" y="2514600"/>
            <a:ext cx="6400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762000" y="457200"/>
            <a:ext cx="1830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Volume integral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124101" y="2743200"/>
            <a:ext cx="1275798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Of a scalar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4038600"/>
            <a:ext cx="1330621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Of a vector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2743200" y="2286000"/>
            <a:ext cx="381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t="27937" r="23473"/>
          <a:stretch/>
        </p:blipFill>
        <p:spPr bwMode="auto">
          <a:xfrm>
            <a:off x="990600" y="2895600"/>
            <a:ext cx="533400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85800" y="304800"/>
            <a:ext cx="2095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Gradient Theorem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124200" y="2057400"/>
            <a:ext cx="44958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integral of a total differential is given by the value of the function at the end points, independent of the path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066257" y="4688443"/>
            <a:ext cx="499630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Since starting and ending points are the same.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477000" y="4114800"/>
            <a:ext cx="12512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by chain rule</a:t>
            </a:r>
            <a:endParaRPr lang="en-US" sz="16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t="28829" r="32729" b="42343"/>
          <a:stretch/>
        </p:blipFill>
        <p:spPr bwMode="auto">
          <a:xfrm>
            <a:off x="1143001" y="1676400"/>
            <a:ext cx="487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762000" y="457200"/>
            <a:ext cx="3919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Divergence Theorem (Gauss’s Theorem)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05400" y="2209800"/>
            <a:ext cx="2786129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= flux of </a:t>
            </a:r>
            <a:r>
              <a:rPr lang="en-US" b="1" dirty="0" smtClean="0"/>
              <a:t>v</a:t>
            </a:r>
            <a:r>
              <a:rPr lang="en-US" dirty="0" smtClean="0"/>
              <a:t> through the surface S that bounds the volume </a:t>
            </a:r>
            <a:r>
              <a:rPr lang="en-US" i="1" dirty="0" smtClean="0"/>
              <a:t>v</a:t>
            </a:r>
            <a:endParaRPr lang="en-US" i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t="37378" r="9220" b="15224"/>
          <a:stretch/>
        </p:blipFill>
        <p:spPr bwMode="auto">
          <a:xfrm>
            <a:off x="2743200" y="2218730"/>
            <a:ext cx="6408240" cy="40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04800" y="76200"/>
            <a:ext cx="35526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Curl Theorem  (Stokes Theorem)</a:t>
            </a:r>
            <a:endParaRPr lang="en-US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5603" t="8938" r="23405" b="79803"/>
          <a:stretch/>
        </p:blipFill>
        <p:spPr bwMode="auto">
          <a:xfrm>
            <a:off x="381000" y="685800"/>
            <a:ext cx="3276600" cy="724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108279" y="1295400"/>
            <a:ext cx="13716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</a:t>
            </a:r>
          </a:p>
          <a:p>
            <a:r>
              <a:rPr lang="en-US" dirty="0" smtClean="0"/>
              <a:t>Perimeter of surface 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14800" y="2133600"/>
            <a:ext cx="1635576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Direction rule:  </a:t>
            </a:r>
          </a:p>
          <a:p>
            <a:r>
              <a:rPr lang="en-US" dirty="0" smtClean="0"/>
              <a:t>Right hand rule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57439" y="6179227"/>
            <a:ext cx="8662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Closed</a:t>
            </a:r>
          </a:p>
          <a:p>
            <a:r>
              <a:rPr lang="en-US" dirty="0" smtClean="0"/>
              <a:t>surface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324600" y="1432386"/>
            <a:ext cx="968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“sock”</a:t>
            </a:r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6599766" y="1846907"/>
            <a:ext cx="149125" cy="588475"/>
          </a:xfrm>
          <a:custGeom>
            <a:avLst/>
            <a:gdLst>
              <a:gd name="connsiteX0" fmla="*/ 63584 w 149125"/>
              <a:gd name="connsiteY0" fmla="*/ 0 h 588475"/>
              <a:gd name="connsiteX1" fmla="*/ 45478 w 149125"/>
              <a:gd name="connsiteY1" fmla="*/ 90535 h 588475"/>
              <a:gd name="connsiteX2" fmla="*/ 18317 w 149125"/>
              <a:gd name="connsiteY2" fmla="*/ 117695 h 588475"/>
              <a:gd name="connsiteX3" fmla="*/ 9264 w 149125"/>
              <a:gd name="connsiteY3" fmla="*/ 199176 h 588475"/>
              <a:gd name="connsiteX4" fmla="*/ 45478 w 149125"/>
              <a:gd name="connsiteY4" fmla="*/ 208230 h 588475"/>
              <a:gd name="connsiteX5" fmla="*/ 72638 w 149125"/>
              <a:gd name="connsiteY5" fmla="*/ 217283 h 588475"/>
              <a:gd name="connsiteX6" fmla="*/ 108852 w 149125"/>
              <a:gd name="connsiteY6" fmla="*/ 280657 h 588475"/>
              <a:gd name="connsiteX7" fmla="*/ 136012 w 149125"/>
              <a:gd name="connsiteY7" fmla="*/ 344032 h 588475"/>
              <a:gd name="connsiteX8" fmla="*/ 136012 w 149125"/>
              <a:gd name="connsiteY8" fmla="*/ 570368 h 588475"/>
              <a:gd name="connsiteX9" fmla="*/ 126959 w 149125"/>
              <a:gd name="connsiteY9" fmla="*/ 588475 h 58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9125" h="588475">
                <a:moveTo>
                  <a:pt x="63584" y="0"/>
                </a:moveTo>
                <a:cubicBezTo>
                  <a:pt x="63034" y="3303"/>
                  <a:pt x="51833" y="79414"/>
                  <a:pt x="45478" y="90535"/>
                </a:cubicBezTo>
                <a:cubicBezTo>
                  <a:pt x="39126" y="101652"/>
                  <a:pt x="27371" y="108642"/>
                  <a:pt x="18317" y="117695"/>
                </a:cubicBezTo>
                <a:cubicBezTo>
                  <a:pt x="14663" y="128656"/>
                  <a:pt x="-14562" y="180116"/>
                  <a:pt x="9264" y="199176"/>
                </a:cubicBezTo>
                <a:cubicBezTo>
                  <a:pt x="18980" y="206949"/>
                  <a:pt x="33514" y="204812"/>
                  <a:pt x="45478" y="208230"/>
                </a:cubicBezTo>
                <a:cubicBezTo>
                  <a:pt x="54654" y="210852"/>
                  <a:pt x="63585" y="214265"/>
                  <a:pt x="72638" y="217283"/>
                </a:cubicBezTo>
                <a:cubicBezTo>
                  <a:pt x="90822" y="244559"/>
                  <a:pt x="95069" y="248496"/>
                  <a:pt x="108852" y="280657"/>
                </a:cubicBezTo>
                <a:cubicBezTo>
                  <a:pt x="148815" y="373907"/>
                  <a:pt x="75959" y="223926"/>
                  <a:pt x="136012" y="344032"/>
                </a:cubicBezTo>
                <a:cubicBezTo>
                  <a:pt x="155512" y="441524"/>
                  <a:pt x="151359" y="401551"/>
                  <a:pt x="136012" y="570368"/>
                </a:cubicBezTo>
                <a:cubicBezTo>
                  <a:pt x="135401" y="577088"/>
                  <a:pt x="129977" y="582439"/>
                  <a:pt x="126959" y="588475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7317" t="35617" r="18367" b="23287"/>
          <a:stretch/>
        </p:blipFill>
        <p:spPr bwMode="auto">
          <a:xfrm>
            <a:off x="381001" y="2667000"/>
            <a:ext cx="5715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762000" y="457200"/>
            <a:ext cx="22336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Integration by parts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990599" y="2209800"/>
            <a:ext cx="1066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Example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33488" y="1104037"/>
            <a:ext cx="472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Generally turns one integral into two.  Useful when one of the integrals vanishes.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477000" y="2895600"/>
            <a:ext cx="21000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By product rule #5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477000" y="4267200"/>
            <a:ext cx="17657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By div theorem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5410200"/>
            <a:ext cx="510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If </a:t>
            </a:r>
            <a:r>
              <a:rPr lang="en-US" sz="2000" i="1" dirty="0" smtClean="0"/>
              <a:t>v</a:t>
            </a:r>
            <a:r>
              <a:rPr lang="en-US" sz="2000" dirty="0" smtClean="0"/>
              <a:t> is all space, then </a:t>
            </a:r>
            <a:r>
              <a:rPr lang="en-US" sz="2000" i="1" dirty="0" smtClean="0"/>
              <a:t>S</a:t>
            </a:r>
            <a:r>
              <a:rPr lang="en-US" sz="2000" dirty="0" smtClean="0"/>
              <a:t> is at infinity, and then the surface integral will usually vanish.</a:t>
            </a:r>
            <a:endParaRPr lang="en-US" sz="20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r="13165" b="20000"/>
          <a:stretch/>
        </p:blipFill>
        <p:spPr bwMode="auto">
          <a:xfrm>
            <a:off x="0" y="1066800"/>
            <a:ext cx="6989923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09600" y="381000"/>
            <a:ext cx="43539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Another example of integration by parts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6096000" y="1676400"/>
            <a:ext cx="990600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Product rule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75257" y="4114800"/>
            <a:ext cx="1650773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Grad theorem</a:t>
            </a:r>
            <a:endParaRPr lang="en-US" sz="20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-1920" t="5460" r="1920" b="26823"/>
          <a:stretch/>
        </p:blipFill>
        <p:spPr bwMode="auto">
          <a:xfrm>
            <a:off x="914400" y="990600"/>
            <a:ext cx="7102633" cy="4475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371600" y="657761"/>
            <a:ext cx="3200399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Spherical </a:t>
            </a:r>
          </a:p>
          <a:p>
            <a:r>
              <a:rPr lang="en-US" sz="2000" dirty="0" smtClean="0"/>
              <a:t>Coordinates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5715000"/>
            <a:ext cx="5129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Beware:  These unit vectors are functions of </a:t>
            </a:r>
            <a:r>
              <a:rPr lang="en-US" dirty="0" smtClean="0">
                <a:latin typeface="Symbol" panose="05050102010706020507" pitchFamily="18" charset="2"/>
              </a:rPr>
              <a:t>q</a:t>
            </a:r>
            <a:r>
              <a:rPr lang="en-US" dirty="0" smtClean="0"/>
              <a:t> and </a:t>
            </a:r>
            <a:r>
              <a:rPr lang="en-US" dirty="0" smtClean="0">
                <a:latin typeface="Symbol" panose="05050102010706020507" pitchFamily="18" charset="2"/>
              </a:rPr>
              <a:t>f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1167897" y="5441133"/>
            <a:ext cx="690568" cy="452673"/>
          </a:xfrm>
          <a:custGeom>
            <a:avLst/>
            <a:gdLst>
              <a:gd name="connsiteX0" fmla="*/ 153909 w 690568"/>
              <a:gd name="connsiteY0" fmla="*/ 452673 h 452673"/>
              <a:gd name="connsiteX1" fmla="*/ 81481 w 690568"/>
              <a:gd name="connsiteY1" fmla="*/ 443619 h 452673"/>
              <a:gd name="connsiteX2" fmla="*/ 54321 w 690568"/>
              <a:gd name="connsiteY2" fmla="*/ 425513 h 452673"/>
              <a:gd name="connsiteX3" fmla="*/ 0 w 690568"/>
              <a:gd name="connsiteY3" fmla="*/ 362138 h 452673"/>
              <a:gd name="connsiteX4" fmla="*/ 9053 w 690568"/>
              <a:gd name="connsiteY4" fmla="*/ 298764 h 452673"/>
              <a:gd name="connsiteX5" fmla="*/ 45267 w 690568"/>
              <a:gd name="connsiteY5" fmla="*/ 280657 h 452673"/>
              <a:gd name="connsiteX6" fmla="*/ 325925 w 690568"/>
              <a:gd name="connsiteY6" fmla="*/ 289711 h 452673"/>
              <a:gd name="connsiteX7" fmla="*/ 452673 w 690568"/>
              <a:gd name="connsiteY7" fmla="*/ 307817 h 452673"/>
              <a:gd name="connsiteX8" fmla="*/ 552261 w 690568"/>
              <a:gd name="connsiteY8" fmla="*/ 298764 h 452673"/>
              <a:gd name="connsiteX9" fmla="*/ 597529 w 690568"/>
              <a:gd name="connsiteY9" fmla="*/ 262550 h 452673"/>
              <a:gd name="connsiteX10" fmla="*/ 651850 w 690568"/>
              <a:gd name="connsiteY10" fmla="*/ 208229 h 452673"/>
              <a:gd name="connsiteX11" fmla="*/ 669956 w 690568"/>
              <a:gd name="connsiteY11" fmla="*/ 63374 h 452673"/>
              <a:gd name="connsiteX12" fmla="*/ 679010 w 690568"/>
              <a:gd name="connsiteY12" fmla="*/ 0 h 452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90568" h="452673">
                <a:moveTo>
                  <a:pt x="153909" y="452673"/>
                </a:moveTo>
                <a:cubicBezTo>
                  <a:pt x="129766" y="449655"/>
                  <a:pt x="104954" y="450021"/>
                  <a:pt x="81481" y="443619"/>
                </a:cubicBezTo>
                <a:cubicBezTo>
                  <a:pt x="70984" y="440756"/>
                  <a:pt x="62582" y="432594"/>
                  <a:pt x="54321" y="425513"/>
                </a:cubicBezTo>
                <a:cubicBezTo>
                  <a:pt x="20170" y="396241"/>
                  <a:pt x="21357" y="394174"/>
                  <a:pt x="0" y="362138"/>
                </a:cubicBezTo>
                <a:cubicBezTo>
                  <a:pt x="3018" y="341013"/>
                  <a:pt x="-1310" y="317418"/>
                  <a:pt x="9053" y="298764"/>
                </a:cubicBezTo>
                <a:cubicBezTo>
                  <a:pt x="15607" y="286966"/>
                  <a:pt x="31776" y="281042"/>
                  <a:pt x="45267" y="280657"/>
                </a:cubicBezTo>
                <a:lnTo>
                  <a:pt x="325925" y="289711"/>
                </a:lnTo>
                <a:cubicBezTo>
                  <a:pt x="374673" y="301897"/>
                  <a:pt x="390924" y="307817"/>
                  <a:pt x="452673" y="307817"/>
                </a:cubicBezTo>
                <a:cubicBezTo>
                  <a:pt x="486006" y="307817"/>
                  <a:pt x="519065" y="301782"/>
                  <a:pt x="552261" y="298764"/>
                </a:cubicBezTo>
                <a:cubicBezTo>
                  <a:pt x="599467" y="283030"/>
                  <a:pt x="563044" y="301346"/>
                  <a:pt x="597529" y="262550"/>
                </a:cubicBezTo>
                <a:cubicBezTo>
                  <a:pt x="614541" y="243411"/>
                  <a:pt x="651850" y="208229"/>
                  <a:pt x="651850" y="208229"/>
                </a:cubicBezTo>
                <a:cubicBezTo>
                  <a:pt x="654998" y="176753"/>
                  <a:pt x="660597" y="100810"/>
                  <a:pt x="669956" y="63374"/>
                </a:cubicBezTo>
                <a:cubicBezTo>
                  <a:pt x="685521" y="1113"/>
                  <a:pt x="702429" y="23419"/>
                  <a:pt x="67901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61DF5E0-7237-40DF-B01C-EA572909C945}"/>
              </a:ext>
            </a:extLst>
          </p:cNvPr>
          <p:cNvSpPr txBox="1"/>
          <p:nvPr/>
        </p:nvSpPr>
        <p:spPr>
          <a:xfrm>
            <a:off x="914400" y="990600"/>
            <a:ext cx="6069995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How does </a:t>
            </a:r>
            <a:r>
              <a:rPr lang="en-US" sz="2400" b="1" dirty="0"/>
              <a:t>r</a:t>
            </a:r>
            <a:r>
              <a:rPr lang="en-US" sz="2400" dirty="0"/>
              <a:t> = (</a:t>
            </a:r>
            <a:r>
              <a:rPr lang="en-US" sz="2400" dirty="0" err="1"/>
              <a:t>x,y,z</a:t>
            </a:r>
            <a:r>
              <a:rPr lang="en-US" sz="2400" dirty="0"/>
              <a:t>) transform under inversion?</a:t>
            </a:r>
          </a:p>
          <a:p>
            <a:endParaRPr lang="en-US" sz="2400" dirty="0"/>
          </a:p>
          <a:p>
            <a:r>
              <a:rPr lang="en-US" sz="2400" dirty="0"/>
              <a:t>Under reflection in the </a:t>
            </a:r>
            <a:r>
              <a:rPr lang="en-US" sz="2400" dirty="0" err="1"/>
              <a:t>yz</a:t>
            </a:r>
            <a:r>
              <a:rPr lang="en-US" sz="2400" dirty="0"/>
              <a:t> plane?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(Rotations will be considered later</a:t>
            </a:r>
            <a:r>
              <a:rPr lang="en-US" sz="2400" dirty="0" smtClean="0"/>
              <a:t>.)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Is (x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, y, z) a vector?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948812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8809" t="89623"/>
          <a:stretch/>
        </p:blipFill>
        <p:spPr bwMode="auto">
          <a:xfrm>
            <a:off x="1219200" y="1676400"/>
            <a:ext cx="6477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914400" y="2895600"/>
            <a:ext cx="74446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Draw a line element in each of the directions in spherical coordinates.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381000"/>
            <a:ext cx="44118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Length element in spherical coordinates.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68311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4174" r="16728" b="51515"/>
          <a:stretch/>
        </p:blipFill>
        <p:spPr bwMode="auto">
          <a:xfrm>
            <a:off x="609600" y="990600"/>
            <a:ext cx="7986713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533400" y="381000"/>
            <a:ext cx="5642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Expression of an area element depends on its orientation.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3429000"/>
            <a:ext cx="4953000" cy="258532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Vertical plane:  </a:t>
            </a:r>
            <a:r>
              <a:rPr lang="en-US" dirty="0" err="1" smtClean="0"/>
              <a:t>dr</a:t>
            </a:r>
            <a:r>
              <a:rPr lang="en-US" dirty="0" smtClean="0"/>
              <a:t> * </a:t>
            </a:r>
            <a:r>
              <a:rPr lang="en-US" dirty="0" err="1" smtClean="0"/>
              <a:t>rd</a:t>
            </a:r>
            <a:r>
              <a:rPr lang="en-US" dirty="0" err="1" smtClean="0">
                <a:latin typeface="Symbol" panose="05050102010706020507" pitchFamily="18" charset="2"/>
              </a:rPr>
              <a:t>q</a:t>
            </a:r>
            <a:r>
              <a:rPr lang="en-US" dirty="0" smtClean="0">
                <a:latin typeface="Symbol" panose="05050102010706020507" pitchFamily="18" charset="2"/>
              </a:rPr>
              <a:t> = </a:t>
            </a:r>
            <a:r>
              <a:rPr lang="en-US" dirty="0" smtClean="0"/>
              <a:t>r </a:t>
            </a:r>
            <a:r>
              <a:rPr lang="en-US" dirty="0" err="1" smtClean="0"/>
              <a:t>dr</a:t>
            </a:r>
            <a:r>
              <a:rPr lang="en-US" dirty="0" smtClean="0"/>
              <a:t> </a:t>
            </a:r>
            <a:r>
              <a:rPr lang="en-US" dirty="0" err="1" smtClean="0"/>
              <a:t>d</a:t>
            </a:r>
            <a:r>
              <a:rPr lang="en-US" dirty="0" err="1" smtClean="0">
                <a:latin typeface="Symbol" panose="05050102010706020507" pitchFamily="18" charset="2"/>
              </a:rPr>
              <a:t>q</a:t>
            </a:r>
            <a:endParaRPr lang="en-US" dirty="0" smtClean="0">
              <a:latin typeface="Symbol" panose="05050102010706020507" pitchFamily="18" charset="2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Horizontal plane: 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Plane perpendicular to a radius vector:  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76200"/>
            <a:ext cx="44370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Volume element in spherical coordinates</a:t>
            </a:r>
            <a:endParaRPr lang="en-US" sz="2000" dirty="0"/>
          </a:p>
        </p:txBody>
      </p:sp>
      <p:pic>
        <p:nvPicPr>
          <p:cNvPr id="1026" name="Picture 2" descr="Image result for spherical volume elemen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8" t="1323" b="2071"/>
          <a:stretch/>
        </p:blipFill>
        <p:spPr bwMode="auto">
          <a:xfrm>
            <a:off x="228600" y="914400"/>
            <a:ext cx="5697893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 noChangeArrowheads="1"/>
          </p:cNvPicPr>
          <p:nvPr/>
        </p:nvPicPr>
        <p:blipFill rotWithShape="1">
          <a:blip r:embed="rId3" cstate="print"/>
          <a:srcRect l="35904" t="53030" r="4325" b="8289"/>
          <a:stretch/>
        </p:blipFill>
        <p:spPr bwMode="auto">
          <a:xfrm>
            <a:off x="4267200" y="685800"/>
            <a:ext cx="4554893" cy="1723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762756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1905" t="36111" r="12698" b="30555"/>
          <a:stretch/>
        </p:blipFill>
        <p:spPr bwMode="auto">
          <a:xfrm>
            <a:off x="1447800" y="2057400"/>
            <a:ext cx="5791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14400" y="685800"/>
            <a:ext cx="4594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Gradient operator in spherical coordinates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4114800"/>
            <a:ext cx="46165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 div, curl, and Laplacian, see front cover</a:t>
            </a:r>
            <a:endParaRPr lang="en-US" sz="20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58" y="457200"/>
            <a:ext cx="845441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3592" t="16580" r="21595" b="41969"/>
          <a:stretch/>
        </p:blipFill>
        <p:spPr bwMode="auto">
          <a:xfrm>
            <a:off x="1524008" y="1600200"/>
            <a:ext cx="586739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457200"/>
            <a:ext cx="274320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Gradient in cylindrical coordinates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4114800"/>
            <a:ext cx="46165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 div, curl, and Laplacian, see front cover</a:t>
            </a:r>
            <a:endParaRPr lang="en-US" sz="20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542" y="1143000"/>
            <a:ext cx="8859289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2971800" y="762000"/>
            <a:ext cx="5562600" cy="1371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0612" y="381000"/>
            <a:ext cx="7144422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5891" t="13333"/>
          <a:stretch/>
        </p:blipFill>
        <p:spPr bwMode="auto">
          <a:xfrm>
            <a:off x="838199" y="1219200"/>
            <a:ext cx="7620743" cy="4952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066800" y="457200"/>
            <a:ext cx="3258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More on the Dirac delta function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562600" y="1371600"/>
            <a:ext cx="19050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Not enough and not useful.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24400" y="2819400"/>
            <a:ext cx="2509661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Completes the definition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09800" y="3810000"/>
            <a:ext cx="5562600" cy="990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b="29353"/>
          <a:stretch/>
        </p:blipFill>
        <p:spPr bwMode="auto">
          <a:xfrm>
            <a:off x="1459796" y="914400"/>
            <a:ext cx="6541204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143000" y="609600"/>
            <a:ext cx="30480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What if we shift the origin of the coordinates?</a:t>
            </a:r>
          </a:p>
          <a:p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4953000"/>
            <a:ext cx="594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There are other weird forms of the delta function.  </a:t>
            </a:r>
          </a:p>
          <a:p>
            <a:r>
              <a:rPr lang="en-US" sz="2000" dirty="0" smtClean="0"/>
              <a:t>To see what they are, figure out what they </a:t>
            </a:r>
            <a:r>
              <a:rPr lang="en-US" sz="2000" i="1" dirty="0" smtClean="0"/>
              <a:t>do</a:t>
            </a:r>
            <a:r>
              <a:rPr lang="en-US" sz="2000" dirty="0" smtClean="0"/>
              <a:t> in an integral.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b="3177"/>
          <a:stretch/>
        </p:blipFill>
        <p:spPr bwMode="auto">
          <a:xfrm>
            <a:off x="159326" y="1066801"/>
            <a:ext cx="8680885" cy="304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A453A92-88A8-42F1-8B21-8D40EEBD4C13}"/>
              </a:ext>
            </a:extLst>
          </p:cNvPr>
          <p:cNvSpPr txBox="1"/>
          <p:nvPr/>
        </p:nvSpPr>
        <p:spPr>
          <a:xfrm>
            <a:off x="2057400" y="457200"/>
            <a:ext cx="2040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Vector operations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8CB0DD3-5F5B-4A6B-A806-2E06B8B5A417}"/>
              </a:ext>
            </a:extLst>
          </p:cNvPr>
          <p:cNvSpPr txBox="1"/>
          <p:nvPr/>
        </p:nvSpPr>
        <p:spPr>
          <a:xfrm>
            <a:off x="159326" y="3886200"/>
            <a:ext cx="39624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Subtracting </a:t>
            </a:r>
            <a:r>
              <a:rPr lang="en-US" sz="2000" b="1" dirty="0"/>
              <a:t>B</a:t>
            </a:r>
            <a:r>
              <a:rPr lang="en-US" sz="2000" dirty="0"/>
              <a:t> from </a:t>
            </a:r>
            <a:r>
              <a:rPr lang="en-US" sz="2000" b="1" dirty="0"/>
              <a:t>A</a:t>
            </a:r>
            <a:r>
              <a:rPr lang="en-US" sz="2000" dirty="0"/>
              <a:t> is the same as adding the opposite of </a:t>
            </a:r>
            <a:r>
              <a:rPr lang="en-US" sz="2000" b="1" dirty="0"/>
              <a:t>B</a:t>
            </a:r>
            <a:r>
              <a:rPr lang="en-US" sz="2000" dirty="0"/>
              <a:t> to </a:t>
            </a:r>
            <a:r>
              <a:rPr lang="en-US" sz="2000" b="1" dirty="0"/>
              <a:t>A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762000"/>
            <a:ext cx="20666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3-D delta function</a:t>
            </a:r>
            <a:endParaRPr lang="en-US" sz="2000" dirty="0"/>
          </a:p>
        </p:txBody>
      </p:sp>
      <p:grpSp>
        <p:nvGrpSpPr>
          <p:cNvPr id="4" name="Group 3"/>
          <p:cNvGrpSpPr/>
          <p:nvPr/>
        </p:nvGrpSpPr>
        <p:grpSpPr>
          <a:xfrm>
            <a:off x="1219200" y="1131332"/>
            <a:ext cx="7010400" cy="4583668"/>
            <a:chOff x="1219200" y="1131332"/>
            <a:chExt cx="7010400" cy="4583668"/>
          </a:xfrm>
        </p:grpSpPr>
        <p:pic>
          <p:nvPicPr>
            <p:cNvPr id="38914" name="Picture 2"/>
            <p:cNvPicPr>
              <a:picLocks noChangeAspect="1" noChangeArrowheads="1"/>
            </p:cNvPicPr>
            <p:nvPr/>
          </p:nvPicPr>
          <p:blipFill rotWithShape="1">
            <a:blip r:embed="rId2" cstate="print"/>
            <a:srcRect l="4861" t="14811" r="10995"/>
            <a:stretch/>
          </p:blipFill>
          <p:spPr bwMode="auto">
            <a:xfrm>
              <a:off x="1219200" y="1295400"/>
              <a:ext cx="6934200" cy="441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" name="Rectangle 2"/>
            <p:cNvSpPr/>
            <p:nvPr/>
          </p:nvSpPr>
          <p:spPr>
            <a:xfrm>
              <a:off x="7924800" y="1131332"/>
              <a:ext cx="304800" cy="3164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b="23530"/>
          <a:stretch/>
        </p:blipFill>
        <p:spPr bwMode="auto">
          <a:xfrm>
            <a:off x="228600" y="1219200"/>
            <a:ext cx="846369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447800" y="4800600"/>
            <a:ext cx="50104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Derivatives are with respect to </a:t>
            </a:r>
            <a:r>
              <a:rPr lang="en-US" sz="2000" dirty="0" err="1" smtClean="0"/>
              <a:t>x,y,z</a:t>
            </a:r>
            <a:r>
              <a:rPr lang="en-US" sz="2000" dirty="0" smtClean="0"/>
              <a:t>, not </a:t>
            </a:r>
            <a:r>
              <a:rPr lang="en-US" sz="2000" dirty="0" err="1" smtClean="0"/>
              <a:t>x’,y’,z</a:t>
            </a:r>
            <a:r>
              <a:rPr lang="en-US" sz="2000" dirty="0" smtClean="0"/>
              <a:t>’</a:t>
            </a:r>
            <a:endParaRPr lang="en-US" sz="2000" dirty="0"/>
          </a:p>
        </p:txBody>
      </p:sp>
      <p:sp>
        <p:nvSpPr>
          <p:cNvPr id="4" name="Freeform 3"/>
          <p:cNvSpPr/>
          <p:nvPr/>
        </p:nvSpPr>
        <p:spPr>
          <a:xfrm>
            <a:off x="1077224" y="3947311"/>
            <a:ext cx="416598" cy="1032095"/>
          </a:xfrm>
          <a:custGeom>
            <a:avLst/>
            <a:gdLst>
              <a:gd name="connsiteX0" fmla="*/ 416598 w 416598"/>
              <a:gd name="connsiteY0" fmla="*/ 1032095 h 1032095"/>
              <a:gd name="connsiteX1" fmla="*/ 326063 w 416598"/>
              <a:gd name="connsiteY1" fmla="*/ 1023041 h 1032095"/>
              <a:gd name="connsiteX2" fmla="*/ 271742 w 416598"/>
              <a:gd name="connsiteY2" fmla="*/ 1004935 h 1032095"/>
              <a:gd name="connsiteX3" fmla="*/ 244582 w 416598"/>
              <a:gd name="connsiteY3" fmla="*/ 977774 h 1032095"/>
              <a:gd name="connsiteX4" fmla="*/ 208368 w 416598"/>
              <a:gd name="connsiteY4" fmla="*/ 950614 h 1032095"/>
              <a:gd name="connsiteX5" fmla="*/ 172154 w 416598"/>
              <a:gd name="connsiteY5" fmla="*/ 896293 h 1032095"/>
              <a:gd name="connsiteX6" fmla="*/ 154047 w 416598"/>
              <a:gd name="connsiteY6" fmla="*/ 869133 h 1032095"/>
              <a:gd name="connsiteX7" fmla="*/ 144994 w 416598"/>
              <a:gd name="connsiteY7" fmla="*/ 841972 h 1032095"/>
              <a:gd name="connsiteX8" fmla="*/ 172154 w 416598"/>
              <a:gd name="connsiteY8" fmla="*/ 660903 h 1032095"/>
              <a:gd name="connsiteX9" fmla="*/ 199315 w 416598"/>
              <a:gd name="connsiteY9" fmla="*/ 579422 h 1032095"/>
              <a:gd name="connsiteX10" fmla="*/ 208368 w 416598"/>
              <a:gd name="connsiteY10" fmla="*/ 552261 h 1032095"/>
              <a:gd name="connsiteX11" fmla="*/ 199315 w 416598"/>
              <a:gd name="connsiteY11" fmla="*/ 407406 h 1032095"/>
              <a:gd name="connsiteX12" fmla="*/ 190261 w 416598"/>
              <a:gd name="connsiteY12" fmla="*/ 362139 h 1032095"/>
              <a:gd name="connsiteX13" fmla="*/ 154047 w 416598"/>
              <a:gd name="connsiteY13" fmla="*/ 307818 h 1032095"/>
              <a:gd name="connsiteX14" fmla="*/ 117833 w 416598"/>
              <a:gd name="connsiteY14" fmla="*/ 253497 h 1032095"/>
              <a:gd name="connsiteX15" fmla="*/ 90673 w 416598"/>
              <a:gd name="connsiteY15" fmla="*/ 235390 h 1032095"/>
              <a:gd name="connsiteX16" fmla="*/ 63513 w 416598"/>
              <a:gd name="connsiteY16" fmla="*/ 226337 h 1032095"/>
              <a:gd name="connsiteX17" fmla="*/ 36352 w 416598"/>
              <a:gd name="connsiteY17" fmla="*/ 144855 h 1032095"/>
              <a:gd name="connsiteX18" fmla="*/ 27299 w 416598"/>
              <a:gd name="connsiteY18" fmla="*/ 117695 h 1032095"/>
              <a:gd name="connsiteX19" fmla="*/ 9192 w 416598"/>
              <a:gd name="connsiteY19" fmla="*/ 90535 h 1032095"/>
              <a:gd name="connsiteX20" fmla="*/ 138 w 416598"/>
              <a:gd name="connsiteY20" fmla="*/ 0 h 1032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16598" h="1032095">
                <a:moveTo>
                  <a:pt x="416598" y="1032095"/>
                </a:moveTo>
                <a:cubicBezTo>
                  <a:pt x="386420" y="1029077"/>
                  <a:pt x="355872" y="1028630"/>
                  <a:pt x="326063" y="1023041"/>
                </a:cubicBezTo>
                <a:cubicBezTo>
                  <a:pt x="307304" y="1019524"/>
                  <a:pt x="271742" y="1004935"/>
                  <a:pt x="271742" y="1004935"/>
                </a:cubicBezTo>
                <a:cubicBezTo>
                  <a:pt x="262689" y="995881"/>
                  <a:pt x="254303" y="986106"/>
                  <a:pt x="244582" y="977774"/>
                </a:cubicBezTo>
                <a:cubicBezTo>
                  <a:pt x="233126" y="967954"/>
                  <a:pt x="218393" y="961892"/>
                  <a:pt x="208368" y="950614"/>
                </a:cubicBezTo>
                <a:cubicBezTo>
                  <a:pt x="193910" y="934349"/>
                  <a:pt x="184225" y="914400"/>
                  <a:pt x="172154" y="896293"/>
                </a:cubicBezTo>
                <a:lnTo>
                  <a:pt x="154047" y="869133"/>
                </a:lnTo>
                <a:cubicBezTo>
                  <a:pt x="151029" y="860079"/>
                  <a:pt x="144994" y="851515"/>
                  <a:pt x="144994" y="841972"/>
                </a:cubicBezTo>
                <a:cubicBezTo>
                  <a:pt x="144994" y="727427"/>
                  <a:pt x="145345" y="741330"/>
                  <a:pt x="172154" y="660903"/>
                </a:cubicBezTo>
                <a:lnTo>
                  <a:pt x="199315" y="579422"/>
                </a:lnTo>
                <a:lnTo>
                  <a:pt x="208368" y="552261"/>
                </a:lnTo>
                <a:cubicBezTo>
                  <a:pt x="205350" y="503976"/>
                  <a:pt x="203902" y="455567"/>
                  <a:pt x="199315" y="407406"/>
                </a:cubicBezTo>
                <a:cubicBezTo>
                  <a:pt x="197856" y="392087"/>
                  <a:pt x="196629" y="376148"/>
                  <a:pt x="190261" y="362139"/>
                </a:cubicBezTo>
                <a:cubicBezTo>
                  <a:pt x="181256" y="342328"/>
                  <a:pt x="166118" y="325925"/>
                  <a:pt x="154047" y="307818"/>
                </a:cubicBezTo>
                <a:cubicBezTo>
                  <a:pt x="154046" y="307817"/>
                  <a:pt x="117835" y="253498"/>
                  <a:pt x="117833" y="253497"/>
                </a:cubicBezTo>
                <a:cubicBezTo>
                  <a:pt x="108780" y="247461"/>
                  <a:pt x="100405" y="240256"/>
                  <a:pt x="90673" y="235390"/>
                </a:cubicBezTo>
                <a:cubicBezTo>
                  <a:pt x="82137" y="231122"/>
                  <a:pt x="72566" y="229355"/>
                  <a:pt x="63513" y="226337"/>
                </a:cubicBezTo>
                <a:lnTo>
                  <a:pt x="36352" y="144855"/>
                </a:lnTo>
                <a:cubicBezTo>
                  <a:pt x="33334" y="135802"/>
                  <a:pt x="32593" y="125635"/>
                  <a:pt x="27299" y="117695"/>
                </a:cubicBezTo>
                <a:lnTo>
                  <a:pt x="9192" y="90535"/>
                </a:lnTo>
                <a:cubicBezTo>
                  <a:pt x="-1847" y="24307"/>
                  <a:pt x="138" y="54571"/>
                  <a:pt x="138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6000" y="3726007"/>
            <a:ext cx="1219200" cy="3887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5674" y="1676400"/>
            <a:ext cx="38510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r’</a:t>
            </a:r>
            <a:endParaRPr lang="en-US" sz="2400" b="1" dirty="0"/>
          </a:p>
        </p:txBody>
      </p:sp>
      <p:grpSp>
        <p:nvGrpSpPr>
          <p:cNvPr id="16" name="Group 15"/>
          <p:cNvGrpSpPr/>
          <p:nvPr/>
        </p:nvGrpSpPr>
        <p:grpSpPr>
          <a:xfrm>
            <a:off x="6705600" y="1318124"/>
            <a:ext cx="1905000" cy="1489871"/>
            <a:chOff x="6705600" y="1318124"/>
            <a:chExt cx="1905000" cy="1489871"/>
          </a:xfrm>
        </p:grpSpPr>
        <p:sp>
          <p:nvSpPr>
            <p:cNvPr id="6" name="TextBox 5"/>
            <p:cNvSpPr txBox="1"/>
            <p:nvPr/>
          </p:nvSpPr>
          <p:spPr>
            <a:xfrm>
              <a:off x="7543800" y="2346330"/>
              <a:ext cx="362600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r </a:t>
              </a:r>
              <a:endParaRPr lang="en-US" sz="24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906400" y="1318124"/>
              <a:ext cx="461986" cy="76944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4400" b="1" dirty="0" smtClean="0">
                  <a:solidFill>
                    <a:srgbClr val="FF0000"/>
                  </a:solidFill>
                  <a:latin typeface="French Script MT" panose="03020402040607040605" pitchFamily="66" charset="0"/>
                </a:rPr>
                <a:t>r</a:t>
              </a:r>
              <a:r>
                <a:rPr lang="en-US" sz="4400" b="1" dirty="0" smtClean="0">
                  <a:latin typeface="French Script MT" panose="03020402040607040605" pitchFamily="66" charset="0"/>
                </a:rPr>
                <a:t> </a:t>
              </a:r>
              <a:endParaRPr lang="en-US" sz="4400" b="1" dirty="0">
                <a:latin typeface="French Script MT" panose="03020402040607040605" pitchFamily="66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391400" y="1398045"/>
              <a:ext cx="515000" cy="4307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6705600" y="1702844"/>
              <a:ext cx="1905000" cy="384721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r="11717"/>
          <a:stretch/>
        </p:blipFill>
        <p:spPr bwMode="auto">
          <a:xfrm>
            <a:off x="1066801" y="609600"/>
            <a:ext cx="5715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045427" y="533400"/>
            <a:ext cx="1736373" cy="200054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sz="3600" b="1" dirty="0" smtClean="0"/>
          </a:p>
          <a:p>
            <a:r>
              <a:rPr lang="en-US" sz="3600" b="1" dirty="0" smtClean="0"/>
              <a:t>(1/</a:t>
            </a:r>
            <a:r>
              <a:rPr lang="en-US" sz="4400" b="1" dirty="0" smtClean="0">
                <a:latin typeface="French Script MT" panose="03020402040607040605" pitchFamily="66" charset="0"/>
              </a:rPr>
              <a:t>r)</a:t>
            </a:r>
          </a:p>
          <a:p>
            <a:r>
              <a:rPr lang="en-US" sz="4400" b="1" dirty="0" smtClean="0">
                <a:latin typeface="French Script MT" panose="03020402040607040605" pitchFamily="66" charset="0"/>
              </a:rPr>
              <a:t>           </a:t>
            </a:r>
            <a:endParaRPr lang="en-US" sz="4400" b="1" dirty="0">
              <a:latin typeface="French Script MT" panose="03020402040607040605" pitchFamily="66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t="44080" r="26798"/>
          <a:stretch/>
        </p:blipFill>
        <p:spPr bwMode="auto">
          <a:xfrm>
            <a:off x="56381" y="2438400"/>
            <a:ext cx="5658619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77851" y="428347"/>
            <a:ext cx="86317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Helmholtz theorem</a:t>
            </a:r>
          </a:p>
          <a:p>
            <a:endParaRPr lang="en-US" sz="2000" dirty="0"/>
          </a:p>
          <a:p>
            <a:r>
              <a:rPr lang="en-US" sz="2000" dirty="0" smtClean="0"/>
              <a:t>A vector function is uniquely determined by its div, curl, and boundary conditions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5715000" y="2716510"/>
            <a:ext cx="28476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Three unknown functions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343400" y="3712913"/>
            <a:ext cx="27432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Four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order partial differential equations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593333" y="5474442"/>
            <a:ext cx="2992101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Three boundary conditions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1905000" y="4111010"/>
            <a:ext cx="381000" cy="7657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4238" t="34712" r="12128"/>
          <a:stretch/>
        </p:blipFill>
        <p:spPr bwMode="auto">
          <a:xfrm>
            <a:off x="1142999" y="1600200"/>
            <a:ext cx="726446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85800" y="457200"/>
            <a:ext cx="3294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Theorem 1:  </a:t>
            </a:r>
            <a:r>
              <a:rPr lang="en-US" sz="2000" dirty="0" err="1" smtClean="0"/>
              <a:t>Irrotational</a:t>
            </a:r>
            <a:r>
              <a:rPr lang="en-US" sz="2000" dirty="0" smtClean="0"/>
              <a:t> fields</a:t>
            </a:r>
            <a:endParaRPr lang="en-US" sz="2000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1006" t="16394" r="5933"/>
          <a:stretch/>
        </p:blipFill>
        <p:spPr bwMode="auto">
          <a:xfrm>
            <a:off x="1143000" y="1905000"/>
            <a:ext cx="7467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533400" y="457200"/>
            <a:ext cx="3204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Theorem 2:  Solenoidal fields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8187" t="48829" b="-1"/>
          <a:stretch/>
        </p:blipFill>
        <p:spPr bwMode="auto">
          <a:xfrm>
            <a:off x="483318" y="1543110"/>
            <a:ext cx="81773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93F9B87-BE70-4D24-8549-B062434ED2C3}"/>
              </a:ext>
            </a:extLst>
          </p:cNvPr>
          <p:cNvSpPr txBox="1"/>
          <p:nvPr/>
        </p:nvSpPr>
        <p:spPr>
          <a:xfrm>
            <a:off x="609600" y="457200"/>
            <a:ext cx="72645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(ii) Multiplication.  Changes magnitude, but not direction of a vector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00" y="1066800"/>
            <a:ext cx="9006700" cy="424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92EF8ED-E8B8-42C4-9521-B5DC8D4DF464}"/>
              </a:ext>
            </a:extLst>
          </p:cNvPr>
          <p:cNvSpPr txBox="1"/>
          <p:nvPr/>
        </p:nvSpPr>
        <p:spPr>
          <a:xfrm>
            <a:off x="1447800" y="990600"/>
            <a:ext cx="396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If r = (</a:t>
            </a:r>
            <a:r>
              <a:rPr lang="en-US" sz="2400" dirty="0" err="1"/>
              <a:t>x,y,z</a:t>
            </a:r>
            <a:r>
              <a:rPr lang="en-US" sz="2400" dirty="0"/>
              <a:t>), what is </a:t>
            </a:r>
            <a:r>
              <a:rPr lang="en-US" sz="2400" dirty="0" err="1"/>
              <a:t>r</a:t>
            </a:r>
            <a:r>
              <a:rPr lang="en-US" sz="2400" baseline="-25000" dirty="0" err="1"/>
              <a:t>i</a:t>
            </a:r>
            <a:r>
              <a:rPr lang="en-US" sz="2400" dirty="0" err="1"/>
              <a:t>r</a:t>
            </a:r>
            <a:r>
              <a:rPr lang="en-US" sz="2400" baseline="-25000" dirty="0" err="1"/>
              <a:t>i</a:t>
            </a:r>
            <a:r>
              <a:rPr lang="en-US" sz="2400" dirty="0"/>
              <a:t>?</a:t>
            </a:r>
          </a:p>
          <a:p>
            <a:endParaRPr lang="en-US" sz="2400" dirty="0"/>
          </a:p>
          <a:p>
            <a:r>
              <a:rPr lang="en-US" sz="2400" dirty="0"/>
              <a:t>What about </a:t>
            </a:r>
            <a:r>
              <a:rPr lang="en-US" sz="2400" dirty="0" err="1"/>
              <a:t>r</a:t>
            </a:r>
            <a:r>
              <a:rPr lang="en-US" sz="2400" baseline="-25000" dirty="0" err="1"/>
              <a:t>m</a:t>
            </a:r>
            <a:r>
              <a:rPr lang="en-US" sz="2400" dirty="0" err="1"/>
              <a:t>r</a:t>
            </a:r>
            <a:r>
              <a:rPr lang="en-US" sz="2400" baseline="-25000" dirty="0" err="1"/>
              <a:t>m</a:t>
            </a:r>
            <a:r>
              <a:rPr lang="en-US" sz="2400" dirty="0"/>
              <a:t>? </a:t>
            </a:r>
          </a:p>
          <a:p>
            <a:endParaRPr lang="en-US" sz="2400" dirty="0"/>
          </a:p>
          <a:p>
            <a:r>
              <a:rPr lang="en-US" sz="2400" dirty="0"/>
              <a:t>What is r</a:t>
            </a:r>
            <a:r>
              <a:rPr lang="en-US" sz="2400" baseline="-25000" dirty="0"/>
              <a:t>1</a:t>
            </a:r>
            <a:r>
              <a:rPr lang="en-US" sz="2400" dirty="0"/>
              <a:t>r</a:t>
            </a:r>
            <a:r>
              <a:rPr lang="en-US" sz="2400" baseline="-25000" dirty="0"/>
              <a:t>3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34172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r="1337"/>
          <a:stretch/>
        </p:blipFill>
        <p:spPr bwMode="auto">
          <a:xfrm>
            <a:off x="73763" y="381000"/>
            <a:ext cx="8956465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D01D58A-D617-4916-B3A0-BBA1CC6EA59E}"/>
              </a:ext>
            </a:extLst>
          </p:cNvPr>
          <p:cNvSpPr txBox="1"/>
          <p:nvPr/>
        </p:nvSpPr>
        <p:spPr>
          <a:xfrm>
            <a:off x="1828800" y="6412468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Memorize this and stop using the Determinant method!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</TotalTime>
  <Words>970</Words>
  <Application>Microsoft Office PowerPoint</Application>
  <PresentationFormat>On-screen Show (4:3)</PresentationFormat>
  <Paragraphs>162</Paragraphs>
  <Slides>55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0" baseType="lpstr">
      <vt:lpstr>Arial</vt:lpstr>
      <vt:lpstr>Calibri</vt:lpstr>
      <vt:lpstr>French Script MT</vt:lpstr>
      <vt:lpstr>Symbol</vt:lpstr>
      <vt:lpstr>Office Theme</vt:lpstr>
      <vt:lpstr>Electricity and Magnetism 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Electricity and Magnetism I</dc:title>
  <dc:creator>Your User Name</dc:creator>
  <cp:lastModifiedBy>Robert Peale</cp:lastModifiedBy>
  <cp:revision>29</cp:revision>
  <dcterms:created xsi:type="dcterms:W3CDTF">2018-08-12T00:09:20Z</dcterms:created>
  <dcterms:modified xsi:type="dcterms:W3CDTF">2018-08-17T18:03:01Z</dcterms:modified>
</cp:coreProperties>
</file>