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5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320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21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7" r:id="rId53"/>
    <p:sldId id="308" r:id="rId54"/>
    <p:sldId id="322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9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9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5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6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1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6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9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0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7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0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8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3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23EA5-6C1D-4D5F-A704-364005BC580E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090B5-F35B-4F14-BDDD-09B199A3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emf"/><Relationship Id="rId4" Type="http://schemas.openxmlformats.org/officeDocument/2006/relationships/image" Target="../media/image3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e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6.emf"/><Relationship Id="rId4" Type="http://schemas.openxmlformats.org/officeDocument/2006/relationships/image" Target="../media/image55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emf"/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7" Type="http://schemas.openxmlformats.org/officeDocument/2006/relationships/image" Target="../media/image69.emf"/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emf"/><Relationship Id="rId5" Type="http://schemas.openxmlformats.org/officeDocument/2006/relationships/image" Target="../media/image67.emf"/><Relationship Id="rId4" Type="http://schemas.openxmlformats.org/officeDocument/2006/relationships/image" Target="../media/image66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emf"/><Relationship Id="rId2" Type="http://schemas.openxmlformats.org/officeDocument/2006/relationships/image" Target="../media/image70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5.emf"/><Relationship Id="rId4" Type="http://schemas.openxmlformats.org/officeDocument/2006/relationships/image" Target="../media/image74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emf"/><Relationship Id="rId2" Type="http://schemas.openxmlformats.org/officeDocument/2006/relationships/image" Target="../media/image7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9.emf"/><Relationship Id="rId4" Type="http://schemas.openxmlformats.org/officeDocument/2006/relationships/image" Target="../media/image78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emf"/><Relationship Id="rId2" Type="http://schemas.openxmlformats.org/officeDocument/2006/relationships/image" Target="../media/image80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emf"/><Relationship Id="rId2" Type="http://schemas.openxmlformats.org/officeDocument/2006/relationships/image" Target="../media/image8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emf"/><Relationship Id="rId5" Type="http://schemas.openxmlformats.org/officeDocument/2006/relationships/image" Target="../media/image85.emf"/><Relationship Id="rId4" Type="http://schemas.openxmlformats.org/officeDocument/2006/relationships/image" Target="../media/image84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emf"/><Relationship Id="rId2" Type="http://schemas.openxmlformats.org/officeDocument/2006/relationships/image" Target="../media/image8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emf"/><Relationship Id="rId2" Type="http://schemas.openxmlformats.org/officeDocument/2006/relationships/image" Target="../media/image9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4.emf"/><Relationship Id="rId5" Type="http://schemas.openxmlformats.org/officeDocument/2006/relationships/image" Target="../media/image93.emf"/><Relationship Id="rId4" Type="http://schemas.openxmlformats.org/officeDocument/2006/relationships/image" Target="../media/image9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5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6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7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8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emf"/><Relationship Id="rId2" Type="http://schemas.openxmlformats.org/officeDocument/2006/relationships/image" Target="../media/image9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2.emf"/><Relationship Id="rId4" Type="http://schemas.openxmlformats.org/officeDocument/2006/relationships/image" Target="../media/image101.e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emf"/><Relationship Id="rId2" Type="http://schemas.openxmlformats.org/officeDocument/2006/relationships/image" Target="../media/image10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6.emf"/><Relationship Id="rId4" Type="http://schemas.openxmlformats.org/officeDocument/2006/relationships/image" Target="../media/image105.e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emf"/><Relationship Id="rId2" Type="http://schemas.openxmlformats.org/officeDocument/2006/relationships/image" Target="../media/image10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0.emf"/><Relationship Id="rId4" Type="http://schemas.openxmlformats.org/officeDocument/2006/relationships/image" Target="../media/image109.emf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e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3.emf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4.emf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emf"/><Relationship Id="rId2" Type="http://schemas.openxmlformats.org/officeDocument/2006/relationships/image" Target="../media/image115.emf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E&amp;M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Griffiths Chapter 2</a:t>
            </a:r>
          </a:p>
          <a:p>
            <a:r>
              <a:rPr lang="en-US" dirty="0" smtClean="0"/>
              <a:t>Electrostatics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187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4083" t="1736" b="21589"/>
          <a:stretch/>
        </p:blipFill>
        <p:spPr>
          <a:xfrm>
            <a:off x="1187864" y="1922803"/>
            <a:ext cx="7069207" cy="23928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35125" y="1411598"/>
            <a:ext cx="2652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Different closed surface</a:t>
            </a:r>
            <a:endParaRPr lang="en-US" sz="2000" dirty="0"/>
          </a:p>
        </p:txBody>
      </p:sp>
      <p:sp>
        <p:nvSpPr>
          <p:cNvPr id="4" name="Freeform 3"/>
          <p:cNvSpPr/>
          <p:nvPr/>
        </p:nvSpPr>
        <p:spPr>
          <a:xfrm>
            <a:off x="4777099" y="1700613"/>
            <a:ext cx="752030" cy="982766"/>
          </a:xfrm>
          <a:custGeom>
            <a:avLst/>
            <a:gdLst>
              <a:gd name="connsiteX0" fmla="*/ 752030 w 752030"/>
              <a:gd name="connsiteY0" fmla="*/ 0 h 982766"/>
              <a:gd name="connsiteX1" fmla="*/ 700755 w 752030"/>
              <a:gd name="connsiteY1" fmla="*/ 42729 h 982766"/>
              <a:gd name="connsiteX2" fmla="*/ 666572 w 752030"/>
              <a:gd name="connsiteY2" fmla="*/ 59821 h 982766"/>
              <a:gd name="connsiteX3" fmla="*/ 632389 w 752030"/>
              <a:gd name="connsiteY3" fmla="*/ 94004 h 982766"/>
              <a:gd name="connsiteX4" fmla="*/ 555477 w 752030"/>
              <a:gd name="connsiteY4" fmla="*/ 153824 h 982766"/>
              <a:gd name="connsiteX5" fmla="*/ 512748 w 752030"/>
              <a:gd name="connsiteY5" fmla="*/ 188008 h 982766"/>
              <a:gd name="connsiteX6" fmla="*/ 470019 w 752030"/>
              <a:gd name="connsiteY6" fmla="*/ 205099 h 982766"/>
              <a:gd name="connsiteX7" fmla="*/ 418744 w 752030"/>
              <a:gd name="connsiteY7" fmla="*/ 247828 h 982766"/>
              <a:gd name="connsiteX8" fmla="*/ 393107 w 752030"/>
              <a:gd name="connsiteY8" fmla="*/ 282011 h 982766"/>
              <a:gd name="connsiteX9" fmla="*/ 393107 w 752030"/>
              <a:gd name="connsiteY9" fmla="*/ 367469 h 982766"/>
              <a:gd name="connsiteX10" fmla="*/ 452927 w 752030"/>
              <a:gd name="connsiteY10" fmla="*/ 427290 h 982766"/>
              <a:gd name="connsiteX11" fmla="*/ 478565 w 752030"/>
              <a:gd name="connsiteY11" fmla="*/ 461473 h 982766"/>
              <a:gd name="connsiteX12" fmla="*/ 495656 w 752030"/>
              <a:gd name="connsiteY12" fmla="*/ 512748 h 982766"/>
              <a:gd name="connsiteX13" fmla="*/ 478565 w 752030"/>
              <a:gd name="connsiteY13" fmla="*/ 632389 h 982766"/>
              <a:gd name="connsiteX14" fmla="*/ 461473 w 752030"/>
              <a:gd name="connsiteY14" fmla="*/ 658026 h 982766"/>
              <a:gd name="connsiteX15" fmla="*/ 435836 w 752030"/>
              <a:gd name="connsiteY15" fmla="*/ 709301 h 982766"/>
              <a:gd name="connsiteX16" fmla="*/ 367469 w 752030"/>
              <a:gd name="connsiteY16" fmla="*/ 769122 h 982766"/>
              <a:gd name="connsiteX17" fmla="*/ 341832 w 752030"/>
              <a:gd name="connsiteY17" fmla="*/ 794759 h 982766"/>
              <a:gd name="connsiteX18" fmla="*/ 299103 w 752030"/>
              <a:gd name="connsiteY18" fmla="*/ 820396 h 982766"/>
              <a:gd name="connsiteX19" fmla="*/ 222191 w 752030"/>
              <a:gd name="connsiteY19" fmla="*/ 880217 h 982766"/>
              <a:gd name="connsiteX20" fmla="*/ 162370 w 752030"/>
              <a:gd name="connsiteY20" fmla="*/ 897308 h 982766"/>
              <a:gd name="connsiteX21" fmla="*/ 128187 w 752030"/>
              <a:gd name="connsiteY21" fmla="*/ 914400 h 982766"/>
              <a:gd name="connsiteX22" fmla="*/ 102550 w 752030"/>
              <a:gd name="connsiteY22" fmla="*/ 922946 h 982766"/>
              <a:gd name="connsiteX23" fmla="*/ 68366 w 752030"/>
              <a:gd name="connsiteY23" fmla="*/ 940037 h 982766"/>
              <a:gd name="connsiteX24" fmla="*/ 42729 w 752030"/>
              <a:gd name="connsiteY24" fmla="*/ 948583 h 982766"/>
              <a:gd name="connsiteX25" fmla="*/ 0 w 752030"/>
              <a:gd name="connsiteY25" fmla="*/ 982766 h 982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52030" h="982766">
                <a:moveTo>
                  <a:pt x="752030" y="0"/>
                </a:moveTo>
                <a:cubicBezTo>
                  <a:pt x="734938" y="14243"/>
                  <a:pt x="718982" y="29970"/>
                  <a:pt x="700755" y="42729"/>
                </a:cubicBezTo>
                <a:cubicBezTo>
                  <a:pt x="690319" y="50035"/>
                  <a:pt x="676763" y="52177"/>
                  <a:pt x="666572" y="59821"/>
                </a:cubicBezTo>
                <a:cubicBezTo>
                  <a:pt x="653681" y="69489"/>
                  <a:pt x="644690" y="83595"/>
                  <a:pt x="632389" y="94004"/>
                </a:cubicBezTo>
                <a:cubicBezTo>
                  <a:pt x="607595" y="114983"/>
                  <a:pt x="581016" y="133758"/>
                  <a:pt x="555477" y="153824"/>
                </a:cubicBezTo>
                <a:cubicBezTo>
                  <a:pt x="541134" y="165093"/>
                  <a:pt x="529684" y="181234"/>
                  <a:pt x="512748" y="188008"/>
                </a:cubicBezTo>
                <a:lnTo>
                  <a:pt x="470019" y="205099"/>
                </a:lnTo>
                <a:cubicBezTo>
                  <a:pt x="426434" y="270476"/>
                  <a:pt x="486209" y="190002"/>
                  <a:pt x="418744" y="247828"/>
                </a:cubicBezTo>
                <a:cubicBezTo>
                  <a:pt x="407930" y="257097"/>
                  <a:pt x="401653" y="270617"/>
                  <a:pt x="393107" y="282011"/>
                </a:cubicBezTo>
                <a:cubicBezTo>
                  <a:pt x="385882" y="310911"/>
                  <a:pt x="374481" y="337202"/>
                  <a:pt x="393107" y="367469"/>
                </a:cubicBezTo>
                <a:cubicBezTo>
                  <a:pt x="407886" y="391486"/>
                  <a:pt x="436007" y="404731"/>
                  <a:pt x="452927" y="427290"/>
                </a:cubicBezTo>
                <a:lnTo>
                  <a:pt x="478565" y="461473"/>
                </a:lnTo>
                <a:cubicBezTo>
                  <a:pt x="484262" y="478565"/>
                  <a:pt x="498204" y="494913"/>
                  <a:pt x="495656" y="512748"/>
                </a:cubicBezTo>
                <a:cubicBezTo>
                  <a:pt x="489959" y="552628"/>
                  <a:pt x="487792" y="593175"/>
                  <a:pt x="478565" y="632389"/>
                </a:cubicBezTo>
                <a:cubicBezTo>
                  <a:pt x="476213" y="642387"/>
                  <a:pt x="466461" y="649048"/>
                  <a:pt x="461473" y="658026"/>
                </a:cubicBezTo>
                <a:cubicBezTo>
                  <a:pt x="452193" y="674730"/>
                  <a:pt x="446794" y="693646"/>
                  <a:pt x="435836" y="709301"/>
                </a:cubicBezTo>
                <a:cubicBezTo>
                  <a:pt x="414789" y="739367"/>
                  <a:pt x="394029" y="746356"/>
                  <a:pt x="367469" y="769122"/>
                </a:cubicBezTo>
                <a:cubicBezTo>
                  <a:pt x="358293" y="776987"/>
                  <a:pt x="351500" y="787508"/>
                  <a:pt x="341832" y="794759"/>
                </a:cubicBezTo>
                <a:cubicBezTo>
                  <a:pt x="328544" y="804725"/>
                  <a:pt x="312619" y="810742"/>
                  <a:pt x="299103" y="820396"/>
                </a:cubicBezTo>
                <a:cubicBezTo>
                  <a:pt x="272674" y="839274"/>
                  <a:pt x="253700" y="872339"/>
                  <a:pt x="222191" y="880217"/>
                </a:cubicBezTo>
                <a:cubicBezTo>
                  <a:pt x="204855" y="884551"/>
                  <a:pt x="179526" y="889955"/>
                  <a:pt x="162370" y="897308"/>
                </a:cubicBezTo>
                <a:cubicBezTo>
                  <a:pt x="150661" y="902326"/>
                  <a:pt x="139896" y="909382"/>
                  <a:pt x="128187" y="914400"/>
                </a:cubicBezTo>
                <a:cubicBezTo>
                  <a:pt x="119907" y="917949"/>
                  <a:pt x="110830" y="919398"/>
                  <a:pt x="102550" y="922946"/>
                </a:cubicBezTo>
                <a:cubicBezTo>
                  <a:pt x="90841" y="927964"/>
                  <a:pt x="80075" y="935019"/>
                  <a:pt x="68366" y="940037"/>
                </a:cubicBezTo>
                <a:cubicBezTo>
                  <a:pt x="60086" y="943585"/>
                  <a:pt x="50786" y="944554"/>
                  <a:pt x="42729" y="948583"/>
                </a:cubicBezTo>
                <a:cubicBezTo>
                  <a:pt x="21171" y="959363"/>
                  <a:pt x="15896" y="966871"/>
                  <a:pt x="0" y="982766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36831" y="5271354"/>
            <a:ext cx="7171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 net flux:  All field lines that enter from the left, exit on the right.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656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2523" t="18047" b="21558"/>
          <a:stretch/>
        </p:blipFill>
        <p:spPr>
          <a:xfrm>
            <a:off x="1051132" y="914400"/>
            <a:ext cx="7998863" cy="2427006"/>
          </a:xfrm>
          <a:prstGeom prst="rect">
            <a:avLst/>
          </a:prstGeom>
        </p:spPr>
      </p:pic>
      <p:pic>
        <p:nvPicPr>
          <p:cNvPr id="2050" name="Picture 2" descr="Image result for flux closed surfac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80"/>
          <a:stretch/>
        </p:blipFill>
        <p:spPr bwMode="auto">
          <a:xfrm>
            <a:off x="196552" y="1962277"/>
            <a:ext cx="2760291" cy="271643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2785929" y="290557"/>
            <a:ext cx="53144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Point charge inside a spherical surface of radius 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4384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8298" t="36036" b="24357"/>
          <a:stretch/>
        </p:blipFill>
        <p:spPr>
          <a:xfrm>
            <a:off x="897307" y="2220737"/>
            <a:ext cx="5192993" cy="753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58781" y="794759"/>
            <a:ext cx="2529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Multiple point charges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96456" y="2397282"/>
            <a:ext cx="1425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Gauss’s Law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608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5116" t="19592" r="110" b="-88"/>
          <a:stretch/>
        </p:blipFill>
        <p:spPr>
          <a:xfrm>
            <a:off x="1350236" y="1324598"/>
            <a:ext cx="4828373" cy="41105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20442" y="1709158"/>
            <a:ext cx="2308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Divergence theorem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477854" y="4349809"/>
            <a:ext cx="300812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is a local differential equation that holds at every point in space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327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991" t="2645" r="467" b="6506"/>
          <a:stretch/>
        </p:blipFill>
        <p:spPr>
          <a:xfrm>
            <a:off x="273465" y="692209"/>
            <a:ext cx="8827806" cy="525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34510" y="5831472"/>
            <a:ext cx="250145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 the singularities!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340473" y="78360"/>
            <a:ext cx="4712893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hexagonal array of charge in the </a:t>
            </a:r>
            <a:r>
              <a:rPr lang="en-US" sz="2000" dirty="0" err="1" smtClean="0"/>
              <a:t>xy</a:t>
            </a:r>
            <a:r>
              <a:rPr lang="en-US" sz="2000" dirty="0" smtClean="0"/>
              <a:t> plane,</a:t>
            </a:r>
          </a:p>
          <a:p>
            <a:r>
              <a:rPr lang="en-US" sz="2000" dirty="0" smtClean="0"/>
              <a:t>Field point at arbitrary position P</a:t>
            </a:r>
          </a:p>
          <a:p>
            <a:endParaRPr lang="en-US" sz="2000" dirty="0"/>
          </a:p>
          <a:p>
            <a:r>
              <a:rPr lang="en-US" sz="2000" dirty="0" smtClean="0"/>
              <a:t>Position vector of k-</a:t>
            </a:r>
            <a:r>
              <a:rPr lang="en-US" sz="2000" dirty="0" err="1" smtClean="0"/>
              <a:t>th</a:t>
            </a:r>
            <a:r>
              <a:rPr lang="en-US" sz="2000" dirty="0" smtClean="0"/>
              <a:t> charge: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392962" y="2256090"/>
            <a:ext cx="2648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65353" y="2901055"/>
            <a:ext cx="86594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  </a:t>
            </a:r>
            <a:r>
              <a:rPr lang="en-US" sz="2400" dirty="0" smtClean="0"/>
              <a:t>-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</a:t>
            </a:r>
            <a:r>
              <a:rPr lang="en-US" sz="2400" baseline="-25000" dirty="0" err="1" smtClean="0"/>
              <a:t>k</a:t>
            </a:r>
            <a:endParaRPr lang="en-US" sz="24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665352" y="3440498"/>
            <a:ext cx="79701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  </a:t>
            </a:r>
            <a:r>
              <a:rPr lang="en-US" sz="2400" dirty="0" smtClean="0"/>
              <a:t>- </a:t>
            </a:r>
            <a:r>
              <a:rPr lang="en-US" sz="2400" b="1" dirty="0" err="1" smtClean="0"/>
              <a:t>r</a:t>
            </a:r>
            <a:r>
              <a:rPr lang="en-US" sz="2400" baseline="-25000" dirty="0" err="1" smtClean="0"/>
              <a:t>k</a:t>
            </a:r>
            <a:endParaRPr lang="en-US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71148" y="3061785"/>
            <a:ext cx="2648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1395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926" t="11296"/>
          <a:stretch/>
        </p:blipFill>
        <p:spPr>
          <a:xfrm>
            <a:off x="358923" y="2367185"/>
            <a:ext cx="8785077" cy="24335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897167"/>
            <a:ext cx="322176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is the electric field if field point P is on the x-axis?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418460" y="2657740"/>
            <a:ext cx="34657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q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593" y="3751604"/>
            <a:ext cx="15679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Denominator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499685" y="643146"/>
            <a:ext cx="3199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sum over the y components of this vector will be zero.</a:t>
            </a:r>
            <a:endParaRPr lang="en-US" sz="2000" dirty="0"/>
          </a:p>
        </p:txBody>
      </p:sp>
      <p:sp>
        <p:nvSpPr>
          <p:cNvPr id="8" name="Freeform 7"/>
          <p:cNvSpPr/>
          <p:nvPr/>
        </p:nvSpPr>
        <p:spPr>
          <a:xfrm>
            <a:off x="6930639" y="1469877"/>
            <a:ext cx="581114" cy="931491"/>
          </a:xfrm>
          <a:custGeom>
            <a:avLst/>
            <a:gdLst>
              <a:gd name="connsiteX0" fmla="*/ 0 w 581114"/>
              <a:gd name="connsiteY0" fmla="*/ 0 h 931491"/>
              <a:gd name="connsiteX1" fmla="*/ 51275 w 581114"/>
              <a:gd name="connsiteY1" fmla="*/ 25637 h 931491"/>
              <a:gd name="connsiteX2" fmla="*/ 94004 w 581114"/>
              <a:gd name="connsiteY2" fmla="*/ 34183 h 931491"/>
              <a:gd name="connsiteX3" fmla="*/ 145279 w 581114"/>
              <a:gd name="connsiteY3" fmla="*/ 68366 h 931491"/>
              <a:gd name="connsiteX4" fmla="*/ 213645 w 581114"/>
              <a:gd name="connsiteY4" fmla="*/ 85458 h 931491"/>
              <a:gd name="connsiteX5" fmla="*/ 247828 w 581114"/>
              <a:gd name="connsiteY5" fmla="*/ 102549 h 931491"/>
              <a:gd name="connsiteX6" fmla="*/ 282011 w 581114"/>
              <a:gd name="connsiteY6" fmla="*/ 111095 h 931491"/>
              <a:gd name="connsiteX7" fmla="*/ 324740 w 581114"/>
              <a:gd name="connsiteY7" fmla="*/ 128187 h 931491"/>
              <a:gd name="connsiteX8" fmla="*/ 350378 w 581114"/>
              <a:gd name="connsiteY8" fmla="*/ 136732 h 931491"/>
              <a:gd name="connsiteX9" fmla="*/ 427290 w 581114"/>
              <a:gd name="connsiteY9" fmla="*/ 179461 h 931491"/>
              <a:gd name="connsiteX10" fmla="*/ 461473 w 581114"/>
              <a:gd name="connsiteY10" fmla="*/ 196553 h 931491"/>
              <a:gd name="connsiteX11" fmla="*/ 512748 w 581114"/>
              <a:gd name="connsiteY11" fmla="*/ 230736 h 931491"/>
              <a:gd name="connsiteX12" fmla="*/ 564023 w 581114"/>
              <a:gd name="connsiteY12" fmla="*/ 350377 h 931491"/>
              <a:gd name="connsiteX13" fmla="*/ 581114 w 581114"/>
              <a:gd name="connsiteY13" fmla="*/ 401652 h 931491"/>
              <a:gd name="connsiteX14" fmla="*/ 555477 w 581114"/>
              <a:gd name="connsiteY14" fmla="*/ 546930 h 931491"/>
              <a:gd name="connsiteX15" fmla="*/ 538385 w 581114"/>
              <a:gd name="connsiteY15" fmla="*/ 572568 h 931491"/>
              <a:gd name="connsiteX16" fmla="*/ 512748 w 581114"/>
              <a:gd name="connsiteY16" fmla="*/ 658026 h 931491"/>
              <a:gd name="connsiteX17" fmla="*/ 495656 w 581114"/>
              <a:gd name="connsiteY17" fmla="*/ 683663 h 931491"/>
              <a:gd name="connsiteX18" fmla="*/ 470019 w 581114"/>
              <a:gd name="connsiteY18" fmla="*/ 734938 h 931491"/>
              <a:gd name="connsiteX19" fmla="*/ 461473 w 581114"/>
              <a:gd name="connsiteY19" fmla="*/ 760575 h 931491"/>
              <a:gd name="connsiteX20" fmla="*/ 401653 w 581114"/>
              <a:gd name="connsiteY20" fmla="*/ 837487 h 931491"/>
              <a:gd name="connsiteX21" fmla="*/ 393107 w 581114"/>
              <a:gd name="connsiteY21" fmla="*/ 863125 h 931491"/>
              <a:gd name="connsiteX22" fmla="*/ 367469 w 581114"/>
              <a:gd name="connsiteY22" fmla="*/ 880216 h 931491"/>
              <a:gd name="connsiteX23" fmla="*/ 350378 w 581114"/>
              <a:gd name="connsiteY23" fmla="*/ 931491 h 931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1114" h="931491">
                <a:moveTo>
                  <a:pt x="0" y="0"/>
                </a:moveTo>
                <a:cubicBezTo>
                  <a:pt x="17092" y="8546"/>
                  <a:pt x="33316" y="19107"/>
                  <a:pt x="51275" y="25637"/>
                </a:cubicBezTo>
                <a:cubicBezTo>
                  <a:pt x="64926" y="30601"/>
                  <a:pt x="80781" y="28172"/>
                  <a:pt x="94004" y="34183"/>
                </a:cubicBezTo>
                <a:cubicBezTo>
                  <a:pt x="112704" y="42683"/>
                  <a:pt x="125136" y="64337"/>
                  <a:pt x="145279" y="68366"/>
                </a:cubicBezTo>
                <a:cubicBezTo>
                  <a:pt x="170362" y="73383"/>
                  <a:pt x="190650" y="75603"/>
                  <a:pt x="213645" y="85458"/>
                </a:cubicBezTo>
                <a:cubicBezTo>
                  <a:pt x="225354" y="90476"/>
                  <a:pt x="235900" y="98076"/>
                  <a:pt x="247828" y="102549"/>
                </a:cubicBezTo>
                <a:cubicBezTo>
                  <a:pt x="258825" y="106673"/>
                  <a:pt x="270869" y="107381"/>
                  <a:pt x="282011" y="111095"/>
                </a:cubicBezTo>
                <a:cubicBezTo>
                  <a:pt x="296564" y="115946"/>
                  <a:pt x="310376" y="122801"/>
                  <a:pt x="324740" y="128187"/>
                </a:cubicBezTo>
                <a:cubicBezTo>
                  <a:pt x="333175" y="131350"/>
                  <a:pt x="341943" y="133569"/>
                  <a:pt x="350378" y="136732"/>
                </a:cubicBezTo>
                <a:cubicBezTo>
                  <a:pt x="425746" y="164994"/>
                  <a:pt x="362809" y="139160"/>
                  <a:pt x="427290" y="179461"/>
                </a:cubicBezTo>
                <a:cubicBezTo>
                  <a:pt x="438093" y="186213"/>
                  <a:pt x="450549" y="189999"/>
                  <a:pt x="461473" y="196553"/>
                </a:cubicBezTo>
                <a:cubicBezTo>
                  <a:pt x="479087" y="207122"/>
                  <a:pt x="512748" y="230736"/>
                  <a:pt x="512748" y="230736"/>
                </a:cubicBezTo>
                <a:cubicBezTo>
                  <a:pt x="572826" y="320854"/>
                  <a:pt x="527237" y="240015"/>
                  <a:pt x="564023" y="350377"/>
                </a:cubicBezTo>
                <a:lnTo>
                  <a:pt x="581114" y="401652"/>
                </a:lnTo>
                <a:cubicBezTo>
                  <a:pt x="578394" y="431571"/>
                  <a:pt x="578248" y="512774"/>
                  <a:pt x="555477" y="546930"/>
                </a:cubicBezTo>
                <a:lnTo>
                  <a:pt x="538385" y="572568"/>
                </a:lnTo>
                <a:cubicBezTo>
                  <a:pt x="533608" y="591679"/>
                  <a:pt x="521073" y="645540"/>
                  <a:pt x="512748" y="658026"/>
                </a:cubicBezTo>
                <a:lnTo>
                  <a:pt x="495656" y="683663"/>
                </a:lnTo>
                <a:cubicBezTo>
                  <a:pt x="474181" y="748095"/>
                  <a:pt x="503147" y="668684"/>
                  <a:pt x="470019" y="734938"/>
                </a:cubicBezTo>
                <a:cubicBezTo>
                  <a:pt x="465990" y="742995"/>
                  <a:pt x="465848" y="752701"/>
                  <a:pt x="461473" y="760575"/>
                </a:cubicBezTo>
                <a:cubicBezTo>
                  <a:pt x="435918" y="806574"/>
                  <a:pt x="432795" y="806345"/>
                  <a:pt x="401653" y="837487"/>
                </a:cubicBezTo>
                <a:cubicBezTo>
                  <a:pt x="398804" y="846033"/>
                  <a:pt x="398735" y="856091"/>
                  <a:pt x="393107" y="863125"/>
                </a:cubicBezTo>
                <a:cubicBezTo>
                  <a:pt x="386691" y="871145"/>
                  <a:pt x="372913" y="871506"/>
                  <a:pt x="367469" y="880216"/>
                </a:cubicBezTo>
                <a:cubicBezTo>
                  <a:pt x="357920" y="895494"/>
                  <a:pt x="350378" y="931491"/>
                  <a:pt x="350378" y="931491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34228" y="4033615"/>
            <a:ext cx="3187581" cy="8460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42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3700" y="803304"/>
            <a:ext cx="5701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does the field tend to at large distances x &gt;&gt; a?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365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0511"/>
          <a:stretch/>
        </p:blipFill>
        <p:spPr>
          <a:xfrm>
            <a:off x="0" y="1547445"/>
            <a:ext cx="9144000" cy="18623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9839" y="1547444"/>
            <a:ext cx="2700932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Large distances                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08403" y="4435267"/>
            <a:ext cx="7614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 large distances, the charge distribution appears to collapse to a point, so field is that of a point charge.</a:t>
            </a:r>
          </a:p>
          <a:p>
            <a:r>
              <a:rPr lang="en-US" sz="2000" dirty="0" smtClean="0"/>
              <a:t>For higher precision do a Taylor expansion:  The Multipole Expansion!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4177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40792"/>
            <a:ext cx="92528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is the field at the origin, i.e. at the center of this symmetrical charge distribution?</a:t>
            </a:r>
          </a:p>
          <a:p>
            <a:endParaRPr lang="en-US" sz="2000" dirty="0"/>
          </a:p>
          <a:p>
            <a:r>
              <a:rPr lang="en-US" sz="2000" dirty="0" smtClean="0"/>
              <a:t>What if we remove one of the charges, how do we find the field at the origin now?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7932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5794" t="25748"/>
          <a:stretch/>
        </p:blipFill>
        <p:spPr>
          <a:xfrm>
            <a:off x="888763" y="1580971"/>
            <a:ext cx="7699761" cy="42451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88763" y="324740"/>
            <a:ext cx="712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charge 6 from the group.  That is the same as adding an equal an opposite charge at that position to “cancel” the original charge.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55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2676" t="54808" r="5989" b="3031"/>
          <a:stretch/>
        </p:blipFill>
        <p:spPr bwMode="auto">
          <a:xfrm>
            <a:off x="1260047" y="3810000"/>
            <a:ext cx="5867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66284" r="1" b="64425"/>
          <a:stretch/>
        </p:blipFill>
        <p:spPr bwMode="auto">
          <a:xfrm>
            <a:off x="2971800" y="1055395"/>
            <a:ext cx="4112862" cy="1992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"/>
          <p:cNvGrpSpPr/>
          <p:nvPr/>
        </p:nvGrpSpPr>
        <p:grpSpPr>
          <a:xfrm>
            <a:off x="4191000" y="1361307"/>
            <a:ext cx="2743200" cy="1730881"/>
            <a:chOff x="6705600" y="1318124"/>
            <a:chExt cx="1905000" cy="1402206"/>
          </a:xfrm>
        </p:grpSpPr>
        <p:sp>
          <p:nvSpPr>
            <p:cNvPr id="5" name="TextBox 4"/>
            <p:cNvSpPr txBox="1"/>
            <p:nvPr/>
          </p:nvSpPr>
          <p:spPr>
            <a:xfrm>
              <a:off x="7543800" y="2346330"/>
              <a:ext cx="251806" cy="3740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r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06400" y="1318124"/>
              <a:ext cx="320824" cy="623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French Script MT" panose="03020402040607040605" pitchFamily="66" charset="0"/>
                </a:rPr>
                <a:t>r</a:t>
              </a:r>
              <a:r>
                <a:rPr lang="en-US" sz="4400" b="1" dirty="0">
                  <a:latin typeface="French Script MT" panose="03020402040607040605" pitchFamily="66" charset="0"/>
                </a:rPr>
                <a:t>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7391400" y="1398045"/>
              <a:ext cx="515000" cy="430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6705600" y="1702844"/>
              <a:ext cx="1905000" cy="38472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685800" y="381000"/>
            <a:ext cx="159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Coulomb’s Law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35097" y="1611989"/>
            <a:ext cx="45403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/>
              <a:t>r’ </a:t>
            </a:r>
          </a:p>
        </p:txBody>
      </p:sp>
      <p:sp>
        <p:nvSpPr>
          <p:cNvPr id="9" name="Oval 8"/>
          <p:cNvSpPr/>
          <p:nvPr/>
        </p:nvSpPr>
        <p:spPr>
          <a:xfrm>
            <a:off x="7010400" y="2209800"/>
            <a:ext cx="230538" cy="203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202874" y="2209800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114800" y="1676402"/>
            <a:ext cx="152400" cy="15980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045931" y="12954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78552" y="1219202"/>
            <a:ext cx="841248" cy="3185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71800" y="291546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028855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69877" y="649479"/>
            <a:ext cx="5728185" cy="1428331"/>
            <a:chOff x="1102407" y="2427006"/>
            <a:chExt cx="7078421" cy="211199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/>
            <a:srcRect l="2877" t="8715"/>
            <a:stretch/>
          </p:blipFill>
          <p:spPr>
            <a:xfrm>
              <a:off x="1170773" y="2512464"/>
              <a:ext cx="7010055" cy="2026536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3640508" y="2444097"/>
              <a:ext cx="2290273" cy="3503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102407" y="2427006"/>
              <a:ext cx="709301" cy="8460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960" y="2276478"/>
            <a:ext cx="5675435" cy="28895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68525" y="5166069"/>
            <a:ext cx="786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10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365" t="1185" r="3551" b="2823"/>
          <a:stretch/>
        </p:blipFill>
        <p:spPr>
          <a:xfrm>
            <a:off x="307649" y="247828"/>
            <a:ext cx="8511612" cy="625552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1424" y="111095"/>
            <a:ext cx="803305" cy="324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622991" y="3854153"/>
            <a:ext cx="2016807" cy="6152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49668" y="5358213"/>
            <a:ext cx="3508717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Gauss’s law in differential form  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45279" y="1264777"/>
            <a:ext cx="168352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Derivatives are with respect to components of </a:t>
            </a:r>
            <a:r>
              <a:rPr lang="en-US" sz="2000" b="1" dirty="0" smtClean="0"/>
              <a:t>r</a:t>
            </a:r>
            <a:r>
              <a:rPr lang="en-US" sz="2000" dirty="0" smtClean="0"/>
              <a:t>, not </a:t>
            </a:r>
            <a:r>
              <a:rPr lang="en-US" sz="2000" b="1" dirty="0" smtClean="0"/>
              <a:t>r’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10544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26038" y="1342362"/>
            <a:ext cx="328327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Electric field of a point charge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627" y="1288758"/>
            <a:ext cx="3519802" cy="9074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3219"/>
          <a:stretch/>
        </p:blipFill>
        <p:spPr>
          <a:xfrm>
            <a:off x="0" y="2708366"/>
            <a:ext cx="5113429" cy="35394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4365" y="2636836"/>
            <a:ext cx="2323611" cy="224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13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081" y="1079790"/>
            <a:ext cx="3164177" cy="22410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1709" y="3993159"/>
            <a:ext cx="1503464" cy="4470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59660" y="315001"/>
            <a:ext cx="2979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any </a:t>
            </a:r>
            <a:r>
              <a:rPr lang="en-US" sz="2000" i="1" dirty="0" smtClean="0"/>
              <a:t>closed</a:t>
            </a:r>
            <a:r>
              <a:rPr lang="en-US" sz="2000" dirty="0" smtClean="0"/>
              <a:t> path P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542123" y="2894808"/>
            <a:ext cx="1925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Any surface bounded by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9933" y="4040134"/>
            <a:ext cx="78838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zero can only hold for any closed path P if 		everywhere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665173" y="1634441"/>
            <a:ext cx="169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Stokes Theorem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123" y="4803916"/>
            <a:ext cx="3574732" cy="182314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962708" y="4956661"/>
            <a:ext cx="122908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Pinwheel doesn’t turn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461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28428"/>
          <a:stretch/>
        </p:blipFill>
        <p:spPr>
          <a:xfrm>
            <a:off x="1649338" y="1638463"/>
            <a:ext cx="4964024" cy="37582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4958" y="367469"/>
            <a:ext cx="6981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By superposition principle, any arbitrary electric field can be constructed as the sum of the fields of point charges.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89451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013" y="518120"/>
            <a:ext cx="3879549" cy="343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35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0953" y="367469"/>
            <a:ext cx="7803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can define a scalar function V that has a unique value at every point, such that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541" b="-1"/>
          <a:stretch/>
        </p:blipFill>
        <p:spPr>
          <a:xfrm>
            <a:off x="3215698" y="1095169"/>
            <a:ext cx="3150740" cy="10358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1727" y="1811514"/>
            <a:ext cx="206550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difference of V at the end points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91068" y="991312"/>
            <a:ext cx="541508" cy="188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52384" y="2792287"/>
            <a:ext cx="354648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Path independence makes V single valued </a:t>
            </a:r>
            <a:r>
              <a:rPr lang="en-US" i="1" dirty="0" smtClean="0"/>
              <a:t>for a given reference point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6903" y="3875623"/>
            <a:ext cx="27999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Some reference point of your choice     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7570"/>
          <a:stretch/>
        </p:blipFill>
        <p:spPr>
          <a:xfrm>
            <a:off x="1806899" y="2908863"/>
            <a:ext cx="2230453" cy="7293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7437" y="2632669"/>
            <a:ext cx="277826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Then at every point </a:t>
            </a:r>
            <a:r>
              <a:rPr lang="en-US" b="1" dirty="0" smtClean="0"/>
              <a:t>r</a:t>
            </a:r>
            <a:r>
              <a:rPr lang="en-US" dirty="0" smtClean="0"/>
              <a:t>            </a:t>
            </a:r>
          </a:p>
        </p:txBody>
      </p:sp>
      <p:sp>
        <p:nvSpPr>
          <p:cNvPr id="12" name="Freeform 11"/>
          <p:cNvSpPr/>
          <p:nvPr/>
        </p:nvSpPr>
        <p:spPr>
          <a:xfrm>
            <a:off x="2674572" y="3671120"/>
            <a:ext cx="222452" cy="294653"/>
          </a:xfrm>
          <a:custGeom>
            <a:avLst/>
            <a:gdLst>
              <a:gd name="connsiteX0" fmla="*/ 154086 w 222452"/>
              <a:gd name="connsiteY0" fmla="*/ 294653 h 294653"/>
              <a:gd name="connsiteX1" fmla="*/ 196815 w 222452"/>
              <a:gd name="connsiteY1" fmla="*/ 277562 h 294653"/>
              <a:gd name="connsiteX2" fmla="*/ 205360 w 222452"/>
              <a:gd name="connsiteY2" fmla="*/ 251924 h 294653"/>
              <a:gd name="connsiteX3" fmla="*/ 222452 w 222452"/>
              <a:gd name="connsiteY3" fmla="*/ 226287 h 294653"/>
              <a:gd name="connsiteX4" fmla="*/ 213906 w 222452"/>
              <a:gd name="connsiteY4" fmla="*/ 192104 h 294653"/>
              <a:gd name="connsiteX5" fmla="*/ 162631 w 222452"/>
              <a:gd name="connsiteY5" fmla="*/ 157921 h 294653"/>
              <a:gd name="connsiteX6" fmla="*/ 42990 w 222452"/>
              <a:gd name="connsiteY6" fmla="*/ 132283 h 294653"/>
              <a:gd name="connsiteX7" fmla="*/ 17353 w 222452"/>
              <a:gd name="connsiteY7" fmla="*/ 123737 h 294653"/>
              <a:gd name="connsiteX8" fmla="*/ 8807 w 222452"/>
              <a:gd name="connsiteY8" fmla="*/ 55371 h 294653"/>
              <a:gd name="connsiteX9" fmla="*/ 17353 w 222452"/>
              <a:gd name="connsiteY9" fmla="*/ 29734 h 294653"/>
              <a:gd name="connsiteX10" fmla="*/ 68628 w 222452"/>
              <a:gd name="connsiteY10" fmla="*/ 12642 h 294653"/>
              <a:gd name="connsiteX11" fmla="*/ 222452 w 222452"/>
              <a:gd name="connsiteY11" fmla="*/ 4096 h 294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2452" h="294653">
                <a:moveTo>
                  <a:pt x="154086" y="294653"/>
                </a:moveTo>
                <a:cubicBezTo>
                  <a:pt x="168329" y="288956"/>
                  <a:pt x="185030" y="287383"/>
                  <a:pt x="196815" y="277562"/>
                </a:cubicBezTo>
                <a:cubicBezTo>
                  <a:pt x="203735" y="271795"/>
                  <a:pt x="201331" y="259981"/>
                  <a:pt x="205360" y="251924"/>
                </a:cubicBezTo>
                <a:cubicBezTo>
                  <a:pt x="209953" y="242738"/>
                  <a:pt x="216755" y="234833"/>
                  <a:pt x="222452" y="226287"/>
                </a:cubicBezTo>
                <a:cubicBezTo>
                  <a:pt x="219603" y="214893"/>
                  <a:pt x="221640" y="200943"/>
                  <a:pt x="213906" y="192104"/>
                </a:cubicBezTo>
                <a:cubicBezTo>
                  <a:pt x="200379" y="176645"/>
                  <a:pt x="182118" y="164417"/>
                  <a:pt x="162631" y="157921"/>
                </a:cubicBezTo>
                <a:cubicBezTo>
                  <a:pt x="89569" y="133566"/>
                  <a:pt x="129234" y="143064"/>
                  <a:pt x="42990" y="132283"/>
                </a:cubicBezTo>
                <a:cubicBezTo>
                  <a:pt x="34444" y="129434"/>
                  <a:pt x="24387" y="129364"/>
                  <a:pt x="17353" y="123737"/>
                </a:cubicBezTo>
                <a:cubicBezTo>
                  <a:pt x="-9908" y="101928"/>
                  <a:pt x="1233" y="85666"/>
                  <a:pt x="8807" y="55371"/>
                </a:cubicBezTo>
                <a:cubicBezTo>
                  <a:pt x="10992" y="46632"/>
                  <a:pt x="10023" y="34970"/>
                  <a:pt x="17353" y="29734"/>
                </a:cubicBezTo>
                <a:cubicBezTo>
                  <a:pt x="32013" y="19262"/>
                  <a:pt x="51536" y="18339"/>
                  <a:pt x="68628" y="12642"/>
                </a:cubicBezTo>
                <a:cubicBezTo>
                  <a:pt x="134802" y="-9417"/>
                  <a:pt x="85253" y="4096"/>
                  <a:pt x="222452" y="4096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271" y="3902486"/>
            <a:ext cx="4384716" cy="27142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8707" y="4897869"/>
            <a:ext cx="2213677" cy="171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75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5710" b="21160"/>
          <a:stretch/>
        </p:blipFill>
        <p:spPr>
          <a:xfrm>
            <a:off x="979079" y="820397"/>
            <a:ext cx="7250522" cy="33499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3465" y="820396"/>
            <a:ext cx="364824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gradient theorem says…        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3745" b="24692"/>
          <a:stretch/>
        </p:blipFill>
        <p:spPr>
          <a:xfrm>
            <a:off x="1530512" y="2141900"/>
            <a:ext cx="3150740" cy="7605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6322" y="2427005"/>
            <a:ext cx="545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105882" y="4223979"/>
            <a:ext cx="546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motions caused by electric forces depend on differences in potential at neighboring points, not the value of the potential at a single 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333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9517" y="1529697"/>
            <a:ext cx="60002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is the physical interpretation of electric field?</a:t>
            </a:r>
          </a:p>
          <a:p>
            <a:endParaRPr lang="en-US" sz="2000" dirty="0"/>
          </a:p>
          <a:p>
            <a:r>
              <a:rPr lang="en-US" sz="2000" dirty="0" smtClean="0"/>
              <a:t>What is the physical interpretation of electric potential?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1136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9321" y="427290"/>
            <a:ext cx="7964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Superposition</a:t>
            </a:r>
            <a:r>
              <a:rPr lang="en-US" dirty="0" smtClean="0"/>
              <a:t>:  </a:t>
            </a:r>
            <a:r>
              <a:rPr lang="en-US" sz="2000" dirty="0" smtClean="0"/>
              <a:t>The potential at a given point is the scalar sum of potentials from individual charges at that point. 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93" y="1513187"/>
            <a:ext cx="4117115" cy="926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893" y="2973980"/>
            <a:ext cx="3354686" cy="8245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47685" y="2563738"/>
            <a:ext cx="810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gives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47685" y="4223132"/>
            <a:ext cx="5195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is easier to work with scalar functions.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8444" y="4838079"/>
            <a:ext cx="3892916" cy="1829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63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17250"/>
          <a:stretch/>
        </p:blipFill>
        <p:spPr bwMode="auto">
          <a:xfrm>
            <a:off x="917380" y="1143000"/>
            <a:ext cx="6626420" cy="4741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533400"/>
            <a:ext cx="2601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Superposition </a:t>
            </a:r>
            <a:r>
              <a:rPr lang="en-US" sz="2000" dirty="0" smtClean="0"/>
              <a:t>principle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3276600" y="11430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0" y="990600"/>
            <a:ext cx="457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0" y="2133600"/>
            <a:ext cx="1295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49780" y="1775611"/>
            <a:ext cx="2648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3690" y="1872734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2772" y="2634734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r2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31282" y="2476500"/>
            <a:ext cx="588118" cy="3429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230876" y="1872734"/>
            <a:ext cx="207524" cy="6037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230876" y="1676400"/>
            <a:ext cx="1960124" cy="80010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14813" y="3810000"/>
            <a:ext cx="452286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Total force on Q is the vector sum of the individual forces.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4216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2985" r="31785"/>
          <a:stretch/>
        </p:blipFill>
        <p:spPr>
          <a:xfrm>
            <a:off x="1563880" y="504985"/>
            <a:ext cx="2726109" cy="36301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2191" y="1674976"/>
            <a:ext cx="1425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Gauss’s Law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409630" y="1880075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Laplacian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289989" y="3290131"/>
            <a:ext cx="2118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Poisson’s Equation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231" y="4601616"/>
            <a:ext cx="2919675" cy="15302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22704" y="5287999"/>
            <a:ext cx="2104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Laplace’s Equation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4780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10056" y="273465"/>
            <a:ext cx="7650364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Recipes</a:t>
            </a:r>
          </a:p>
          <a:p>
            <a:endParaRPr lang="en-US" sz="2000" dirty="0" smtClean="0"/>
          </a:p>
          <a:p>
            <a:r>
              <a:rPr lang="en-US" sz="2000" u="sng" dirty="0" smtClean="0"/>
              <a:t>To find </a:t>
            </a:r>
            <a:r>
              <a:rPr lang="en-US" sz="2000" b="1" u="sng" dirty="0" smtClean="0"/>
              <a:t>E</a:t>
            </a:r>
          </a:p>
          <a:p>
            <a:pPr lvl="1"/>
            <a:r>
              <a:rPr lang="en-US" sz="2000" dirty="0" smtClean="0"/>
              <a:t>We need two differential equations</a:t>
            </a:r>
          </a:p>
          <a:p>
            <a:pPr lvl="2"/>
            <a:r>
              <a:rPr lang="en-US" sz="2000" dirty="0" err="1" smtClean="0"/>
              <a:t>Div</a:t>
            </a:r>
            <a:r>
              <a:rPr lang="en-US" sz="2000" dirty="0" smtClean="0"/>
              <a:t> </a:t>
            </a:r>
            <a:r>
              <a:rPr lang="en-US" sz="2000" b="1" dirty="0" smtClean="0"/>
              <a:t>E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Symbol" panose="05050102010706020507" pitchFamily="18" charset="2"/>
              </a:rPr>
              <a:t>r</a:t>
            </a:r>
            <a:r>
              <a:rPr lang="en-US" sz="2000" dirty="0" smtClean="0"/>
              <a:t>/</a:t>
            </a:r>
            <a:r>
              <a:rPr lang="en-US" sz="2000" dirty="0" smtClean="0">
                <a:latin typeface="Symbol" panose="05050102010706020507" pitchFamily="18" charset="2"/>
              </a:rPr>
              <a:t>e</a:t>
            </a:r>
            <a:r>
              <a:rPr lang="en-US" sz="2000" baseline="-25000" dirty="0" smtClean="0"/>
              <a:t>0</a:t>
            </a:r>
          </a:p>
          <a:p>
            <a:pPr lvl="2"/>
            <a:r>
              <a:rPr lang="en-US" sz="2000" dirty="0" smtClean="0"/>
              <a:t>Curl </a:t>
            </a:r>
            <a:r>
              <a:rPr lang="en-US" sz="2000" b="1" dirty="0" smtClean="0"/>
              <a:t>E</a:t>
            </a:r>
            <a:r>
              <a:rPr lang="en-US" sz="2000" dirty="0" smtClean="0"/>
              <a:t> = 0</a:t>
            </a:r>
          </a:p>
          <a:p>
            <a:pPr lvl="1"/>
            <a:r>
              <a:rPr lang="en-US" sz="2000" dirty="0" smtClean="0"/>
              <a:t>And boundary conditions</a:t>
            </a:r>
          </a:p>
          <a:p>
            <a:endParaRPr lang="en-US" sz="2000" dirty="0"/>
          </a:p>
          <a:p>
            <a:r>
              <a:rPr lang="en-US" sz="2000" u="sng" dirty="0" smtClean="0"/>
              <a:t>To find V</a:t>
            </a:r>
          </a:p>
          <a:p>
            <a:pPr lvl="1"/>
            <a:r>
              <a:rPr lang="en-US" sz="2000" dirty="0" smtClean="0"/>
              <a:t>We need one differential equation (Poisson’s or Laplace’s equation)</a:t>
            </a:r>
          </a:p>
          <a:p>
            <a:pPr lvl="1"/>
            <a:r>
              <a:rPr lang="en-US" sz="2000" dirty="0" smtClean="0"/>
              <a:t>And boundary conditions</a:t>
            </a:r>
          </a:p>
        </p:txBody>
      </p:sp>
    </p:spTree>
    <p:extLst>
      <p:ext uri="{BB962C8B-B14F-4D97-AF65-F5344CB8AC3E}">
        <p14:creationId xmlns:p14="http://schemas.microsoft.com/office/powerpoint/2010/main" val="8989949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458" t="54518" b="2275"/>
          <a:stretch/>
        </p:blipFill>
        <p:spPr>
          <a:xfrm>
            <a:off x="1222048" y="1606610"/>
            <a:ext cx="6699903" cy="11024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3682" y="478564"/>
            <a:ext cx="5996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Point charge.</a:t>
            </a:r>
          </a:p>
          <a:p>
            <a:r>
              <a:rPr lang="en-US" dirty="0" smtClean="0"/>
              <a:t>The natural reference point is at infinity, where V is set to zero.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682" y="4164647"/>
            <a:ext cx="3483697" cy="20383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3682" y="3580688"/>
            <a:ext cx="1593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 charge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3954"/>
          <a:stretch/>
        </p:blipFill>
        <p:spPr>
          <a:xfrm>
            <a:off x="5571858" y="3950020"/>
            <a:ext cx="3076485" cy="24657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78751" y="3867906"/>
            <a:ext cx="169219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Negative charge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532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9518" y="649480"/>
            <a:ext cx="35083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we have a bunch of point charges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518" y="1268733"/>
            <a:ext cx="3851613" cy="12999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887" y="4061018"/>
            <a:ext cx="3255415" cy="11827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26249" y="3426864"/>
            <a:ext cx="447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we have a continuous distribution of charge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3559" y="5435126"/>
            <a:ext cx="2852748" cy="122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9060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4419" y="324740"/>
            <a:ext cx="30620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Our fundamental laws are </a:t>
            </a:r>
          </a:p>
          <a:p>
            <a:pPr lvl="1"/>
            <a:r>
              <a:rPr lang="en-US" sz="2000" dirty="0" smtClean="0"/>
              <a:t>Coulomb’s Law</a:t>
            </a:r>
          </a:p>
          <a:p>
            <a:pPr lvl="1"/>
            <a:r>
              <a:rPr lang="en-US" sz="2000" dirty="0" smtClean="0"/>
              <a:t>Superposition Principle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350236" y="1741799"/>
            <a:ext cx="5446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Their </a:t>
            </a:r>
            <a:r>
              <a:rPr lang="en-US" sz="2000" dirty="0" smtClean="0"/>
              <a:t>consequences are summarized graphically as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159" y="2111131"/>
            <a:ext cx="5161660" cy="455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9643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9540" r="1339"/>
          <a:stretch/>
        </p:blipFill>
        <p:spPr>
          <a:xfrm>
            <a:off x="390893" y="102602"/>
            <a:ext cx="4933137" cy="32571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896" y="3046656"/>
            <a:ext cx="4334930" cy="11952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9413" y="4153550"/>
            <a:ext cx="3751397" cy="19017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099" y="6112307"/>
            <a:ext cx="8938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charge sheet causes a discontinuity in the normal component of the electric field.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88286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292" y="507367"/>
            <a:ext cx="2643086" cy="18267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4671" y="2433056"/>
            <a:ext cx="2744743" cy="1154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692" y="3587456"/>
            <a:ext cx="3354686" cy="1255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4232" y="408421"/>
            <a:ext cx="3608829" cy="18267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1523" y="5315485"/>
            <a:ext cx="8909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charge sheet causes no discontinuity in the tangential component of electric field.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58630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163" y="1575741"/>
            <a:ext cx="4676229" cy="10402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4957" y="393107"/>
            <a:ext cx="379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Combine the two boundary conditions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2397" y="3635203"/>
            <a:ext cx="5997772" cy="143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896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8566" y="202984"/>
            <a:ext cx="4981201" cy="2042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67376" y="324740"/>
            <a:ext cx="3764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Follow an infinitesimally short line that crosses a surface, </a:t>
            </a:r>
            <a:r>
              <a:rPr lang="en-US" dirty="0"/>
              <a:t>from </a:t>
            </a:r>
            <a:r>
              <a:rPr lang="en-US" b="1" dirty="0"/>
              <a:t>a</a:t>
            </a:r>
            <a:r>
              <a:rPr lang="en-US" dirty="0"/>
              <a:t> to </a:t>
            </a:r>
            <a:r>
              <a:rPr lang="en-US" b="1" dirty="0"/>
              <a:t>b</a:t>
            </a:r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508" y="2480646"/>
            <a:ext cx="5438658" cy="16745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45182" y="3059394"/>
            <a:ext cx="17689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</a:t>
            </a:r>
            <a:r>
              <a:rPr lang="en-US" sz="2000" b="1" dirty="0" smtClean="0"/>
              <a:t>a</a:t>
            </a:r>
            <a:r>
              <a:rPr lang="en-US" sz="2000" dirty="0" smtClean="0"/>
              <a:t> and </a:t>
            </a:r>
            <a:r>
              <a:rPr lang="en-US" sz="2000" b="1" dirty="0" smtClean="0"/>
              <a:t>b</a:t>
            </a:r>
            <a:r>
              <a:rPr lang="en-US" sz="2000" dirty="0" smtClean="0"/>
              <a:t> get closer to the surface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219028" y="4298534"/>
            <a:ext cx="5740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(Because fields are finite and so is their discontinuity)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5541" y="4698644"/>
            <a:ext cx="3405515" cy="11417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06467" y="6050422"/>
            <a:ext cx="478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Potential is continuous across a sheet of charge.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900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310" y="1429983"/>
            <a:ext cx="4320429" cy="14969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0991" y="521293"/>
            <a:ext cx="4144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 derivative of potential at a surface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770" y="4540653"/>
            <a:ext cx="5488457" cy="13412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55335" y="3631963"/>
            <a:ext cx="5628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Discontinuity in normal component of electric field means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0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647" t="21637" r="20796"/>
          <a:stretch/>
        </p:blipFill>
        <p:spPr>
          <a:xfrm>
            <a:off x="896981" y="1444628"/>
            <a:ext cx="3508865" cy="9479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382" y="1043923"/>
            <a:ext cx="2595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Since, by superposition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9006" y="2430120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18356" y="185368"/>
            <a:ext cx="4826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Electric field = Force per unit charge:  </a:t>
            </a:r>
            <a:r>
              <a:rPr lang="en-US" sz="2000" b="1" dirty="0"/>
              <a:t>F</a:t>
            </a:r>
            <a:r>
              <a:rPr lang="en-US" sz="2000" dirty="0"/>
              <a:t> = Q </a:t>
            </a:r>
            <a:r>
              <a:rPr lang="en-US" sz="2000" b="1" dirty="0"/>
              <a:t>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061" y="4244103"/>
            <a:ext cx="2795086" cy="23657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66147" y="4468121"/>
            <a:ext cx="839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Field point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93984" y="4270978"/>
            <a:ext cx="1007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point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086" y="2972719"/>
            <a:ext cx="2711614" cy="694807"/>
          </a:xfrm>
          <a:prstGeom prst="rect">
            <a:avLst/>
          </a:prstGeom>
        </p:spPr>
      </p:pic>
      <p:sp>
        <p:nvSpPr>
          <p:cNvPr id="13" name="Freeform 12"/>
          <p:cNvSpPr/>
          <p:nvPr/>
        </p:nvSpPr>
        <p:spPr>
          <a:xfrm>
            <a:off x="7045190" y="3614806"/>
            <a:ext cx="224686" cy="699796"/>
          </a:xfrm>
          <a:custGeom>
            <a:avLst/>
            <a:gdLst>
              <a:gd name="connsiteX0" fmla="*/ 224686 w 224686"/>
              <a:gd name="connsiteY0" fmla="*/ 0 h 513184"/>
              <a:gd name="connsiteX1" fmla="*/ 131380 w 224686"/>
              <a:gd name="connsiteY1" fmla="*/ 102637 h 513184"/>
              <a:gd name="connsiteX2" fmla="*/ 94057 w 224686"/>
              <a:gd name="connsiteY2" fmla="*/ 130629 h 513184"/>
              <a:gd name="connsiteX3" fmla="*/ 38073 w 224686"/>
              <a:gd name="connsiteY3" fmla="*/ 186613 h 513184"/>
              <a:gd name="connsiteX4" fmla="*/ 751 w 224686"/>
              <a:gd name="connsiteY4" fmla="*/ 223935 h 513184"/>
              <a:gd name="connsiteX5" fmla="*/ 10082 w 224686"/>
              <a:gd name="connsiteY5" fmla="*/ 279919 h 513184"/>
              <a:gd name="connsiteX6" fmla="*/ 168702 w 224686"/>
              <a:gd name="connsiteY6" fmla="*/ 317241 h 513184"/>
              <a:gd name="connsiteX7" fmla="*/ 159371 w 224686"/>
              <a:gd name="connsiteY7" fmla="*/ 382555 h 513184"/>
              <a:gd name="connsiteX8" fmla="*/ 103388 w 224686"/>
              <a:gd name="connsiteY8" fmla="*/ 475861 h 513184"/>
              <a:gd name="connsiteX9" fmla="*/ 75396 w 224686"/>
              <a:gd name="connsiteY9" fmla="*/ 513184 h 513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4686" h="513184">
                <a:moveTo>
                  <a:pt x="224686" y="0"/>
                </a:moveTo>
                <a:cubicBezTo>
                  <a:pt x="185986" y="48374"/>
                  <a:pt x="181423" y="57598"/>
                  <a:pt x="131380" y="102637"/>
                </a:cubicBezTo>
                <a:cubicBezTo>
                  <a:pt x="119821" y="113040"/>
                  <a:pt x="105616" y="120226"/>
                  <a:pt x="94057" y="130629"/>
                </a:cubicBezTo>
                <a:cubicBezTo>
                  <a:pt x="74441" y="148284"/>
                  <a:pt x="56734" y="167952"/>
                  <a:pt x="38073" y="186613"/>
                </a:cubicBezTo>
                <a:lnTo>
                  <a:pt x="751" y="223935"/>
                </a:lnTo>
                <a:cubicBezTo>
                  <a:pt x="3861" y="242596"/>
                  <a:pt x="-7412" y="272716"/>
                  <a:pt x="10082" y="279919"/>
                </a:cubicBezTo>
                <a:cubicBezTo>
                  <a:pt x="190659" y="354274"/>
                  <a:pt x="139368" y="229242"/>
                  <a:pt x="168702" y="317241"/>
                </a:cubicBezTo>
                <a:cubicBezTo>
                  <a:pt x="165592" y="339012"/>
                  <a:pt x="165158" y="361338"/>
                  <a:pt x="159371" y="382555"/>
                </a:cubicBezTo>
                <a:cubicBezTo>
                  <a:pt x="153848" y="402804"/>
                  <a:pt x="111069" y="468180"/>
                  <a:pt x="103388" y="475861"/>
                </a:cubicBezTo>
                <a:cubicBezTo>
                  <a:pt x="79809" y="499441"/>
                  <a:pt x="88661" y="486655"/>
                  <a:pt x="75396" y="513184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802872" y="2799452"/>
            <a:ext cx="3175408" cy="1375190"/>
            <a:chOff x="802872" y="2799452"/>
            <a:chExt cx="3175408" cy="137519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2872" y="2799452"/>
              <a:ext cx="3175408" cy="1095272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1037637" y="3614806"/>
              <a:ext cx="1352939" cy="5598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60936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731" y="1478422"/>
            <a:ext cx="56106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Which are continuous across the surface of a conductor? 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Normal component of </a:t>
            </a:r>
            <a:r>
              <a:rPr lang="en-US" b="1" dirty="0" smtClean="0"/>
              <a:t>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Tangential component of </a:t>
            </a:r>
            <a:r>
              <a:rPr lang="en-US" b="1" dirty="0" smtClean="0"/>
              <a:t>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Potential 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5156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9895" y="256374"/>
            <a:ext cx="6441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It takes work to move a charge in an external electric field </a:t>
            </a:r>
            <a:r>
              <a:rPr lang="en-US" sz="2000" b="1" dirty="0" smtClean="0"/>
              <a:t>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443670" y="827080"/>
            <a:ext cx="3640421" cy="3040105"/>
            <a:chOff x="5255663" y="844171"/>
            <a:chExt cx="3640421" cy="304010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/>
            <a:srcRect l="8732" t="29449" r="-1747" b="-1649"/>
            <a:stretch/>
          </p:blipFill>
          <p:spPr>
            <a:xfrm>
              <a:off x="5255663" y="1264777"/>
              <a:ext cx="3640421" cy="2619499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8376958" y="108011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a</a:t>
              </a:r>
              <a:endParaRPr lang="en-US" b="1" i="1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8280874" y="1162228"/>
              <a:ext cx="111096" cy="1025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96264" y="844171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</a:t>
              </a:r>
              <a:endParaRPr lang="en-US" dirty="0"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273" y="668016"/>
            <a:ext cx="2815495" cy="10242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564" y="1756784"/>
            <a:ext cx="2841131" cy="13700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2848" y="3043230"/>
            <a:ext cx="2349672" cy="14002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/>
          <a:srcRect t="20065" b="9902"/>
          <a:stretch/>
        </p:blipFill>
        <p:spPr>
          <a:xfrm>
            <a:off x="1572848" y="4540955"/>
            <a:ext cx="3170068" cy="8352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7"/>
          <a:srcRect l="5865" t="14293" b="13006"/>
          <a:stretch/>
        </p:blipFill>
        <p:spPr>
          <a:xfrm>
            <a:off x="4782212" y="5537676"/>
            <a:ext cx="4114884" cy="931492"/>
          </a:xfrm>
          <a:prstGeom prst="rect">
            <a:avLst/>
          </a:prstGeom>
        </p:spPr>
      </p:pic>
      <p:sp>
        <p:nvSpPr>
          <p:cNvPr id="14" name="Freeform 13"/>
          <p:cNvSpPr/>
          <p:nvPr/>
        </p:nvSpPr>
        <p:spPr>
          <a:xfrm>
            <a:off x="5144568" y="4913787"/>
            <a:ext cx="2247544" cy="931536"/>
          </a:xfrm>
          <a:custGeom>
            <a:avLst/>
            <a:gdLst>
              <a:gd name="connsiteX0" fmla="*/ 0 w 2247544"/>
              <a:gd name="connsiteY0" fmla="*/ 8591 h 931536"/>
              <a:gd name="connsiteX1" fmla="*/ 51275 w 2247544"/>
              <a:gd name="connsiteY1" fmla="*/ 45 h 931536"/>
              <a:gd name="connsiteX2" fmla="*/ 230737 w 2247544"/>
              <a:gd name="connsiteY2" fmla="*/ 17136 h 931536"/>
              <a:gd name="connsiteX3" fmla="*/ 273466 w 2247544"/>
              <a:gd name="connsiteY3" fmla="*/ 25682 h 931536"/>
              <a:gd name="connsiteX4" fmla="*/ 324740 w 2247544"/>
              <a:gd name="connsiteY4" fmla="*/ 34228 h 931536"/>
              <a:gd name="connsiteX5" fmla="*/ 358924 w 2247544"/>
              <a:gd name="connsiteY5" fmla="*/ 42774 h 931536"/>
              <a:gd name="connsiteX6" fmla="*/ 461473 w 2247544"/>
              <a:gd name="connsiteY6" fmla="*/ 59865 h 931536"/>
              <a:gd name="connsiteX7" fmla="*/ 555477 w 2247544"/>
              <a:gd name="connsiteY7" fmla="*/ 94049 h 931536"/>
              <a:gd name="connsiteX8" fmla="*/ 606752 w 2247544"/>
              <a:gd name="connsiteY8" fmla="*/ 102594 h 931536"/>
              <a:gd name="connsiteX9" fmla="*/ 658026 w 2247544"/>
              <a:gd name="connsiteY9" fmla="*/ 119686 h 931536"/>
              <a:gd name="connsiteX10" fmla="*/ 769122 w 2247544"/>
              <a:gd name="connsiteY10" fmla="*/ 136777 h 931536"/>
              <a:gd name="connsiteX11" fmla="*/ 803305 w 2247544"/>
              <a:gd name="connsiteY11" fmla="*/ 145323 h 931536"/>
              <a:gd name="connsiteX12" fmla="*/ 846034 w 2247544"/>
              <a:gd name="connsiteY12" fmla="*/ 153869 h 931536"/>
              <a:gd name="connsiteX13" fmla="*/ 922946 w 2247544"/>
              <a:gd name="connsiteY13" fmla="*/ 196598 h 931536"/>
              <a:gd name="connsiteX14" fmla="*/ 1008404 w 2247544"/>
              <a:gd name="connsiteY14" fmla="*/ 230781 h 931536"/>
              <a:gd name="connsiteX15" fmla="*/ 1042587 w 2247544"/>
              <a:gd name="connsiteY15" fmla="*/ 247873 h 931536"/>
              <a:gd name="connsiteX16" fmla="*/ 1093862 w 2247544"/>
              <a:gd name="connsiteY16" fmla="*/ 264964 h 931536"/>
              <a:gd name="connsiteX17" fmla="*/ 1196411 w 2247544"/>
              <a:gd name="connsiteY17" fmla="*/ 316239 h 931536"/>
              <a:gd name="connsiteX18" fmla="*/ 1239140 w 2247544"/>
              <a:gd name="connsiteY18" fmla="*/ 341877 h 931536"/>
              <a:gd name="connsiteX19" fmla="*/ 1281869 w 2247544"/>
              <a:gd name="connsiteY19" fmla="*/ 358968 h 931536"/>
              <a:gd name="connsiteX20" fmla="*/ 1333144 w 2247544"/>
              <a:gd name="connsiteY20" fmla="*/ 384606 h 931536"/>
              <a:gd name="connsiteX21" fmla="*/ 1401511 w 2247544"/>
              <a:gd name="connsiteY21" fmla="*/ 410243 h 931536"/>
              <a:gd name="connsiteX22" fmla="*/ 1444239 w 2247544"/>
              <a:gd name="connsiteY22" fmla="*/ 435880 h 931536"/>
              <a:gd name="connsiteX23" fmla="*/ 1469877 w 2247544"/>
              <a:gd name="connsiteY23" fmla="*/ 452972 h 931536"/>
              <a:gd name="connsiteX24" fmla="*/ 1512606 w 2247544"/>
              <a:gd name="connsiteY24" fmla="*/ 470063 h 931536"/>
              <a:gd name="connsiteX25" fmla="*/ 1555335 w 2247544"/>
              <a:gd name="connsiteY25" fmla="*/ 504247 h 931536"/>
              <a:gd name="connsiteX26" fmla="*/ 1589518 w 2247544"/>
              <a:gd name="connsiteY26" fmla="*/ 521338 h 931536"/>
              <a:gd name="connsiteX27" fmla="*/ 1615155 w 2247544"/>
              <a:gd name="connsiteY27" fmla="*/ 538430 h 931536"/>
              <a:gd name="connsiteX28" fmla="*/ 1649339 w 2247544"/>
              <a:gd name="connsiteY28" fmla="*/ 555521 h 931536"/>
              <a:gd name="connsiteX29" fmla="*/ 1700613 w 2247544"/>
              <a:gd name="connsiteY29" fmla="*/ 589705 h 931536"/>
              <a:gd name="connsiteX30" fmla="*/ 1734796 w 2247544"/>
              <a:gd name="connsiteY30" fmla="*/ 615342 h 931536"/>
              <a:gd name="connsiteX31" fmla="*/ 1794617 w 2247544"/>
              <a:gd name="connsiteY31" fmla="*/ 640979 h 931536"/>
              <a:gd name="connsiteX32" fmla="*/ 1854438 w 2247544"/>
              <a:gd name="connsiteY32" fmla="*/ 675163 h 931536"/>
              <a:gd name="connsiteX33" fmla="*/ 1880075 w 2247544"/>
              <a:gd name="connsiteY33" fmla="*/ 700800 h 931536"/>
              <a:gd name="connsiteX34" fmla="*/ 1914258 w 2247544"/>
              <a:gd name="connsiteY34" fmla="*/ 717892 h 931536"/>
              <a:gd name="connsiteX35" fmla="*/ 1939896 w 2247544"/>
              <a:gd name="connsiteY35" fmla="*/ 734983 h 931536"/>
              <a:gd name="connsiteX36" fmla="*/ 1982625 w 2247544"/>
              <a:gd name="connsiteY36" fmla="*/ 752075 h 931536"/>
              <a:gd name="connsiteX37" fmla="*/ 2093720 w 2247544"/>
              <a:gd name="connsiteY37" fmla="*/ 828987 h 931536"/>
              <a:gd name="connsiteX38" fmla="*/ 2119357 w 2247544"/>
              <a:gd name="connsiteY38" fmla="*/ 846078 h 931536"/>
              <a:gd name="connsiteX39" fmla="*/ 2187724 w 2247544"/>
              <a:gd name="connsiteY39" fmla="*/ 888807 h 931536"/>
              <a:gd name="connsiteX40" fmla="*/ 2247544 w 2247544"/>
              <a:gd name="connsiteY40" fmla="*/ 931536 h 93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247544" h="931536">
                <a:moveTo>
                  <a:pt x="0" y="8591"/>
                </a:moveTo>
                <a:cubicBezTo>
                  <a:pt x="17092" y="5742"/>
                  <a:pt x="33959" y="-596"/>
                  <a:pt x="51275" y="45"/>
                </a:cubicBezTo>
                <a:cubicBezTo>
                  <a:pt x="111325" y="2269"/>
                  <a:pt x="230737" y="17136"/>
                  <a:pt x="230737" y="17136"/>
                </a:cubicBezTo>
                <a:lnTo>
                  <a:pt x="273466" y="25682"/>
                </a:lnTo>
                <a:cubicBezTo>
                  <a:pt x="290514" y="28782"/>
                  <a:pt x="307749" y="30830"/>
                  <a:pt x="324740" y="34228"/>
                </a:cubicBezTo>
                <a:cubicBezTo>
                  <a:pt x="336257" y="36532"/>
                  <a:pt x="347380" y="40610"/>
                  <a:pt x="358924" y="42774"/>
                </a:cubicBezTo>
                <a:cubicBezTo>
                  <a:pt x="392985" y="49160"/>
                  <a:pt x="461473" y="59865"/>
                  <a:pt x="461473" y="59865"/>
                </a:cubicBezTo>
                <a:cubicBezTo>
                  <a:pt x="489789" y="71192"/>
                  <a:pt x="526222" y="86735"/>
                  <a:pt x="555477" y="94049"/>
                </a:cubicBezTo>
                <a:cubicBezTo>
                  <a:pt x="572287" y="98251"/>
                  <a:pt x="589660" y="99746"/>
                  <a:pt x="606752" y="102594"/>
                </a:cubicBezTo>
                <a:cubicBezTo>
                  <a:pt x="623843" y="108291"/>
                  <a:pt x="640548" y="115316"/>
                  <a:pt x="658026" y="119686"/>
                </a:cubicBezTo>
                <a:cubicBezTo>
                  <a:pt x="680067" y="125196"/>
                  <a:pt x="749228" y="133160"/>
                  <a:pt x="769122" y="136777"/>
                </a:cubicBezTo>
                <a:cubicBezTo>
                  <a:pt x="780678" y="138878"/>
                  <a:pt x="791840" y="142775"/>
                  <a:pt x="803305" y="145323"/>
                </a:cubicBezTo>
                <a:cubicBezTo>
                  <a:pt x="817484" y="148474"/>
                  <a:pt x="831791" y="151020"/>
                  <a:pt x="846034" y="153869"/>
                </a:cubicBezTo>
                <a:cubicBezTo>
                  <a:pt x="873039" y="170072"/>
                  <a:pt x="894345" y="184340"/>
                  <a:pt x="922946" y="196598"/>
                </a:cubicBezTo>
                <a:cubicBezTo>
                  <a:pt x="951146" y="208684"/>
                  <a:pt x="980963" y="217060"/>
                  <a:pt x="1008404" y="230781"/>
                </a:cubicBezTo>
                <a:cubicBezTo>
                  <a:pt x="1019798" y="236478"/>
                  <a:pt x="1030759" y="243142"/>
                  <a:pt x="1042587" y="247873"/>
                </a:cubicBezTo>
                <a:cubicBezTo>
                  <a:pt x="1059315" y="254564"/>
                  <a:pt x="1077399" y="257647"/>
                  <a:pt x="1093862" y="264964"/>
                </a:cubicBezTo>
                <a:cubicBezTo>
                  <a:pt x="1128786" y="280486"/>
                  <a:pt x="1163640" y="296576"/>
                  <a:pt x="1196411" y="316239"/>
                </a:cubicBezTo>
                <a:cubicBezTo>
                  <a:pt x="1210654" y="324785"/>
                  <a:pt x="1224283" y="334449"/>
                  <a:pt x="1239140" y="341877"/>
                </a:cubicBezTo>
                <a:cubicBezTo>
                  <a:pt x="1252861" y="348737"/>
                  <a:pt x="1267904" y="352620"/>
                  <a:pt x="1281869" y="358968"/>
                </a:cubicBezTo>
                <a:cubicBezTo>
                  <a:pt x="1299265" y="366875"/>
                  <a:pt x="1315682" y="376845"/>
                  <a:pt x="1333144" y="384606"/>
                </a:cubicBezTo>
                <a:cubicBezTo>
                  <a:pt x="1399731" y="414200"/>
                  <a:pt x="1305468" y="362221"/>
                  <a:pt x="1401511" y="410243"/>
                </a:cubicBezTo>
                <a:cubicBezTo>
                  <a:pt x="1416367" y="417671"/>
                  <a:pt x="1430154" y="427077"/>
                  <a:pt x="1444239" y="435880"/>
                </a:cubicBezTo>
                <a:cubicBezTo>
                  <a:pt x="1452949" y="441324"/>
                  <a:pt x="1460690" y="448379"/>
                  <a:pt x="1469877" y="452972"/>
                </a:cubicBezTo>
                <a:cubicBezTo>
                  <a:pt x="1483598" y="459832"/>
                  <a:pt x="1498363" y="464366"/>
                  <a:pt x="1512606" y="470063"/>
                </a:cubicBezTo>
                <a:cubicBezTo>
                  <a:pt x="1526849" y="481458"/>
                  <a:pt x="1540158" y="494129"/>
                  <a:pt x="1555335" y="504247"/>
                </a:cubicBezTo>
                <a:cubicBezTo>
                  <a:pt x="1565935" y="511313"/>
                  <a:pt x="1578457" y="515018"/>
                  <a:pt x="1589518" y="521338"/>
                </a:cubicBezTo>
                <a:cubicBezTo>
                  <a:pt x="1598435" y="526434"/>
                  <a:pt x="1606237" y="533334"/>
                  <a:pt x="1615155" y="538430"/>
                </a:cubicBezTo>
                <a:cubicBezTo>
                  <a:pt x="1626216" y="544750"/>
                  <a:pt x="1638415" y="548967"/>
                  <a:pt x="1649339" y="555521"/>
                </a:cubicBezTo>
                <a:cubicBezTo>
                  <a:pt x="1666953" y="566090"/>
                  <a:pt x="1684180" y="577380"/>
                  <a:pt x="1700613" y="589705"/>
                </a:cubicBezTo>
                <a:cubicBezTo>
                  <a:pt x="1712007" y="598251"/>
                  <a:pt x="1722718" y="607793"/>
                  <a:pt x="1734796" y="615342"/>
                </a:cubicBezTo>
                <a:cubicBezTo>
                  <a:pt x="1758936" y="630429"/>
                  <a:pt x="1769693" y="632672"/>
                  <a:pt x="1794617" y="640979"/>
                </a:cubicBezTo>
                <a:cubicBezTo>
                  <a:pt x="1863984" y="710348"/>
                  <a:pt x="1774102" y="629257"/>
                  <a:pt x="1854438" y="675163"/>
                </a:cubicBezTo>
                <a:cubicBezTo>
                  <a:pt x="1864931" y="681159"/>
                  <a:pt x="1870241" y="693775"/>
                  <a:pt x="1880075" y="700800"/>
                </a:cubicBezTo>
                <a:cubicBezTo>
                  <a:pt x="1890441" y="708205"/>
                  <a:pt x="1903197" y="711572"/>
                  <a:pt x="1914258" y="717892"/>
                </a:cubicBezTo>
                <a:cubicBezTo>
                  <a:pt x="1923176" y="722988"/>
                  <a:pt x="1930709" y="730390"/>
                  <a:pt x="1939896" y="734983"/>
                </a:cubicBezTo>
                <a:cubicBezTo>
                  <a:pt x="1953617" y="741843"/>
                  <a:pt x="1968904" y="745215"/>
                  <a:pt x="1982625" y="752075"/>
                </a:cubicBezTo>
                <a:cubicBezTo>
                  <a:pt x="2033294" y="777410"/>
                  <a:pt x="2040339" y="793400"/>
                  <a:pt x="2093720" y="828987"/>
                </a:cubicBezTo>
                <a:cubicBezTo>
                  <a:pt x="2102266" y="834684"/>
                  <a:pt x="2110440" y="840982"/>
                  <a:pt x="2119357" y="846078"/>
                </a:cubicBezTo>
                <a:cubicBezTo>
                  <a:pt x="2207767" y="896598"/>
                  <a:pt x="2096964" y="825274"/>
                  <a:pt x="2187724" y="888807"/>
                </a:cubicBezTo>
                <a:cubicBezTo>
                  <a:pt x="2248418" y="931293"/>
                  <a:pt x="2223282" y="907277"/>
                  <a:pt x="2247544" y="931536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75106" y="5845323"/>
            <a:ext cx="4563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potential difference is the work required to move a unit charge from </a:t>
            </a:r>
            <a:r>
              <a:rPr lang="en-US" sz="2000" b="1" dirty="0" smtClean="0"/>
              <a:t>a</a:t>
            </a:r>
            <a:r>
              <a:rPr lang="en-US" sz="2000" dirty="0" smtClean="0"/>
              <a:t> to </a:t>
            </a:r>
            <a:r>
              <a:rPr lang="en-US" sz="2000" b="1" dirty="0" smtClean="0"/>
              <a:t>b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971887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2247" y="546931"/>
            <a:ext cx="5753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if we bring a charge from infinity to the point </a:t>
            </a:r>
            <a:r>
              <a:rPr lang="en-US" sz="2000" b="1" dirty="0" smtClean="0"/>
              <a:t>r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140" y="1413713"/>
            <a:ext cx="4320429" cy="6977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30025" y="2674834"/>
            <a:ext cx="33841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usually set infinity as our reference point with V= 0 there.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5768411" y="2025353"/>
            <a:ext cx="189224" cy="589660"/>
          </a:xfrm>
          <a:custGeom>
            <a:avLst/>
            <a:gdLst>
              <a:gd name="connsiteX0" fmla="*/ 17092 w 189224"/>
              <a:gd name="connsiteY0" fmla="*/ 589660 h 589660"/>
              <a:gd name="connsiteX1" fmla="*/ 8546 w 189224"/>
              <a:gd name="connsiteY1" fmla="*/ 546931 h 589660"/>
              <a:gd name="connsiteX2" fmla="*/ 0 w 189224"/>
              <a:gd name="connsiteY2" fmla="*/ 521294 h 589660"/>
              <a:gd name="connsiteX3" fmla="*/ 8546 w 189224"/>
              <a:gd name="connsiteY3" fmla="*/ 393107 h 589660"/>
              <a:gd name="connsiteX4" fmla="*/ 17092 w 189224"/>
              <a:gd name="connsiteY4" fmla="*/ 367469 h 589660"/>
              <a:gd name="connsiteX5" fmla="*/ 42729 w 189224"/>
              <a:gd name="connsiteY5" fmla="*/ 358924 h 589660"/>
              <a:gd name="connsiteX6" fmla="*/ 102550 w 189224"/>
              <a:gd name="connsiteY6" fmla="*/ 384561 h 589660"/>
              <a:gd name="connsiteX7" fmla="*/ 111096 w 189224"/>
              <a:gd name="connsiteY7" fmla="*/ 410198 h 589660"/>
              <a:gd name="connsiteX8" fmla="*/ 170916 w 189224"/>
              <a:gd name="connsiteY8" fmla="*/ 384561 h 589660"/>
              <a:gd name="connsiteX9" fmla="*/ 179462 w 189224"/>
              <a:gd name="connsiteY9" fmla="*/ 358924 h 589660"/>
              <a:gd name="connsiteX10" fmla="*/ 179462 w 189224"/>
              <a:gd name="connsiteY10" fmla="*/ 213645 h 589660"/>
              <a:gd name="connsiteX11" fmla="*/ 162370 w 189224"/>
              <a:gd name="connsiteY11" fmla="*/ 162370 h 589660"/>
              <a:gd name="connsiteX12" fmla="*/ 128187 w 189224"/>
              <a:gd name="connsiteY12" fmla="*/ 111096 h 589660"/>
              <a:gd name="connsiteX13" fmla="*/ 111096 w 189224"/>
              <a:gd name="connsiteY13" fmla="*/ 85458 h 589660"/>
              <a:gd name="connsiteX14" fmla="*/ 94004 w 189224"/>
              <a:gd name="connsiteY14" fmla="*/ 34183 h 589660"/>
              <a:gd name="connsiteX15" fmla="*/ 85458 w 189224"/>
              <a:gd name="connsiteY15" fmla="*/ 8546 h 589660"/>
              <a:gd name="connsiteX16" fmla="*/ 68367 w 189224"/>
              <a:gd name="connsiteY16" fmla="*/ 0 h 58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9224" h="589660">
                <a:moveTo>
                  <a:pt x="17092" y="589660"/>
                </a:moveTo>
                <a:cubicBezTo>
                  <a:pt x="14243" y="575417"/>
                  <a:pt x="12069" y="561022"/>
                  <a:pt x="8546" y="546931"/>
                </a:cubicBezTo>
                <a:cubicBezTo>
                  <a:pt x="6361" y="538192"/>
                  <a:pt x="0" y="530302"/>
                  <a:pt x="0" y="521294"/>
                </a:cubicBezTo>
                <a:cubicBezTo>
                  <a:pt x="0" y="478470"/>
                  <a:pt x="3817" y="435669"/>
                  <a:pt x="8546" y="393107"/>
                </a:cubicBezTo>
                <a:cubicBezTo>
                  <a:pt x="9541" y="384154"/>
                  <a:pt x="10722" y="373839"/>
                  <a:pt x="17092" y="367469"/>
                </a:cubicBezTo>
                <a:cubicBezTo>
                  <a:pt x="23462" y="361099"/>
                  <a:pt x="34183" y="361772"/>
                  <a:pt x="42729" y="358924"/>
                </a:cubicBezTo>
                <a:cubicBezTo>
                  <a:pt x="63257" y="364056"/>
                  <a:pt x="87795" y="366117"/>
                  <a:pt x="102550" y="384561"/>
                </a:cubicBezTo>
                <a:cubicBezTo>
                  <a:pt x="108177" y="391595"/>
                  <a:pt x="108247" y="401652"/>
                  <a:pt x="111096" y="410198"/>
                </a:cubicBezTo>
                <a:cubicBezTo>
                  <a:pt x="131624" y="405066"/>
                  <a:pt x="156161" y="403005"/>
                  <a:pt x="170916" y="384561"/>
                </a:cubicBezTo>
                <a:cubicBezTo>
                  <a:pt x="176543" y="377527"/>
                  <a:pt x="176613" y="367470"/>
                  <a:pt x="179462" y="358924"/>
                </a:cubicBezTo>
                <a:cubicBezTo>
                  <a:pt x="190634" y="291891"/>
                  <a:pt x="194201" y="297162"/>
                  <a:pt x="179462" y="213645"/>
                </a:cubicBezTo>
                <a:cubicBezTo>
                  <a:pt x="176331" y="195903"/>
                  <a:pt x="172364" y="177360"/>
                  <a:pt x="162370" y="162370"/>
                </a:cubicBezTo>
                <a:lnTo>
                  <a:pt x="128187" y="111096"/>
                </a:lnTo>
                <a:cubicBezTo>
                  <a:pt x="122490" y="102550"/>
                  <a:pt x="114344" y="95202"/>
                  <a:pt x="111096" y="85458"/>
                </a:cubicBezTo>
                <a:lnTo>
                  <a:pt x="94004" y="34183"/>
                </a:lnTo>
                <a:cubicBezTo>
                  <a:pt x="91155" y="25637"/>
                  <a:pt x="93515" y="12575"/>
                  <a:pt x="85458" y="8546"/>
                </a:cubicBezTo>
                <a:lnTo>
                  <a:pt x="68367" y="0"/>
                </a:ln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7961" y="4157254"/>
            <a:ext cx="2287286" cy="9514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09159" y="3845607"/>
            <a:ext cx="707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709159" y="5579787"/>
            <a:ext cx="5118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 the potential energy of a charge at position </a:t>
            </a:r>
            <a:r>
              <a:rPr lang="en-US" sz="2000" b="1" dirty="0" smtClean="0"/>
              <a:t>r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49336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004" y="153825"/>
            <a:ext cx="5862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if we assemble a bunch of charges by bringing them in from infinity, one at a time?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1084" y="1677507"/>
            <a:ext cx="3370817" cy="15366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121" y="1692067"/>
            <a:ext cx="33243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first charge costs nothing.</a:t>
            </a:r>
          </a:p>
          <a:p>
            <a:endParaRPr lang="en-US" dirty="0"/>
          </a:p>
          <a:p>
            <a:r>
              <a:rPr lang="en-US" dirty="0" smtClean="0"/>
              <a:t>The second charge costs energy due to the field of the first.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third charge is moved in the field of the first two.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0251" y="3504617"/>
            <a:ext cx="1656168" cy="7727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11503"/>
          <a:stretch/>
        </p:blipFill>
        <p:spPr>
          <a:xfrm>
            <a:off x="4804384" y="4375447"/>
            <a:ext cx="3485036" cy="11729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677" y="5548393"/>
            <a:ext cx="4946658" cy="12345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59111" y="5646450"/>
            <a:ext cx="408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total work to assemble three charges is the sum of the three parts, which can be positive or negative.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47083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9162" y="4590008"/>
            <a:ext cx="3554122" cy="12489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665" y="610686"/>
            <a:ext cx="4042162" cy="16937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4713" y="401652"/>
            <a:ext cx="334995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work required to assemble any number of charges 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68414" y="2225519"/>
            <a:ext cx="270901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Prevents double counting of the same pairs.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5546223" y="2308233"/>
            <a:ext cx="222191" cy="418743"/>
          </a:xfrm>
          <a:custGeom>
            <a:avLst/>
            <a:gdLst>
              <a:gd name="connsiteX0" fmla="*/ 222191 w 222191"/>
              <a:gd name="connsiteY0" fmla="*/ 418743 h 418743"/>
              <a:gd name="connsiteX1" fmla="*/ 170916 w 222191"/>
              <a:gd name="connsiteY1" fmla="*/ 410198 h 418743"/>
              <a:gd name="connsiteX2" fmla="*/ 119641 w 222191"/>
              <a:gd name="connsiteY2" fmla="*/ 393106 h 418743"/>
              <a:gd name="connsiteX3" fmla="*/ 59821 w 222191"/>
              <a:gd name="connsiteY3" fmla="*/ 384560 h 418743"/>
              <a:gd name="connsiteX4" fmla="*/ 34183 w 222191"/>
              <a:gd name="connsiteY4" fmla="*/ 376015 h 418743"/>
              <a:gd name="connsiteX5" fmla="*/ 0 w 222191"/>
              <a:gd name="connsiteY5" fmla="*/ 324740 h 418743"/>
              <a:gd name="connsiteX6" fmla="*/ 8546 w 222191"/>
              <a:gd name="connsiteY6" fmla="*/ 290557 h 418743"/>
              <a:gd name="connsiteX7" fmla="*/ 34183 w 222191"/>
              <a:gd name="connsiteY7" fmla="*/ 273465 h 418743"/>
              <a:gd name="connsiteX8" fmla="*/ 136733 w 222191"/>
              <a:gd name="connsiteY8" fmla="*/ 256373 h 418743"/>
              <a:gd name="connsiteX9" fmla="*/ 188007 w 222191"/>
              <a:gd name="connsiteY9" fmla="*/ 230736 h 418743"/>
              <a:gd name="connsiteX10" fmla="*/ 196553 w 222191"/>
              <a:gd name="connsiteY10" fmla="*/ 205099 h 418743"/>
              <a:gd name="connsiteX11" fmla="*/ 196553 w 222191"/>
              <a:gd name="connsiteY11" fmla="*/ 42729 h 418743"/>
              <a:gd name="connsiteX12" fmla="*/ 162370 w 222191"/>
              <a:gd name="connsiteY12" fmla="*/ 0 h 41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2191" h="418743">
                <a:moveTo>
                  <a:pt x="222191" y="418743"/>
                </a:moveTo>
                <a:cubicBezTo>
                  <a:pt x="205099" y="415895"/>
                  <a:pt x="187726" y="414400"/>
                  <a:pt x="170916" y="410198"/>
                </a:cubicBezTo>
                <a:cubicBezTo>
                  <a:pt x="153438" y="405829"/>
                  <a:pt x="137476" y="395654"/>
                  <a:pt x="119641" y="393106"/>
                </a:cubicBezTo>
                <a:lnTo>
                  <a:pt x="59821" y="384560"/>
                </a:lnTo>
                <a:cubicBezTo>
                  <a:pt x="51275" y="381712"/>
                  <a:pt x="41678" y="381012"/>
                  <a:pt x="34183" y="376015"/>
                </a:cubicBezTo>
                <a:cubicBezTo>
                  <a:pt x="6750" y="357726"/>
                  <a:pt x="8959" y="351617"/>
                  <a:pt x="0" y="324740"/>
                </a:cubicBezTo>
                <a:cubicBezTo>
                  <a:pt x="2849" y="313346"/>
                  <a:pt x="2031" y="300329"/>
                  <a:pt x="8546" y="290557"/>
                </a:cubicBezTo>
                <a:cubicBezTo>
                  <a:pt x="14243" y="282011"/>
                  <a:pt x="24743" y="277511"/>
                  <a:pt x="34183" y="273465"/>
                </a:cubicBezTo>
                <a:cubicBezTo>
                  <a:pt x="57433" y="263500"/>
                  <a:pt x="121658" y="258257"/>
                  <a:pt x="136733" y="256373"/>
                </a:cubicBezTo>
                <a:cubicBezTo>
                  <a:pt x="153624" y="250743"/>
                  <a:pt x="175958" y="245798"/>
                  <a:pt x="188007" y="230736"/>
                </a:cubicBezTo>
                <a:cubicBezTo>
                  <a:pt x="193634" y="223702"/>
                  <a:pt x="193704" y="213645"/>
                  <a:pt x="196553" y="205099"/>
                </a:cubicBezTo>
                <a:cubicBezTo>
                  <a:pt x="208089" y="135886"/>
                  <a:pt x="213108" y="131023"/>
                  <a:pt x="196553" y="42729"/>
                </a:cubicBezTo>
                <a:cubicBezTo>
                  <a:pt x="194065" y="29458"/>
                  <a:pt x="171764" y="9393"/>
                  <a:pt x="162370" y="0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9417"/>
          <a:stretch/>
        </p:blipFill>
        <p:spPr>
          <a:xfrm>
            <a:off x="3597779" y="3265746"/>
            <a:ext cx="3380255" cy="11137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3936" y="3629109"/>
            <a:ext cx="1845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Now we count each pair twice</a:t>
            </a:r>
            <a:endParaRPr lang="en-US" sz="2000" dirty="0"/>
          </a:p>
        </p:txBody>
      </p:sp>
      <p:sp>
        <p:nvSpPr>
          <p:cNvPr id="10" name="Freeform 9"/>
          <p:cNvSpPr/>
          <p:nvPr/>
        </p:nvSpPr>
        <p:spPr>
          <a:xfrm>
            <a:off x="2427007" y="3993424"/>
            <a:ext cx="1734796" cy="232269"/>
          </a:xfrm>
          <a:custGeom>
            <a:avLst/>
            <a:gdLst>
              <a:gd name="connsiteX0" fmla="*/ 0 w 1734796"/>
              <a:gd name="connsiteY0" fmla="*/ 18624 h 232269"/>
              <a:gd name="connsiteX1" fmla="*/ 136733 w 1734796"/>
              <a:gd name="connsiteY1" fmla="*/ 10078 h 232269"/>
              <a:gd name="connsiteX2" fmla="*/ 162370 w 1734796"/>
              <a:gd name="connsiteY2" fmla="*/ 18624 h 232269"/>
              <a:gd name="connsiteX3" fmla="*/ 213645 w 1734796"/>
              <a:gd name="connsiteY3" fmla="*/ 52807 h 232269"/>
              <a:gd name="connsiteX4" fmla="*/ 299103 w 1734796"/>
              <a:gd name="connsiteY4" fmla="*/ 112628 h 232269"/>
              <a:gd name="connsiteX5" fmla="*/ 350378 w 1734796"/>
              <a:gd name="connsiteY5" fmla="*/ 146811 h 232269"/>
              <a:gd name="connsiteX6" fmla="*/ 376015 w 1734796"/>
              <a:gd name="connsiteY6" fmla="*/ 155357 h 232269"/>
              <a:gd name="connsiteX7" fmla="*/ 410198 w 1734796"/>
              <a:gd name="connsiteY7" fmla="*/ 172448 h 232269"/>
              <a:gd name="connsiteX8" fmla="*/ 444381 w 1734796"/>
              <a:gd name="connsiteY8" fmla="*/ 180994 h 232269"/>
              <a:gd name="connsiteX9" fmla="*/ 470019 w 1734796"/>
              <a:gd name="connsiteY9" fmla="*/ 198086 h 232269"/>
              <a:gd name="connsiteX10" fmla="*/ 555477 w 1734796"/>
              <a:gd name="connsiteY10" fmla="*/ 215177 h 232269"/>
              <a:gd name="connsiteX11" fmla="*/ 675118 w 1734796"/>
              <a:gd name="connsiteY11" fmla="*/ 232269 h 232269"/>
              <a:gd name="connsiteX12" fmla="*/ 914400 w 1734796"/>
              <a:gd name="connsiteY12" fmla="*/ 223723 h 232269"/>
              <a:gd name="connsiteX13" fmla="*/ 948583 w 1734796"/>
              <a:gd name="connsiteY13" fmla="*/ 215177 h 232269"/>
              <a:gd name="connsiteX14" fmla="*/ 1008404 w 1734796"/>
              <a:gd name="connsiteY14" fmla="*/ 206632 h 232269"/>
              <a:gd name="connsiteX15" fmla="*/ 1059679 w 1734796"/>
              <a:gd name="connsiteY15" fmla="*/ 198086 h 232269"/>
              <a:gd name="connsiteX16" fmla="*/ 1128045 w 1734796"/>
              <a:gd name="connsiteY16" fmla="*/ 189540 h 232269"/>
              <a:gd name="connsiteX17" fmla="*/ 1196411 w 1734796"/>
              <a:gd name="connsiteY17" fmla="*/ 172448 h 232269"/>
              <a:gd name="connsiteX18" fmla="*/ 1256232 w 1734796"/>
              <a:gd name="connsiteY18" fmla="*/ 163903 h 232269"/>
              <a:gd name="connsiteX19" fmla="*/ 1350236 w 1734796"/>
              <a:gd name="connsiteY19" fmla="*/ 146811 h 232269"/>
              <a:gd name="connsiteX20" fmla="*/ 1418602 w 1734796"/>
              <a:gd name="connsiteY20" fmla="*/ 138265 h 232269"/>
              <a:gd name="connsiteX21" fmla="*/ 1469877 w 1734796"/>
              <a:gd name="connsiteY21" fmla="*/ 129719 h 232269"/>
              <a:gd name="connsiteX22" fmla="*/ 1512606 w 1734796"/>
              <a:gd name="connsiteY22" fmla="*/ 121174 h 232269"/>
              <a:gd name="connsiteX23" fmla="*/ 1589518 w 1734796"/>
              <a:gd name="connsiteY23" fmla="*/ 112628 h 232269"/>
              <a:gd name="connsiteX24" fmla="*/ 1666430 w 1734796"/>
              <a:gd name="connsiteY24" fmla="*/ 95536 h 232269"/>
              <a:gd name="connsiteX25" fmla="*/ 1700613 w 1734796"/>
              <a:gd name="connsiteY25" fmla="*/ 86990 h 232269"/>
              <a:gd name="connsiteX26" fmla="*/ 1734796 w 1734796"/>
              <a:gd name="connsiteY26" fmla="*/ 78445 h 232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34796" h="232269">
                <a:moveTo>
                  <a:pt x="0" y="18624"/>
                </a:moveTo>
                <a:cubicBezTo>
                  <a:pt x="71243" y="-5124"/>
                  <a:pt x="44775" y="-4070"/>
                  <a:pt x="136733" y="10078"/>
                </a:cubicBezTo>
                <a:cubicBezTo>
                  <a:pt x="145636" y="11448"/>
                  <a:pt x="154496" y="14249"/>
                  <a:pt x="162370" y="18624"/>
                </a:cubicBezTo>
                <a:cubicBezTo>
                  <a:pt x="180327" y="28600"/>
                  <a:pt x="213645" y="52807"/>
                  <a:pt x="213645" y="52807"/>
                </a:cubicBezTo>
                <a:cubicBezTo>
                  <a:pt x="251122" y="109023"/>
                  <a:pt x="206041" y="50587"/>
                  <a:pt x="299103" y="112628"/>
                </a:cubicBezTo>
                <a:cubicBezTo>
                  <a:pt x="316195" y="124022"/>
                  <a:pt x="330891" y="140315"/>
                  <a:pt x="350378" y="146811"/>
                </a:cubicBezTo>
                <a:cubicBezTo>
                  <a:pt x="358924" y="149660"/>
                  <a:pt x="367735" y="151809"/>
                  <a:pt x="376015" y="155357"/>
                </a:cubicBezTo>
                <a:cubicBezTo>
                  <a:pt x="387724" y="160375"/>
                  <a:pt x="398270" y="167975"/>
                  <a:pt x="410198" y="172448"/>
                </a:cubicBezTo>
                <a:cubicBezTo>
                  <a:pt x="421195" y="176572"/>
                  <a:pt x="432987" y="178145"/>
                  <a:pt x="444381" y="180994"/>
                </a:cubicBezTo>
                <a:cubicBezTo>
                  <a:pt x="452927" y="186691"/>
                  <a:pt x="460202" y="195065"/>
                  <a:pt x="470019" y="198086"/>
                </a:cubicBezTo>
                <a:cubicBezTo>
                  <a:pt x="497784" y="206629"/>
                  <a:pt x="527294" y="208131"/>
                  <a:pt x="555477" y="215177"/>
                </a:cubicBezTo>
                <a:cubicBezTo>
                  <a:pt x="617433" y="230667"/>
                  <a:pt x="577973" y="222554"/>
                  <a:pt x="675118" y="232269"/>
                </a:cubicBezTo>
                <a:cubicBezTo>
                  <a:pt x="754879" y="229420"/>
                  <a:pt x="834744" y="228702"/>
                  <a:pt x="914400" y="223723"/>
                </a:cubicBezTo>
                <a:cubicBezTo>
                  <a:pt x="926122" y="222990"/>
                  <a:pt x="937027" y="217278"/>
                  <a:pt x="948583" y="215177"/>
                </a:cubicBezTo>
                <a:cubicBezTo>
                  <a:pt x="968401" y="211574"/>
                  <a:pt x="988495" y="209695"/>
                  <a:pt x="1008404" y="206632"/>
                </a:cubicBezTo>
                <a:cubicBezTo>
                  <a:pt x="1025530" y="203997"/>
                  <a:pt x="1042526" y="200537"/>
                  <a:pt x="1059679" y="198086"/>
                </a:cubicBezTo>
                <a:cubicBezTo>
                  <a:pt x="1082414" y="194838"/>
                  <a:pt x="1105472" y="193772"/>
                  <a:pt x="1128045" y="189540"/>
                </a:cubicBezTo>
                <a:cubicBezTo>
                  <a:pt x="1151133" y="185211"/>
                  <a:pt x="1173157" y="175770"/>
                  <a:pt x="1196411" y="172448"/>
                </a:cubicBezTo>
                <a:cubicBezTo>
                  <a:pt x="1216351" y="169600"/>
                  <a:pt x="1236363" y="167214"/>
                  <a:pt x="1256232" y="163903"/>
                </a:cubicBezTo>
                <a:cubicBezTo>
                  <a:pt x="1344608" y="149174"/>
                  <a:pt x="1250449" y="161067"/>
                  <a:pt x="1350236" y="146811"/>
                </a:cubicBezTo>
                <a:cubicBezTo>
                  <a:pt x="1372971" y="143563"/>
                  <a:pt x="1395867" y="141513"/>
                  <a:pt x="1418602" y="138265"/>
                </a:cubicBezTo>
                <a:cubicBezTo>
                  <a:pt x="1435755" y="135814"/>
                  <a:pt x="1452829" y="132819"/>
                  <a:pt x="1469877" y="129719"/>
                </a:cubicBezTo>
                <a:cubicBezTo>
                  <a:pt x="1484168" y="127121"/>
                  <a:pt x="1498227" y="123228"/>
                  <a:pt x="1512606" y="121174"/>
                </a:cubicBezTo>
                <a:cubicBezTo>
                  <a:pt x="1538142" y="117526"/>
                  <a:pt x="1563881" y="115477"/>
                  <a:pt x="1589518" y="112628"/>
                </a:cubicBezTo>
                <a:cubicBezTo>
                  <a:pt x="1639412" y="95996"/>
                  <a:pt x="1591230" y="110576"/>
                  <a:pt x="1666430" y="95536"/>
                </a:cubicBezTo>
                <a:cubicBezTo>
                  <a:pt x="1677947" y="93233"/>
                  <a:pt x="1689320" y="90216"/>
                  <a:pt x="1700613" y="86990"/>
                </a:cubicBezTo>
                <a:cubicBezTo>
                  <a:pt x="1733674" y="77544"/>
                  <a:pt x="1715750" y="78445"/>
                  <a:pt x="1734796" y="78445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016665" y="4230372"/>
            <a:ext cx="3503776" cy="384561"/>
          </a:xfrm>
          <a:custGeom>
            <a:avLst/>
            <a:gdLst>
              <a:gd name="connsiteX0" fmla="*/ 0 w 3503776"/>
              <a:gd name="connsiteY0" fmla="*/ 0 h 384561"/>
              <a:gd name="connsiteX1" fmla="*/ 68367 w 3503776"/>
              <a:gd name="connsiteY1" fmla="*/ 8546 h 384561"/>
              <a:gd name="connsiteX2" fmla="*/ 119641 w 3503776"/>
              <a:gd name="connsiteY2" fmla="*/ 25638 h 384561"/>
              <a:gd name="connsiteX3" fmla="*/ 196553 w 3503776"/>
              <a:gd name="connsiteY3" fmla="*/ 51275 h 384561"/>
              <a:gd name="connsiteX4" fmla="*/ 222191 w 3503776"/>
              <a:gd name="connsiteY4" fmla="*/ 59821 h 384561"/>
              <a:gd name="connsiteX5" fmla="*/ 256374 w 3503776"/>
              <a:gd name="connsiteY5" fmla="*/ 76912 h 384561"/>
              <a:gd name="connsiteX6" fmla="*/ 282011 w 3503776"/>
              <a:gd name="connsiteY6" fmla="*/ 85458 h 384561"/>
              <a:gd name="connsiteX7" fmla="*/ 333286 w 3503776"/>
              <a:gd name="connsiteY7" fmla="*/ 128187 h 384561"/>
              <a:gd name="connsiteX8" fmla="*/ 367469 w 3503776"/>
              <a:gd name="connsiteY8" fmla="*/ 145279 h 384561"/>
              <a:gd name="connsiteX9" fmla="*/ 461473 w 3503776"/>
              <a:gd name="connsiteY9" fmla="*/ 170916 h 384561"/>
              <a:gd name="connsiteX10" fmla="*/ 504202 w 3503776"/>
              <a:gd name="connsiteY10" fmla="*/ 188008 h 384561"/>
              <a:gd name="connsiteX11" fmla="*/ 623843 w 3503776"/>
              <a:gd name="connsiteY11" fmla="*/ 205099 h 384561"/>
              <a:gd name="connsiteX12" fmla="*/ 709301 w 3503776"/>
              <a:gd name="connsiteY12" fmla="*/ 222191 h 384561"/>
              <a:gd name="connsiteX13" fmla="*/ 743484 w 3503776"/>
              <a:gd name="connsiteY13" fmla="*/ 230737 h 384561"/>
              <a:gd name="connsiteX14" fmla="*/ 828942 w 3503776"/>
              <a:gd name="connsiteY14" fmla="*/ 239282 h 384561"/>
              <a:gd name="connsiteX15" fmla="*/ 931492 w 3503776"/>
              <a:gd name="connsiteY15" fmla="*/ 256374 h 384561"/>
              <a:gd name="connsiteX16" fmla="*/ 957129 w 3503776"/>
              <a:gd name="connsiteY16" fmla="*/ 264920 h 384561"/>
              <a:gd name="connsiteX17" fmla="*/ 991312 w 3503776"/>
              <a:gd name="connsiteY17" fmla="*/ 273466 h 384561"/>
              <a:gd name="connsiteX18" fmla="*/ 1059679 w 3503776"/>
              <a:gd name="connsiteY18" fmla="*/ 282011 h 384561"/>
              <a:gd name="connsiteX19" fmla="*/ 1110953 w 3503776"/>
              <a:gd name="connsiteY19" fmla="*/ 290557 h 384561"/>
              <a:gd name="connsiteX20" fmla="*/ 1136591 w 3503776"/>
              <a:gd name="connsiteY20" fmla="*/ 299103 h 384561"/>
              <a:gd name="connsiteX21" fmla="*/ 1204957 w 3503776"/>
              <a:gd name="connsiteY21" fmla="*/ 307649 h 384561"/>
              <a:gd name="connsiteX22" fmla="*/ 1239140 w 3503776"/>
              <a:gd name="connsiteY22" fmla="*/ 316195 h 384561"/>
              <a:gd name="connsiteX23" fmla="*/ 1264778 w 3503776"/>
              <a:gd name="connsiteY23" fmla="*/ 324740 h 384561"/>
              <a:gd name="connsiteX24" fmla="*/ 1333144 w 3503776"/>
              <a:gd name="connsiteY24" fmla="*/ 333286 h 384561"/>
              <a:gd name="connsiteX25" fmla="*/ 1478423 w 3503776"/>
              <a:gd name="connsiteY25" fmla="*/ 358924 h 384561"/>
              <a:gd name="connsiteX26" fmla="*/ 1734796 w 3503776"/>
              <a:gd name="connsiteY26" fmla="*/ 384561 h 384561"/>
              <a:gd name="connsiteX27" fmla="*/ 2435552 w 3503776"/>
              <a:gd name="connsiteY27" fmla="*/ 376015 h 384561"/>
              <a:gd name="connsiteX28" fmla="*/ 2529555 w 3503776"/>
              <a:gd name="connsiteY28" fmla="*/ 358924 h 384561"/>
              <a:gd name="connsiteX29" fmla="*/ 2606467 w 3503776"/>
              <a:gd name="connsiteY29" fmla="*/ 350378 h 384561"/>
              <a:gd name="connsiteX30" fmla="*/ 2709017 w 3503776"/>
              <a:gd name="connsiteY30" fmla="*/ 333286 h 384561"/>
              <a:gd name="connsiteX31" fmla="*/ 2743200 w 3503776"/>
              <a:gd name="connsiteY31" fmla="*/ 324740 h 384561"/>
              <a:gd name="connsiteX32" fmla="*/ 2811567 w 3503776"/>
              <a:gd name="connsiteY32" fmla="*/ 316195 h 384561"/>
              <a:gd name="connsiteX33" fmla="*/ 2837204 w 3503776"/>
              <a:gd name="connsiteY33" fmla="*/ 307649 h 384561"/>
              <a:gd name="connsiteX34" fmla="*/ 2973937 w 3503776"/>
              <a:gd name="connsiteY34" fmla="*/ 290557 h 384561"/>
              <a:gd name="connsiteX35" fmla="*/ 3008120 w 3503776"/>
              <a:gd name="connsiteY35" fmla="*/ 282011 h 384561"/>
              <a:gd name="connsiteX36" fmla="*/ 3127761 w 3503776"/>
              <a:gd name="connsiteY36" fmla="*/ 264920 h 384561"/>
              <a:gd name="connsiteX37" fmla="*/ 3196127 w 3503776"/>
              <a:gd name="connsiteY37" fmla="*/ 247828 h 384561"/>
              <a:gd name="connsiteX38" fmla="*/ 3315768 w 3503776"/>
              <a:gd name="connsiteY38" fmla="*/ 213645 h 384561"/>
              <a:gd name="connsiteX39" fmla="*/ 3367043 w 3503776"/>
              <a:gd name="connsiteY39" fmla="*/ 196553 h 384561"/>
              <a:gd name="connsiteX40" fmla="*/ 3418318 w 3503776"/>
              <a:gd name="connsiteY40" fmla="*/ 162370 h 384561"/>
              <a:gd name="connsiteX41" fmla="*/ 3469593 w 3503776"/>
              <a:gd name="connsiteY41" fmla="*/ 128187 h 384561"/>
              <a:gd name="connsiteX42" fmla="*/ 3495230 w 3503776"/>
              <a:gd name="connsiteY42" fmla="*/ 111096 h 384561"/>
              <a:gd name="connsiteX43" fmla="*/ 3503776 w 3503776"/>
              <a:gd name="connsiteY43" fmla="*/ 94004 h 38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03776" h="384561">
                <a:moveTo>
                  <a:pt x="0" y="0"/>
                </a:moveTo>
                <a:cubicBezTo>
                  <a:pt x="22789" y="2849"/>
                  <a:pt x="45910" y="3734"/>
                  <a:pt x="68367" y="8546"/>
                </a:cubicBezTo>
                <a:cubicBezTo>
                  <a:pt x="85983" y="12321"/>
                  <a:pt x="102550" y="19941"/>
                  <a:pt x="119641" y="25638"/>
                </a:cubicBezTo>
                <a:lnTo>
                  <a:pt x="196553" y="51275"/>
                </a:lnTo>
                <a:cubicBezTo>
                  <a:pt x="205099" y="54124"/>
                  <a:pt x="214134" y="55792"/>
                  <a:pt x="222191" y="59821"/>
                </a:cubicBezTo>
                <a:cubicBezTo>
                  <a:pt x="233585" y="65518"/>
                  <a:pt x="244665" y="71894"/>
                  <a:pt x="256374" y="76912"/>
                </a:cubicBezTo>
                <a:cubicBezTo>
                  <a:pt x="264654" y="80460"/>
                  <a:pt x="273954" y="81429"/>
                  <a:pt x="282011" y="85458"/>
                </a:cubicBezTo>
                <a:cubicBezTo>
                  <a:pt x="327224" y="108065"/>
                  <a:pt x="289185" y="96686"/>
                  <a:pt x="333286" y="128187"/>
                </a:cubicBezTo>
                <a:cubicBezTo>
                  <a:pt x="343652" y="135592"/>
                  <a:pt x="355760" y="140261"/>
                  <a:pt x="367469" y="145279"/>
                </a:cubicBezTo>
                <a:cubicBezTo>
                  <a:pt x="410894" y="163890"/>
                  <a:pt x="396095" y="144764"/>
                  <a:pt x="461473" y="170916"/>
                </a:cubicBezTo>
                <a:cubicBezTo>
                  <a:pt x="475716" y="176613"/>
                  <a:pt x="489509" y="183600"/>
                  <a:pt x="504202" y="188008"/>
                </a:cubicBezTo>
                <a:cubicBezTo>
                  <a:pt x="536206" y="197609"/>
                  <a:pt x="596461" y="202056"/>
                  <a:pt x="623843" y="205099"/>
                </a:cubicBezTo>
                <a:cubicBezTo>
                  <a:pt x="703241" y="224949"/>
                  <a:pt x="604534" y="201237"/>
                  <a:pt x="709301" y="222191"/>
                </a:cubicBezTo>
                <a:cubicBezTo>
                  <a:pt x="720818" y="224494"/>
                  <a:pt x="731857" y="229076"/>
                  <a:pt x="743484" y="230737"/>
                </a:cubicBezTo>
                <a:cubicBezTo>
                  <a:pt x="771824" y="234785"/>
                  <a:pt x="800456" y="236434"/>
                  <a:pt x="828942" y="239282"/>
                </a:cubicBezTo>
                <a:cubicBezTo>
                  <a:pt x="889047" y="259317"/>
                  <a:pt x="817003" y="237292"/>
                  <a:pt x="931492" y="256374"/>
                </a:cubicBezTo>
                <a:cubicBezTo>
                  <a:pt x="940377" y="257855"/>
                  <a:pt x="948468" y="262445"/>
                  <a:pt x="957129" y="264920"/>
                </a:cubicBezTo>
                <a:cubicBezTo>
                  <a:pt x="968422" y="268147"/>
                  <a:pt x="979727" y="271535"/>
                  <a:pt x="991312" y="273466"/>
                </a:cubicBezTo>
                <a:cubicBezTo>
                  <a:pt x="1013966" y="277241"/>
                  <a:pt x="1036943" y="278763"/>
                  <a:pt x="1059679" y="282011"/>
                </a:cubicBezTo>
                <a:cubicBezTo>
                  <a:pt x="1076832" y="284461"/>
                  <a:pt x="1094039" y="286798"/>
                  <a:pt x="1110953" y="290557"/>
                </a:cubicBezTo>
                <a:cubicBezTo>
                  <a:pt x="1119747" y="292511"/>
                  <a:pt x="1127728" y="297492"/>
                  <a:pt x="1136591" y="299103"/>
                </a:cubicBezTo>
                <a:cubicBezTo>
                  <a:pt x="1159187" y="303211"/>
                  <a:pt x="1182303" y="303873"/>
                  <a:pt x="1204957" y="307649"/>
                </a:cubicBezTo>
                <a:cubicBezTo>
                  <a:pt x="1216542" y="309580"/>
                  <a:pt x="1227847" y="312969"/>
                  <a:pt x="1239140" y="316195"/>
                </a:cubicBezTo>
                <a:cubicBezTo>
                  <a:pt x="1247802" y="318670"/>
                  <a:pt x="1255915" y="323129"/>
                  <a:pt x="1264778" y="324740"/>
                </a:cubicBezTo>
                <a:cubicBezTo>
                  <a:pt x="1287374" y="328848"/>
                  <a:pt x="1310355" y="330437"/>
                  <a:pt x="1333144" y="333286"/>
                </a:cubicBezTo>
                <a:cubicBezTo>
                  <a:pt x="1414268" y="360328"/>
                  <a:pt x="1366477" y="348747"/>
                  <a:pt x="1478423" y="358924"/>
                </a:cubicBezTo>
                <a:cubicBezTo>
                  <a:pt x="1619816" y="387202"/>
                  <a:pt x="1534867" y="374564"/>
                  <a:pt x="1734796" y="384561"/>
                </a:cubicBezTo>
                <a:lnTo>
                  <a:pt x="2435552" y="376015"/>
                </a:lnTo>
                <a:cubicBezTo>
                  <a:pt x="2597349" y="372419"/>
                  <a:pt x="2448990" y="372351"/>
                  <a:pt x="2529555" y="358924"/>
                </a:cubicBezTo>
                <a:cubicBezTo>
                  <a:pt x="2554999" y="354683"/>
                  <a:pt x="2580830" y="353227"/>
                  <a:pt x="2606467" y="350378"/>
                </a:cubicBezTo>
                <a:cubicBezTo>
                  <a:pt x="2683395" y="331146"/>
                  <a:pt x="2588983" y="353292"/>
                  <a:pt x="2709017" y="333286"/>
                </a:cubicBezTo>
                <a:cubicBezTo>
                  <a:pt x="2720602" y="331355"/>
                  <a:pt x="2731615" y="326671"/>
                  <a:pt x="2743200" y="324740"/>
                </a:cubicBezTo>
                <a:cubicBezTo>
                  <a:pt x="2765854" y="320965"/>
                  <a:pt x="2788778" y="319043"/>
                  <a:pt x="2811567" y="316195"/>
                </a:cubicBezTo>
                <a:cubicBezTo>
                  <a:pt x="2820113" y="313346"/>
                  <a:pt x="2828306" y="309054"/>
                  <a:pt x="2837204" y="307649"/>
                </a:cubicBezTo>
                <a:cubicBezTo>
                  <a:pt x="2882574" y="300485"/>
                  <a:pt x="2973937" y="290557"/>
                  <a:pt x="2973937" y="290557"/>
                </a:cubicBezTo>
                <a:cubicBezTo>
                  <a:pt x="2985331" y="287708"/>
                  <a:pt x="2996535" y="283942"/>
                  <a:pt x="3008120" y="282011"/>
                </a:cubicBezTo>
                <a:cubicBezTo>
                  <a:pt x="3047857" y="275388"/>
                  <a:pt x="3127761" y="264920"/>
                  <a:pt x="3127761" y="264920"/>
                </a:cubicBezTo>
                <a:cubicBezTo>
                  <a:pt x="3176766" y="248584"/>
                  <a:pt x="3129104" y="263295"/>
                  <a:pt x="3196127" y="247828"/>
                </a:cubicBezTo>
                <a:cubicBezTo>
                  <a:pt x="3265887" y="231730"/>
                  <a:pt x="3254545" y="234053"/>
                  <a:pt x="3315768" y="213645"/>
                </a:cubicBezTo>
                <a:cubicBezTo>
                  <a:pt x="3315769" y="213645"/>
                  <a:pt x="3367042" y="196554"/>
                  <a:pt x="3367043" y="196553"/>
                </a:cubicBezTo>
                <a:lnTo>
                  <a:pt x="3418318" y="162370"/>
                </a:lnTo>
                <a:lnTo>
                  <a:pt x="3469593" y="128187"/>
                </a:lnTo>
                <a:cubicBezTo>
                  <a:pt x="3478139" y="122490"/>
                  <a:pt x="3490637" y="120282"/>
                  <a:pt x="3495230" y="111096"/>
                </a:cubicBezTo>
                <a:lnTo>
                  <a:pt x="3503776" y="94004"/>
                </a:ln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/>
          <a:srcRect l="7233" t="9272" r="1141"/>
          <a:stretch/>
        </p:blipFill>
        <p:spPr>
          <a:xfrm>
            <a:off x="3572142" y="5896598"/>
            <a:ext cx="2059537" cy="96140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666146" y="5529129"/>
            <a:ext cx="528518" cy="343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5529129"/>
            <a:ext cx="3187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Potential V(</a:t>
            </a:r>
            <a:r>
              <a:rPr lang="en-US" sz="2000" b="1" dirty="0" err="1" smtClean="0"/>
              <a:t>r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) at </a:t>
            </a:r>
            <a:r>
              <a:rPr lang="en-US" sz="2000" b="1" dirty="0" err="1" smtClean="0"/>
              <a:t>r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due to all the charges except the </a:t>
            </a:r>
            <a:r>
              <a:rPr lang="en-US" sz="2000" dirty="0" err="1" smtClean="0"/>
              <a:t>i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6" name="Freeform 15"/>
          <p:cNvSpPr/>
          <p:nvPr/>
        </p:nvSpPr>
        <p:spPr>
          <a:xfrm>
            <a:off x="3093578" y="5691497"/>
            <a:ext cx="2033899" cy="179464"/>
          </a:xfrm>
          <a:custGeom>
            <a:avLst/>
            <a:gdLst>
              <a:gd name="connsiteX0" fmla="*/ 0 w 2033899"/>
              <a:gd name="connsiteY0" fmla="*/ 179464 h 179464"/>
              <a:gd name="connsiteX1" fmla="*/ 42729 w 2033899"/>
              <a:gd name="connsiteY1" fmla="*/ 170918 h 179464"/>
              <a:gd name="connsiteX2" fmla="*/ 119641 w 2033899"/>
              <a:gd name="connsiteY2" fmla="*/ 153826 h 179464"/>
              <a:gd name="connsiteX3" fmla="*/ 273465 w 2033899"/>
              <a:gd name="connsiteY3" fmla="*/ 145281 h 179464"/>
              <a:gd name="connsiteX4" fmla="*/ 341831 w 2033899"/>
              <a:gd name="connsiteY4" fmla="*/ 136735 h 179464"/>
              <a:gd name="connsiteX5" fmla="*/ 367469 w 2033899"/>
              <a:gd name="connsiteY5" fmla="*/ 128189 h 179464"/>
              <a:gd name="connsiteX6" fmla="*/ 435835 w 2033899"/>
              <a:gd name="connsiteY6" fmla="*/ 119643 h 179464"/>
              <a:gd name="connsiteX7" fmla="*/ 581114 w 2033899"/>
              <a:gd name="connsiteY7" fmla="*/ 102552 h 179464"/>
              <a:gd name="connsiteX8" fmla="*/ 666572 w 2033899"/>
              <a:gd name="connsiteY8" fmla="*/ 85460 h 179464"/>
              <a:gd name="connsiteX9" fmla="*/ 769121 w 2033899"/>
              <a:gd name="connsiteY9" fmla="*/ 68368 h 179464"/>
              <a:gd name="connsiteX10" fmla="*/ 828942 w 2033899"/>
              <a:gd name="connsiteY10" fmla="*/ 51277 h 179464"/>
              <a:gd name="connsiteX11" fmla="*/ 888762 w 2033899"/>
              <a:gd name="connsiteY11" fmla="*/ 59823 h 179464"/>
              <a:gd name="connsiteX12" fmla="*/ 837487 w 2033899"/>
              <a:gd name="connsiteY12" fmla="*/ 102552 h 179464"/>
              <a:gd name="connsiteX13" fmla="*/ 828942 w 2033899"/>
              <a:gd name="connsiteY13" fmla="*/ 128189 h 179464"/>
              <a:gd name="connsiteX14" fmla="*/ 940037 w 2033899"/>
              <a:gd name="connsiteY14" fmla="*/ 128189 h 179464"/>
              <a:gd name="connsiteX15" fmla="*/ 974220 w 2033899"/>
              <a:gd name="connsiteY15" fmla="*/ 119643 h 179464"/>
              <a:gd name="connsiteX16" fmla="*/ 1025495 w 2033899"/>
              <a:gd name="connsiteY16" fmla="*/ 102552 h 179464"/>
              <a:gd name="connsiteX17" fmla="*/ 1059678 w 2033899"/>
              <a:gd name="connsiteY17" fmla="*/ 94006 h 179464"/>
              <a:gd name="connsiteX18" fmla="*/ 1085315 w 2033899"/>
              <a:gd name="connsiteY18" fmla="*/ 85460 h 179464"/>
              <a:gd name="connsiteX19" fmla="*/ 1136590 w 2033899"/>
              <a:gd name="connsiteY19" fmla="*/ 76914 h 179464"/>
              <a:gd name="connsiteX20" fmla="*/ 1162228 w 2033899"/>
              <a:gd name="connsiteY20" fmla="*/ 68368 h 179464"/>
              <a:gd name="connsiteX21" fmla="*/ 1606609 w 2033899"/>
              <a:gd name="connsiteY21" fmla="*/ 59823 h 179464"/>
              <a:gd name="connsiteX22" fmla="*/ 1751887 w 2033899"/>
              <a:gd name="connsiteY22" fmla="*/ 51277 h 179464"/>
              <a:gd name="connsiteX23" fmla="*/ 1794616 w 2033899"/>
              <a:gd name="connsiteY23" fmla="*/ 42731 h 179464"/>
              <a:gd name="connsiteX24" fmla="*/ 1854437 w 2033899"/>
              <a:gd name="connsiteY24" fmla="*/ 34185 h 179464"/>
              <a:gd name="connsiteX25" fmla="*/ 1939895 w 2033899"/>
              <a:gd name="connsiteY25" fmla="*/ 17094 h 179464"/>
              <a:gd name="connsiteX26" fmla="*/ 1965532 w 2033899"/>
              <a:gd name="connsiteY26" fmla="*/ 8548 h 179464"/>
              <a:gd name="connsiteX27" fmla="*/ 2033899 w 2033899"/>
              <a:gd name="connsiteY27" fmla="*/ 2 h 179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3899" h="179464">
                <a:moveTo>
                  <a:pt x="0" y="179464"/>
                </a:moveTo>
                <a:cubicBezTo>
                  <a:pt x="14243" y="176615"/>
                  <a:pt x="28550" y="174069"/>
                  <a:pt x="42729" y="170918"/>
                </a:cubicBezTo>
                <a:cubicBezTo>
                  <a:pt x="64259" y="166133"/>
                  <a:pt x="98469" y="155667"/>
                  <a:pt x="119641" y="153826"/>
                </a:cubicBezTo>
                <a:cubicBezTo>
                  <a:pt x="170802" y="149377"/>
                  <a:pt x="222190" y="148129"/>
                  <a:pt x="273465" y="145281"/>
                </a:cubicBezTo>
                <a:cubicBezTo>
                  <a:pt x="296254" y="142432"/>
                  <a:pt x="319235" y="140843"/>
                  <a:pt x="341831" y="136735"/>
                </a:cubicBezTo>
                <a:cubicBezTo>
                  <a:pt x="350694" y="135124"/>
                  <a:pt x="358606" y="129800"/>
                  <a:pt x="367469" y="128189"/>
                </a:cubicBezTo>
                <a:cubicBezTo>
                  <a:pt x="390065" y="124081"/>
                  <a:pt x="413100" y="122891"/>
                  <a:pt x="435835" y="119643"/>
                </a:cubicBezTo>
                <a:cubicBezTo>
                  <a:pt x="555862" y="102496"/>
                  <a:pt x="401367" y="118891"/>
                  <a:pt x="581114" y="102552"/>
                </a:cubicBezTo>
                <a:cubicBezTo>
                  <a:pt x="660512" y="82702"/>
                  <a:pt x="561805" y="106414"/>
                  <a:pt x="666572" y="85460"/>
                </a:cubicBezTo>
                <a:cubicBezTo>
                  <a:pt x="760679" y="66638"/>
                  <a:pt x="615493" y="87572"/>
                  <a:pt x="769121" y="68368"/>
                </a:cubicBezTo>
                <a:cubicBezTo>
                  <a:pt x="781210" y="64339"/>
                  <a:pt x="818214" y="51277"/>
                  <a:pt x="828942" y="51277"/>
                </a:cubicBezTo>
                <a:cubicBezTo>
                  <a:pt x="849084" y="51277"/>
                  <a:pt x="868822" y="56974"/>
                  <a:pt x="888762" y="59823"/>
                </a:cubicBezTo>
                <a:cubicBezTo>
                  <a:pt x="869844" y="72435"/>
                  <a:pt x="850647" y="82811"/>
                  <a:pt x="837487" y="102552"/>
                </a:cubicBezTo>
                <a:cubicBezTo>
                  <a:pt x="832490" y="110047"/>
                  <a:pt x="831790" y="119643"/>
                  <a:pt x="828942" y="128189"/>
                </a:cubicBezTo>
                <a:cubicBezTo>
                  <a:pt x="876908" y="160167"/>
                  <a:pt x="849718" y="150769"/>
                  <a:pt x="940037" y="128189"/>
                </a:cubicBezTo>
                <a:cubicBezTo>
                  <a:pt x="951431" y="125340"/>
                  <a:pt x="962970" y="123018"/>
                  <a:pt x="974220" y="119643"/>
                </a:cubicBezTo>
                <a:cubicBezTo>
                  <a:pt x="991476" y="114466"/>
                  <a:pt x="1008017" y="106922"/>
                  <a:pt x="1025495" y="102552"/>
                </a:cubicBezTo>
                <a:cubicBezTo>
                  <a:pt x="1036889" y="99703"/>
                  <a:pt x="1048385" y="97233"/>
                  <a:pt x="1059678" y="94006"/>
                </a:cubicBezTo>
                <a:cubicBezTo>
                  <a:pt x="1068339" y="91531"/>
                  <a:pt x="1076522" y="87414"/>
                  <a:pt x="1085315" y="85460"/>
                </a:cubicBezTo>
                <a:cubicBezTo>
                  <a:pt x="1102230" y="81701"/>
                  <a:pt x="1119675" y="80673"/>
                  <a:pt x="1136590" y="76914"/>
                </a:cubicBezTo>
                <a:cubicBezTo>
                  <a:pt x="1145384" y="74960"/>
                  <a:pt x="1153226" y="68695"/>
                  <a:pt x="1162228" y="68368"/>
                </a:cubicBezTo>
                <a:cubicBezTo>
                  <a:pt x="1310285" y="62984"/>
                  <a:pt x="1458482" y="62671"/>
                  <a:pt x="1606609" y="59823"/>
                </a:cubicBezTo>
                <a:cubicBezTo>
                  <a:pt x="1655035" y="56974"/>
                  <a:pt x="1703577" y="55669"/>
                  <a:pt x="1751887" y="51277"/>
                </a:cubicBezTo>
                <a:cubicBezTo>
                  <a:pt x="1766352" y="49962"/>
                  <a:pt x="1780289" y="45119"/>
                  <a:pt x="1794616" y="42731"/>
                </a:cubicBezTo>
                <a:cubicBezTo>
                  <a:pt x="1814485" y="39419"/>
                  <a:pt x="1834601" y="37685"/>
                  <a:pt x="1854437" y="34185"/>
                </a:cubicBezTo>
                <a:cubicBezTo>
                  <a:pt x="1883045" y="29137"/>
                  <a:pt x="1912336" y="26281"/>
                  <a:pt x="1939895" y="17094"/>
                </a:cubicBezTo>
                <a:cubicBezTo>
                  <a:pt x="1948441" y="14245"/>
                  <a:pt x="1956699" y="10315"/>
                  <a:pt x="1965532" y="8548"/>
                </a:cubicBezTo>
                <a:cubicBezTo>
                  <a:pt x="2010275" y="-401"/>
                  <a:pt x="2007741" y="2"/>
                  <a:pt x="2033899" y="2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038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382" y="299103"/>
            <a:ext cx="8039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is the work required to assemble a continuous distribution of charge?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628" y="798167"/>
            <a:ext cx="3608829" cy="12051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22908" y="1666429"/>
            <a:ext cx="34610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Potential due to all the charge in the distribution </a:t>
            </a:r>
            <a:r>
              <a:rPr lang="en-US" sz="2000" i="1" dirty="0" smtClean="0"/>
              <a:t>including</a:t>
            </a:r>
            <a:r>
              <a:rPr lang="en-US" sz="2000" dirty="0" smtClean="0"/>
              <a:t> the amount within </a:t>
            </a:r>
            <a:r>
              <a:rPr lang="en-US" sz="2000" dirty="0" err="1" smtClean="0"/>
              <a:t>d</a:t>
            </a:r>
            <a:r>
              <a:rPr lang="en-US" sz="2000" dirty="0" err="1" smtClean="0">
                <a:latin typeface="Symbol" panose="05050102010706020507" pitchFamily="18" charset="2"/>
              </a:rPr>
              <a:t>t</a:t>
            </a:r>
            <a:r>
              <a:rPr lang="en-US" sz="2000" dirty="0" err="1" smtClean="0"/>
              <a:t>.</a:t>
            </a:r>
            <a:r>
              <a:rPr lang="en-US" sz="2000" dirty="0" smtClean="0"/>
              <a:t>  </a:t>
            </a:r>
            <a:endParaRPr lang="en-US" sz="2000" dirty="0"/>
          </a:p>
          <a:p>
            <a:r>
              <a:rPr lang="en-US" sz="2000" dirty="0" smtClean="0"/>
              <a:t>(This will lead to a puzzle!)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54579" y="3777241"/>
            <a:ext cx="71421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rewrite this same energy in terms of the electric field using</a:t>
            </a:r>
          </a:p>
          <a:p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6481" y="4336831"/>
            <a:ext cx="2236457" cy="119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7783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887" y="226305"/>
            <a:ext cx="4208752" cy="10285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147" t="7913" b="6229"/>
          <a:stretch/>
        </p:blipFill>
        <p:spPr>
          <a:xfrm>
            <a:off x="1085316" y="1452785"/>
            <a:ext cx="5717137" cy="8185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701" y="2374633"/>
            <a:ext cx="6162856" cy="11840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404" y="3480066"/>
            <a:ext cx="5560394" cy="16223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02453" y="1722844"/>
            <a:ext cx="2233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Integration by parts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101557" y="2772180"/>
            <a:ext cx="1811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Divergence theorem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5175" y="5071744"/>
            <a:ext cx="1986014" cy="7137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0736" y="5071744"/>
            <a:ext cx="1999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Far from </a:t>
            </a:r>
            <a:r>
              <a:rPr lang="en-US" sz="2000" dirty="0" smtClean="0">
                <a:latin typeface="Symbol" panose="05050102010706020507" pitchFamily="18" charset="2"/>
              </a:rPr>
              <a:t>r</a:t>
            </a:r>
            <a:r>
              <a:rPr lang="en-US" sz="2000" dirty="0" smtClean="0"/>
              <a:t>, these terms go as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30736" y="5785504"/>
            <a:ext cx="422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we enlarge the integration volume, the first integral decreases as 1/r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794190" y="5281301"/>
            <a:ext cx="432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volume must include all the charge.</a:t>
            </a:r>
          </a:p>
          <a:p>
            <a:r>
              <a:rPr lang="en-US" sz="2000" dirty="0" smtClean="0"/>
              <a:t>As we make the volume bigger, the integral increases because E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&gt; 0.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80932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407" y="1229770"/>
            <a:ext cx="3862972" cy="1065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1534" y="350683"/>
            <a:ext cx="8634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Enlarge the integration volume to include all space.  The surface integral vanishes.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263091" y="2187724"/>
            <a:ext cx="10118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All space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3125" y="3042303"/>
            <a:ext cx="71870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work required to assemble the charge distribution is stored as potential energy in the resulting electric field.</a:t>
            </a:r>
          </a:p>
          <a:p>
            <a:r>
              <a:rPr lang="en-US" sz="2000" dirty="0" smtClean="0"/>
              <a:t>This is always positive, but that wasn’t obvious from our first expression for W in terms of q and V.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202" y="4636960"/>
            <a:ext cx="1524857" cy="9514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31207" y="4990744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 =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274906" y="4906844"/>
            <a:ext cx="3171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Field energy per unit volume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85028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862" r="735"/>
          <a:stretch/>
        </p:blipFill>
        <p:spPr>
          <a:xfrm>
            <a:off x="2324456" y="974801"/>
            <a:ext cx="4170348" cy="9260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43342" y="486035"/>
            <a:ext cx="1987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point charges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94760" y="2247544"/>
            <a:ext cx="7152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seems like it could be positive or negative, but it should be the same </a:t>
            </a:r>
            <a:r>
              <a:rPr lang="en-US" sz="2000" dirty="0" smtClean="0"/>
              <a:t>positive thing as when expressed in terms of E!</a:t>
            </a:r>
          </a:p>
          <a:p>
            <a:endParaRPr lang="en-US" sz="2000" dirty="0" smtClean="0"/>
          </a:p>
          <a:p>
            <a:r>
              <a:rPr lang="en-US" sz="2000" dirty="0" smtClean="0"/>
              <a:t>A difference is that V(</a:t>
            </a:r>
            <a:r>
              <a:rPr lang="en-US" sz="2000" b="1" dirty="0" err="1" smtClean="0"/>
              <a:t>r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) in this discrete sum does not include the contribution from q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74934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9091" y="419556"/>
            <a:ext cx="4341245" cy="19314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4023" y="487110"/>
            <a:ext cx="37601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Suppose we have two charge </a:t>
            </a:r>
            <a:r>
              <a:rPr lang="en-US" sz="2000" dirty="0" smtClean="0"/>
              <a:t>distributions, </a:t>
            </a:r>
            <a:r>
              <a:rPr lang="en-US" sz="2000" dirty="0" smtClean="0"/>
              <a:t>each giving rise to its own field at every point.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76785" y="2751745"/>
            <a:ext cx="33833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electric field obeys the superposition principle, but the energy W does not.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9794" y="2751745"/>
            <a:ext cx="3608829" cy="10529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3454" y="3786285"/>
            <a:ext cx="2693915" cy="9133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6173" y="4779793"/>
            <a:ext cx="3761315" cy="7357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/>
          <a:srcRect t="14783" b="-1"/>
          <a:stretch/>
        </p:blipFill>
        <p:spPr>
          <a:xfrm>
            <a:off x="4777398" y="5930781"/>
            <a:ext cx="1982315" cy="30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04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483" t="8038" r="4636"/>
          <a:stretch/>
        </p:blipFill>
        <p:spPr>
          <a:xfrm>
            <a:off x="974220" y="1837346"/>
            <a:ext cx="7263925" cy="34881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02265" y="461473"/>
            <a:ext cx="3400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Continuous charge distribution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928055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7274" t="38136" r="26658" b="22626"/>
          <a:stretch/>
        </p:blipFill>
        <p:spPr>
          <a:xfrm>
            <a:off x="2204815" y="2247544"/>
            <a:ext cx="4418177" cy="22714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8475" y="79049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electrostatic electric field inside a conductor is zero.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A non-zero field would cause current.</a:t>
            </a:r>
          </a:p>
          <a:p>
            <a:pPr lvl="1"/>
            <a:r>
              <a:rPr lang="en-US" sz="2400" dirty="0" smtClean="0"/>
              <a:t>Then there would be dissipation of energy.</a:t>
            </a:r>
          </a:p>
          <a:p>
            <a:pPr lvl="1"/>
            <a:r>
              <a:rPr lang="en-US" sz="2400" dirty="0" smtClean="0"/>
              <a:t>Then the state of the conductor would not be stationary.</a:t>
            </a:r>
          </a:p>
          <a:p>
            <a:pPr lvl="1"/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43484" y="4555868"/>
            <a:ext cx="3095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Turn on E</a:t>
            </a:r>
            <a:r>
              <a:rPr lang="en-US" sz="2000" baseline="-25000" dirty="0" smtClean="0"/>
              <a:t>0</a:t>
            </a:r>
          </a:p>
          <a:p>
            <a:r>
              <a:rPr lang="en-US" sz="2000" dirty="0" smtClean="0"/>
              <a:t>This is not a stationary state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94432" y="4637024"/>
            <a:ext cx="4549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When an equilibrium stationary state is established, induced charges screen the interior, where the total field is 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+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0.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91412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7194" y="659683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Any </a:t>
            </a:r>
            <a:r>
              <a:rPr lang="en-US" sz="2000" dirty="0" smtClean="0"/>
              <a:t>excess charges </a:t>
            </a:r>
            <a:r>
              <a:rPr lang="en-US" sz="2000" dirty="0"/>
              <a:t>in a conductor </a:t>
            </a:r>
            <a:r>
              <a:rPr lang="en-US" sz="2000" dirty="0" smtClean="0"/>
              <a:t>must reside at the </a:t>
            </a:r>
            <a:r>
              <a:rPr lang="en-US" sz="2000" dirty="0"/>
              <a:t>surface.  </a:t>
            </a:r>
          </a:p>
          <a:p>
            <a:pPr lvl="1"/>
            <a:r>
              <a:rPr lang="en-US" sz="2000" dirty="0"/>
              <a:t>Otherwise there would be non-zero field inside. </a:t>
            </a:r>
          </a:p>
          <a:p>
            <a:pPr lvl="1"/>
            <a:r>
              <a:rPr lang="en-US" sz="2000" dirty="0"/>
              <a:t>Charges on the surface are distributed so that </a:t>
            </a:r>
            <a:r>
              <a:rPr lang="en-US" sz="2000" b="1" dirty="0"/>
              <a:t>E</a:t>
            </a:r>
            <a:r>
              <a:rPr lang="en-US" sz="2000" dirty="0"/>
              <a:t> = 0 inside.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548" t="50777" b="35488"/>
          <a:stretch/>
        </p:blipFill>
        <p:spPr>
          <a:xfrm>
            <a:off x="2158524" y="3411185"/>
            <a:ext cx="5929046" cy="717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7194" y="2963802"/>
            <a:ext cx="3913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Entire conductor is an equipotential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97194" y="5452588"/>
            <a:ext cx="776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Stationary-state electric-field is perpendicular to the surface just outside.</a:t>
            </a:r>
          </a:p>
          <a:p>
            <a:r>
              <a:rPr lang="en-US" sz="2000" dirty="0" smtClean="0"/>
              <a:t>Otherwise a parallel component would cause a surface current.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84324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985"/>
          <a:stretch/>
        </p:blipFill>
        <p:spPr>
          <a:xfrm>
            <a:off x="667403" y="341832"/>
            <a:ext cx="7809193" cy="65161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56567" y="0"/>
            <a:ext cx="376538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neutral conductor with no extraneous charge plus cavity with a point charge q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74549" y="1623701"/>
            <a:ext cx="3948158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There must be an induced charge –q on the inner cavity surface.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828375" y="5221478"/>
            <a:ext cx="3794332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There must also be an induced charge +q on the outer surface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98112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0792" y="230737"/>
            <a:ext cx="5606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distribution of the charge on the outer surface does not depend on the location of the cavity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43484" y="2821463"/>
            <a:ext cx="4010713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the conductor has spherical shape,</a:t>
            </a:r>
          </a:p>
          <a:p>
            <a:r>
              <a:rPr lang="en-US" sz="2000" dirty="0" smtClean="0"/>
              <a:t>External electric field is           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43484" y="3980476"/>
            <a:ext cx="570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the cavity is empty, E = 0 inside it:</a:t>
            </a:r>
          </a:p>
          <a:p>
            <a:r>
              <a:rPr lang="en-US" sz="2000" dirty="0" smtClean="0"/>
              <a:t>Inner surface is an equipotential, so line integral of E-field across the cavity has to be zero.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61963" t="42316" r="4672" b="36842"/>
          <a:stretch/>
        </p:blipFill>
        <p:spPr>
          <a:xfrm>
            <a:off x="4939469" y="2929952"/>
            <a:ext cx="2435551" cy="94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546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8762" y="999858"/>
            <a:ext cx="71609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How would we protect an experiment from external electric fields?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80012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550" y="68367"/>
            <a:ext cx="64349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Suppose we add some extraneous charge to a conductor (e.g. by rubbing a cat on it.) </a:t>
            </a:r>
          </a:p>
          <a:p>
            <a:r>
              <a:rPr lang="en-US" sz="2000" dirty="0" smtClean="0"/>
              <a:t>All extraneous charge resides on the surface.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133" y="1013887"/>
            <a:ext cx="6861858" cy="26766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7991" y="2541415"/>
            <a:ext cx="1219886" cy="10402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5486" y="3928207"/>
            <a:ext cx="4320429" cy="9133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8218" y="5314660"/>
            <a:ext cx="2643086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2786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7647" y="229804"/>
            <a:ext cx="84517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existence of an electric field on the outer surface of a conductor, but not on the inner, creates a force on the surface.  </a:t>
            </a:r>
          </a:p>
          <a:p>
            <a:endParaRPr lang="en-US" sz="2000" dirty="0"/>
          </a:p>
          <a:p>
            <a:r>
              <a:rPr lang="en-US" sz="2000" dirty="0" smtClean="0"/>
              <a:t>The derivation of this force in chapter 2 is awkward. A simpler proof is based on the Maxwell stress tensor, which we will learn later. 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176"/>
          <a:stretch/>
        </p:blipFill>
        <p:spPr>
          <a:xfrm>
            <a:off x="3397743" y="2850731"/>
            <a:ext cx="4108501" cy="976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784" y="2043328"/>
            <a:ext cx="2948058" cy="8753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7922" y="3708877"/>
            <a:ext cx="3100543" cy="10782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7922" y="4736953"/>
            <a:ext cx="1779000" cy="10529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3757" y="2370065"/>
            <a:ext cx="2346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Force per unit area =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07647" y="5956419"/>
            <a:ext cx="87918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is a outward electrostatic pressure.  Doesn’t depend on the sign of the charge.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57885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385" y="1370451"/>
            <a:ext cx="1321543" cy="5962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9060" y="2175352"/>
            <a:ext cx="1118229" cy="9006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720" y="3284710"/>
            <a:ext cx="1865444" cy="12018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9060" y="4734621"/>
            <a:ext cx="2033143" cy="7865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24237" y="296619"/>
            <a:ext cx="770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magnitude of the electrostatic pressure on a conductor equals the energy density of the field.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05192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7606" t="25184" r="9650" b="29345"/>
          <a:stretch/>
        </p:blipFill>
        <p:spPr>
          <a:xfrm>
            <a:off x="2025353" y="1760434"/>
            <a:ext cx="5546221" cy="15228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7148" y="726393"/>
            <a:ext cx="4847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Suppose two oppositely charged conductors.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905712" y="3230310"/>
            <a:ext cx="1659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High potential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83181" y="3348527"/>
            <a:ext cx="1608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Low potential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87501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27" y="0"/>
            <a:ext cx="88441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9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8947" t="44476" r="4700" b="22482"/>
          <a:stretch/>
        </p:blipFill>
        <p:spPr>
          <a:xfrm>
            <a:off x="367468" y="3970001"/>
            <a:ext cx="7896315" cy="13929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0991" y="145279"/>
            <a:ext cx="5569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Charge might be distributed in 1, 2, or 3 dimensions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28045" y="874402"/>
            <a:ext cx="75654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a line of charge</a:t>
            </a:r>
          </a:p>
          <a:p>
            <a:r>
              <a:rPr lang="en-US" dirty="0" err="1" smtClean="0"/>
              <a:t>dq</a:t>
            </a:r>
            <a:r>
              <a:rPr lang="en-US" dirty="0" smtClean="0"/>
              <a:t> = </a:t>
            </a:r>
            <a:r>
              <a:rPr lang="en-US" dirty="0" smtClean="0">
                <a:latin typeface="Symbol" panose="05050102010706020507" pitchFamily="18" charset="2"/>
              </a:rPr>
              <a:t>l</a:t>
            </a:r>
            <a:r>
              <a:rPr lang="en-US" dirty="0" smtClean="0"/>
              <a:t> d</a:t>
            </a:r>
            <a:r>
              <a:rPr lang="en-US" i="1" dirty="0" smtClean="0"/>
              <a:t>l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pPr lvl="4"/>
            <a:r>
              <a:rPr lang="en-US" dirty="0" smtClean="0"/>
              <a:t>For a charged surface,</a:t>
            </a:r>
          </a:p>
          <a:p>
            <a:pPr lvl="4"/>
            <a:r>
              <a:rPr lang="en-US" dirty="0" err="1" smtClean="0"/>
              <a:t>dq</a:t>
            </a:r>
            <a:r>
              <a:rPr lang="en-US" dirty="0" smtClean="0"/>
              <a:t> = 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dirty="0" smtClean="0"/>
              <a:t> d</a:t>
            </a:r>
            <a:r>
              <a:rPr lang="en-US" i="1" dirty="0" smtClean="0"/>
              <a:t>a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pPr lvl="8"/>
            <a:r>
              <a:rPr lang="en-US" dirty="0" smtClean="0"/>
              <a:t>For a volume charge density</a:t>
            </a:r>
          </a:p>
          <a:p>
            <a:pPr lvl="8"/>
            <a:r>
              <a:rPr lang="en-US" dirty="0" err="1" smtClean="0"/>
              <a:t>dq</a:t>
            </a:r>
            <a:r>
              <a:rPr lang="en-US" dirty="0" smtClean="0"/>
              <a:t> = </a:t>
            </a:r>
            <a:r>
              <a:rPr lang="en-US" dirty="0" smtClean="0">
                <a:latin typeface="Symbol" panose="05050102010706020507" pitchFamily="18" charset="2"/>
              </a:rPr>
              <a:t>r</a:t>
            </a:r>
            <a:r>
              <a:rPr lang="en-US" dirty="0" smtClean="0"/>
              <a:t> </a:t>
            </a:r>
            <a:r>
              <a:rPr lang="en-US" dirty="0" err="1" smtClean="0"/>
              <a:t>d</a:t>
            </a:r>
            <a:r>
              <a:rPr lang="en-US" i="1" dirty="0" err="1" smtClean="0">
                <a:latin typeface="Symbol" panose="05050102010706020507" pitchFamily="18" charset="2"/>
              </a:rPr>
              <a:t>t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9697" y="6118789"/>
            <a:ext cx="5870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These integrals can be arbitrarily difficult.  Need tricks!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996122" y="4098913"/>
            <a:ext cx="580608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French Script MT" panose="03020402040607040605" pitchFamily="66" charset="0"/>
              </a:rPr>
              <a:t>r</a:t>
            </a:r>
            <a:r>
              <a:rPr lang="en-US" dirty="0" smtClean="0"/>
              <a:t> d</a:t>
            </a:r>
            <a:r>
              <a:rPr lang="en-US" i="1" dirty="0" smtClean="0"/>
              <a:t>l</a:t>
            </a:r>
            <a:r>
              <a:rPr lang="en-US" dirty="0"/>
              <a:t>’</a:t>
            </a:r>
          </a:p>
        </p:txBody>
      </p:sp>
      <p:sp>
        <p:nvSpPr>
          <p:cNvPr id="7" name="Rectangle 6"/>
          <p:cNvSpPr/>
          <p:nvPr/>
        </p:nvSpPr>
        <p:spPr>
          <a:xfrm>
            <a:off x="7689074" y="3970001"/>
            <a:ext cx="1149417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anose="05050102010706020507" pitchFamily="18" charset="2"/>
              </a:rPr>
              <a:t>r</a:t>
            </a:r>
            <a:r>
              <a:rPr lang="en-US" sz="2000" dirty="0" smtClean="0"/>
              <a:t>(</a:t>
            </a:r>
            <a:r>
              <a:rPr lang="en-US" sz="2000" b="1" dirty="0" smtClean="0"/>
              <a:t>r’</a:t>
            </a:r>
            <a:r>
              <a:rPr lang="en-US" sz="2000" dirty="0" smtClean="0"/>
              <a:t>)</a:t>
            </a:r>
            <a:r>
              <a:rPr lang="en-US" sz="2000" b="1" dirty="0" smtClean="0"/>
              <a:t> </a:t>
            </a:r>
            <a:r>
              <a:rPr lang="en-US" sz="4000" b="1" dirty="0" smtClean="0">
                <a:latin typeface="French Script MT" panose="03020402040607040605" pitchFamily="66" charset="0"/>
              </a:rPr>
              <a:t>r</a:t>
            </a:r>
            <a:r>
              <a:rPr lang="en-US" sz="2000" dirty="0" smtClean="0"/>
              <a:t> d</a:t>
            </a:r>
            <a:r>
              <a:rPr lang="en-US" sz="2000" i="1" dirty="0" smtClean="0"/>
              <a:t>l</a:t>
            </a:r>
            <a:r>
              <a:rPr lang="en-US" sz="2000" dirty="0"/>
              <a:t>’</a:t>
            </a:r>
          </a:p>
        </p:txBody>
      </p:sp>
      <p:sp>
        <p:nvSpPr>
          <p:cNvPr id="8" name="Freeform 7"/>
          <p:cNvSpPr/>
          <p:nvPr/>
        </p:nvSpPr>
        <p:spPr>
          <a:xfrm>
            <a:off x="1504060" y="1640793"/>
            <a:ext cx="829443" cy="2290272"/>
          </a:xfrm>
          <a:custGeom>
            <a:avLst/>
            <a:gdLst>
              <a:gd name="connsiteX0" fmla="*/ 76912 w 829443"/>
              <a:gd name="connsiteY0" fmla="*/ 0 h 2290272"/>
              <a:gd name="connsiteX1" fmla="*/ 51275 w 829443"/>
              <a:gd name="connsiteY1" fmla="*/ 119641 h 2290272"/>
              <a:gd name="connsiteX2" fmla="*/ 34183 w 829443"/>
              <a:gd name="connsiteY2" fmla="*/ 153824 h 2290272"/>
              <a:gd name="connsiteX3" fmla="*/ 25637 w 829443"/>
              <a:gd name="connsiteY3" fmla="*/ 179461 h 2290272"/>
              <a:gd name="connsiteX4" fmla="*/ 0 w 829443"/>
              <a:gd name="connsiteY4" fmla="*/ 290557 h 2290272"/>
              <a:gd name="connsiteX5" fmla="*/ 8546 w 829443"/>
              <a:gd name="connsiteY5" fmla="*/ 546930 h 2290272"/>
              <a:gd name="connsiteX6" fmla="*/ 25637 w 829443"/>
              <a:gd name="connsiteY6" fmla="*/ 598205 h 2290272"/>
              <a:gd name="connsiteX7" fmla="*/ 34183 w 829443"/>
              <a:gd name="connsiteY7" fmla="*/ 640934 h 2290272"/>
              <a:gd name="connsiteX8" fmla="*/ 59820 w 829443"/>
              <a:gd name="connsiteY8" fmla="*/ 709300 h 2290272"/>
              <a:gd name="connsiteX9" fmla="*/ 111095 w 829443"/>
              <a:gd name="connsiteY9" fmla="*/ 803304 h 2290272"/>
              <a:gd name="connsiteX10" fmla="*/ 162370 w 829443"/>
              <a:gd name="connsiteY10" fmla="*/ 880216 h 2290272"/>
              <a:gd name="connsiteX11" fmla="*/ 188007 w 829443"/>
              <a:gd name="connsiteY11" fmla="*/ 931491 h 2290272"/>
              <a:gd name="connsiteX12" fmla="*/ 247828 w 829443"/>
              <a:gd name="connsiteY12" fmla="*/ 1025495 h 2290272"/>
              <a:gd name="connsiteX13" fmla="*/ 273465 w 829443"/>
              <a:gd name="connsiteY13" fmla="*/ 1076770 h 2290272"/>
              <a:gd name="connsiteX14" fmla="*/ 350377 w 829443"/>
              <a:gd name="connsiteY14" fmla="*/ 1170773 h 2290272"/>
              <a:gd name="connsiteX15" fmla="*/ 418744 w 829443"/>
              <a:gd name="connsiteY15" fmla="*/ 1281869 h 2290272"/>
              <a:gd name="connsiteX16" fmla="*/ 495656 w 829443"/>
              <a:gd name="connsiteY16" fmla="*/ 1384418 h 2290272"/>
              <a:gd name="connsiteX17" fmla="*/ 521293 w 829443"/>
              <a:gd name="connsiteY17" fmla="*/ 1435693 h 2290272"/>
              <a:gd name="connsiteX18" fmla="*/ 555476 w 829443"/>
              <a:gd name="connsiteY18" fmla="*/ 1478422 h 2290272"/>
              <a:gd name="connsiteX19" fmla="*/ 640934 w 829443"/>
              <a:gd name="connsiteY19" fmla="*/ 1623700 h 2290272"/>
              <a:gd name="connsiteX20" fmla="*/ 666572 w 829443"/>
              <a:gd name="connsiteY20" fmla="*/ 1666429 h 2290272"/>
              <a:gd name="connsiteX21" fmla="*/ 683663 w 829443"/>
              <a:gd name="connsiteY21" fmla="*/ 1709158 h 2290272"/>
              <a:gd name="connsiteX22" fmla="*/ 726392 w 829443"/>
              <a:gd name="connsiteY22" fmla="*/ 1794616 h 2290272"/>
              <a:gd name="connsiteX23" fmla="*/ 769121 w 829443"/>
              <a:gd name="connsiteY23" fmla="*/ 1862983 h 2290272"/>
              <a:gd name="connsiteX24" fmla="*/ 777667 w 829443"/>
              <a:gd name="connsiteY24" fmla="*/ 1905712 h 2290272"/>
              <a:gd name="connsiteX25" fmla="*/ 794759 w 829443"/>
              <a:gd name="connsiteY25" fmla="*/ 1948441 h 2290272"/>
              <a:gd name="connsiteX26" fmla="*/ 820396 w 829443"/>
              <a:gd name="connsiteY26" fmla="*/ 2076628 h 2290272"/>
              <a:gd name="connsiteX27" fmla="*/ 828942 w 829443"/>
              <a:gd name="connsiteY27" fmla="*/ 2290272 h 2290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9443" h="2290272">
                <a:moveTo>
                  <a:pt x="76912" y="0"/>
                </a:moveTo>
                <a:cubicBezTo>
                  <a:pt x="72359" y="27319"/>
                  <a:pt x="61920" y="98352"/>
                  <a:pt x="51275" y="119641"/>
                </a:cubicBezTo>
                <a:cubicBezTo>
                  <a:pt x="45578" y="131035"/>
                  <a:pt x="39201" y="142115"/>
                  <a:pt x="34183" y="153824"/>
                </a:cubicBezTo>
                <a:cubicBezTo>
                  <a:pt x="30634" y="162104"/>
                  <a:pt x="28007" y="170770"/>
                  <a:pt x="25637" y="179461"/>
                </a:cubicBezTo>
                <a:cubicBezTo>
                  <a:pt x="10179" y="236141"/>
                  <a:pt x="9965" y="240734"/>
                  <a:pt x="0" y="290557"/>
                </a:cubicBezTo>
                <a:cubicBezTo>
                  <a:pt x="2849" y="376015"/>
                  <a:pt x="1445" y="461720"/>
                  <a:pt x="8546" y="546930"/>
                </a:cubicBezTo>
                <a:cubicBezTo>
                  <a:pt x="10042" y="564884"/>
                  <a:pt x="20897" y="580824"/>
                  <a:pt x="25637" y="598205"/>
                </a:cubicBezTo>
                <a:cubicBezTo>
                  <a:pt x="29459" y="612218"/>
                  <a:pt x="30660" y="626843"/>
                  <a:pt x="34183" y="640934"/>
                </a:cubicBezTo>
                <a:cubicBezTo>
                  <a:pt x="38136" y="656746"/>
                  <a:pt x="55467" y="699722"/>
                  <a:pt x="59820" y="709300"/>
                </a:cubicBezTo>
                <a:cubicBezTo>
                  <a:pt x="73720" y="739879"/>
                  <a:pt x="92287" y="775092"/>
                  <a:pt x="111095" y="803304"/>
                </a:cubicBezTo>
                <a:cubicBezTo>
                  <a:pt x="150370" y="862216"/>
                  <a:pt x="125125" y="811932"/>
                  <a:pt x="162370" y="880216"/>
                </a:cubicBezTo>
                <a:cubicBezTo>
                  <a:pt x="171520" y="896992"/>
                  <a:pt x="178379" y="914985"/>
                  <a:pt x="188007" y="931491"/>
                </a:cubicBezTo>
                <a:cubicBezTo>
                  <a:pt x="246824" y="1032321"/>
                  <a:pt x="199152" y="936256"/>
                  <a:pt x="247828" y="1025495"/>
                </a:cubicBezTo>
                <a:cubicBezTo>
                  <a:pt x="256978" y="1042271"/>
                  <a:pt x="263450" y="1060496"/>
                  <a:pt x="273465" y="1076770"/>
                </a:cubicBezTo>
                <a:cubicBezTo>
                  <a:pt x="339675" y="1184361"/>
                  <a:pt x="289585" y="1096471"/>
                  <a:pt x="350377" y="1170773"/>
                </a:cubicBezTo>
                <a:cubicBezTo>
                  <a:pt x="412011" y="1246104"/>
                  <a:pt x="376066" y="1208708"/>
                  <a:pt x="418744" y="1281869"/>
                </a:cubicBezTo>
                <a:cubicBezTo>
                  <a:pt x="490981" y="1405702"/>
                  <a:pt x="411928" y="1258824"/>
                  <a:pt x="495656" y="1384418"/>
                </a:cubicBezTo>
                <a:cubicBezTo>
                  <a:pt x="506256" y="1400318"/>
                  <a:pt x="511034" y="1419571"/>
                  <a:pt x="521293" y="1435693"/>
                </a:cubicBezTo>
                <a:cubicBezTo>
                  <a:pt x="531085" y="1451081"/>
                  <a:pt x="545143" y="1463392"/>
                  <a:pt x="555476" y="1478422"/>
                </a:cubicBezTo>
                <a:cubicBezTo>
                  <a:pt x="640069" y="1601466"/>
                  <a:pt x="591220" y="1532559"/>
                  <a:pt x="640934" y="1623700"/>
                </a:cubicBezTo>
                <a:cubicBezTo>
                  <a:pt x="648888" y="1638282"/>
                  <a:pt x="659144" y="1651572"/>
                  <a:pt x="666572" y="1666429"/>
                </a:cubicBezTo>
                <a:cubicBezTo>
                  <a:pt x="673432" y="1680150"/>
                  <a:pt x="677176" y="1695257"/>
                  <a:pt x="683663" y="1709158"/>
                </a:cubicBezTo>
                <a:cubicBezTo>
                  <a:pt x="697131" y="1738018"/>
                  <a:pt x="709513" y="1767609"/>
                  <a:pt x="726392" y="1794616"/>
                </a:cubicBezTo>
                <a:lnTo>
                  <a:pt x="769121" y="1862983"/>
                </a:lnTo>
                <a:cubicBezTo>
                  <a:pt x="771970" y="1877226"/>
                  <a:pt x="773493" y="1891800"/>
                  <a:pt x="777667" y="1905712"/>
                </a:cubicBezTo>
                <a:cubicBezTo>
                  <a:pt x="782075" y="1920405"/>
                  <a:pt x="791245" y="1933509"/>
                  <a:pt x="794759" y="1948441"/>
                </a:cubicBezTo>
                <a:cubicBezTo>
                  <a:pt x="839334" y="2137885"/>
                  <a:pt x="794132" y="1997836"/>
                  <a:pt x="820396" y="2076628"/>
                </a:cubicBezTo>
                <a:cubicBezTo>
                  <a:pt x="832553" y="2210348"/>
                  <a:pt x="828942" y="2139167"/>
                  <a:pt x="828942" y="2290272"/>
                </a:cubicBez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78138" y="2486826"/>
            <a:ext cx="1196412" cy="1692067"/>
          </a:xfrm>
          <a:custGeom>
            <a:avLst/>
            <a:gdLst>
              <a:gd name="connsiteX0" fmla="*/ 0 w 1196412"/>
              <a:gd name="connsiteY0" fmla="*/ 0 h 1692067"/>
              <a:gd name="connsiteX1" fmla="*/ 8546 w 1196412"/>
              <a:gd name="connsiteY1" fmla="*/ 230737 h 1692067"/>
              <a:gd name="connsiteX2" fmla="*/ 17092 w 1196412"/>
              <a:gd name="connsiteY2" fmla="*/ 290557 h 1692067"/>
              <a:gd name="connsiteX3" fmla="*/ 34183 w 1196412"/>
              <a:gd name="connsiteY3" fmla="*/ 324740 h 1692067"/>
              <a:gd name="connsiteX4" fmla="*/ 42729 w 1196412"/>
              <a:gd name="connsiteY4" fmla="*/ 376015 h 1692067"/>
              <a:gd name="connsiteX5" fmla="*/ 59821 w 1196412"/>
              <a:gd name="connsiteY5" fmla="*/ 401653 h 1692067"/>
              <a:gd name="connsiteX6" fmla="*/ 68367 w 1196412"/>
              <a:gd name="connsiteY6" fmla="*/ 427290 h 1692067"/>
              <a:gd name="connsiteX7" fmla="*/ 85458 w 1196412"/>
              <a:gd name="connsiteY7" fmla="*/ 452927 h 1692067"/>
              <a:gd name="connsiteX8" fmla="*/ 102550 w 1196412"/>
              <a:gd name="connsiteY8" fmla="*/ 487110 h 1692067"/>
              <a:gd name="connsiteX9" fmla="*/ 111096 w 1196412"/>
              <a:gd name="connsiteY9" fmla="*/ 512748 h 1692067"/>
              <a:gd name="connsiteX10" fmla="*/ 196554 w 1196412"/>
              <a:gd name="connsiteY10" fmla="*/ 632389 h 1692067"/>
              <a:gd name="connsiteX11" fmla="*/ 222191 w 1196412"/>
              <a:gd name="connsiteY11" fmla="*/ 666572 h 1692067"/>
              <a:gd name="connsiteX12" fmla="*/ 247828 w 1196412"/>
              <a:gd name="connsiteY12" fmla="*/ 692210 h 1692067"/>
              <a:gd name="connsiteX13" fmla="*/ 273466 w 1196412"/>
              <a:gd name="connsiteY13" fmla="*/ 726393 h 1692067"/>
              <a:gd name="connsiteX14" fmla="*/ 324741 w 1196412"/>
              <a:gd name="connsiteY14" fmla="*/ 769122 h 1692067"/>
              <a:gd name="connsiteX15" fmla="*/ 341832 w 1196412"/>
              <a:gd name="connsiteY15" fmla="*/ 794759 h 1692067"/>
              <a:gd name="connsiteX16" fmla="*/ 367469 w 1196412"/>
              <a:gd name="connsiteY16" fmla="*/ 811851 h 1692067"/>
              <a:gd name="connsiteX17" fmla="*/ 401653 w 1196412"/>
              <a:gd name="connsiteY17" fmla="*/ 837488 h 1692067"/>
              <a:gd name="connsiteX18" fmla="*/ 427290 w 1196412"/>
              <a:gd name="connsiteY18" fmla="*/ 863125 h 1692067"/>
              <a:gd name="connsiteX19" fmla="*/ 495656 w 1196412"/>
              <a:gd name="connsiteY19" fmla="*/ 914400 h 1692067"/>
              <a:gd name="connsiteX20" fmla="*/ 521294 w 1196412"/>
              <a:gd name="connsiteY20" fmla="*/ 940038 h 1692067"/>
              <a:gd name="connsiteX21" fmla="*/ 564023 w 1196412"/>
              <a:gd name="connsiteY21" fmla="*/ 965675 h 1692067"/>
              <a:gd name="connsiteX22" fmla="*/ 658026 w 1196412"/>
              <a:gd name="connsiteY22" fmla="*/ 1042587 h 1692067"/>
              <a:gd name="connsiteX23" fmla="*/ 683664 w 1196412"/>
              <a:gd name="connsiteY23" fmla="*/ 1068224 h 1692067"/>
              <a:gd name="connsiteX24" fmla="*/ 709301 w 1196412"/>
              <a:gd name="connsiteY24" fmla="*/ 1085316 h 1692067"/>
              <a:gd name="connsiteX25" fmla="*/ 743484 w 1196412"/>
              <a:gd name="connsiteY25" fmla="*/ 1110953 h 1692067"/>
              <a:gd name="connsiteX26" fmla="*/ 786213 w 1196412"/>
              <a:gd name="connsiteY26" fmla="*/ 1162228 h 1692067"/>
              <a:gd name="connsiteX27" fmla="*/ 863126 w 1196412"/>
              <a:gd name="connsiteY27" fmla="*/ 1230595 h 1692067"/>
              <a:gd name="connsiteX28" fmla="*/ 914400 w 1196412"/>
              <a:gd name="connsiteY28" fmla="*/ 1316053 h 1692067"/>
              <a:gd name="connsiteX29" fmla="*/ 940038 w 1196412"/>
              <a:gd name="connsiteY29" fmla="*/ 1341690 h 1692067"/>
              <a:gd name="connsiteX30" fmla="*/ 974221 w 1196412"/>
              <a:gd name="connsiteY30" fmla="*/ 1401510 h 1692067"/>
              <a:gd name="connsiteX31" fmla="*/ 999858 w 1196412"/>
              <a:gd name="connsiteY31" fmla="*/ 1427148 h 1692067"/>
              <a:gd name="connsiteX32" fmla="*/ 1016950 w 1196412"/>
              <a:gd name="connsiteY32" fmla="*/ 1452785 h 1692067"/>
              <a:gd name="connsiteX33" fmla="*/ 1042587 w 1196412"/>
              <a:gd name="connsiteY33" fmla="*/ 1478423 h 1692067"/>
              <a:gd name="connsiteX34" fmla="*/ 1076770 w 1196412"/>
              <a:gd name="connsiteY34" fmla="*/ 1538243 h 1692067"/>
              <a:gd name="connsiteX35" fmla="*/ 1128045 w 1196412"/>
              <a:gd name="connsiteY35" fmla="*/ 1598064 h 1692067"/>
              <a:gd name="connsiteX36" fmla="*/ 1136591 w 1196412"/>
              <a:gd name="connsiteY36" fmla="*/ 1623701 h 1692067"/>
              <a:gd name="connsiteX37" fmla="*/ 1162228 w 1196412"/>
              <a:gd name="connsiteY37" fmla="*/ 1649338 h 1692067"/>
              <a:gd name="connsiteX38" fmla="*/ 1196412 w 1196412"/>
              <a:gd name="connsiteY38" fmla="*/ 1692067 h 169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196412" h="1692067">
                <a:moveTo>
                  <a:pt x="0" y="0"/>
                </a:moveTo>
                <a:cubicBezTo>
                  <a:pt x="2849" y="76912"/>
                  <a:pt x="4026" y="153905"/>
                  <a:pt x="8546" y="230737"/>
                </a:cubicBezTo>
                <a:cubicBezTo>
                  <a:pt x="9729" y="250845"/>
                  <a:pt x="11792" y="271124"/>
                  <a:pt x="17092" y="290557"/>
                </a:cubicBezTo>
                <a:cubicBezTo>
                  <a:pt x="20444" y="302847"/>
                  <a:pt x="28486" y="313346"/>
                  <a:pt x="34183" y="324740"/>
                </a:cubicBezTo>
                <a:cubicBezTo>
                  <a:pt x="37032" y="341832"/>
                  <a:pt x="37250" y="359577"/>
                  <a:pt x="42729" y="376015"/>
                </a:cubicBezTo>
                <a:cubicBezTo>
                  <a:pt x="45977" y="385759"/>
                  <a:pt x="55228" y="392466"/>
                  <a:pt x="59821" y="401653"/>
                </a:cubicBezTo>
                <a:cubicBezTo>
                  <a:pt x="63850" y="409710"/>
                  <a:pt x="64339" y="419233"/>
                  <a:pt x="68367" y="427290"/>
                </a:cubicBezTo>
                <a:cubicBezTo>
                  <a:pt x="72960" y="436476"/>
                  <a:pt x="80362" y="444010"/>
                  <a:pt x="85458" y="452927"/>
                </a:cubicBezTo>
                <a:cubicBezTo>
                  <a:pt x="91778" y="463988"/>
                  <a:pt x="97532" y="475401"/>
                  <a:pt x="102550" y="487110"/>
                </a:cubicBezTo>
                <a:cubicBezTo>
                  <a:pt x="106099" y="495390"/>
                  <a:pt x="106721" y="504873"/>
                  <a:pt x="111096" y="512748"/>
                </a:cubicBezTo>
                <a:cubicBezTo>
                  <a:pt x="128949" y="544885"/>
                  <a:pt x="177511" y="606998"/>
                  <a:pt x="196554" y="632389"/>
                </a:cubicBezTo>
                <a:cubicBezTo>
                  <a:pt x="205100" y="643783"/>
                  <a:pt x="212120" y="656501"/>
                  <a:pt x="222191" y="666572"/>
                </a:cubicBezTo>
                <a:cubicBezTo>
                  <a:pt x="230737" y="675118"/>
                  <a:pt x="239963" y="683034"/>
                  <a:pt x="247828" y="692210"/>
                </a:cubicBezTo>
                <a:cubicBezTo>
                  <a:pt x="257097" y="703024"/>
                  <a:pt x="264197" y="715579"/>
                  <a:pt x="273466" y="726393"/>
                </a:cubicBezTo>
                <a:cubicBezTo>
                  <a:pt x="295400" y="751982"/>
                  <a:pt x="298367" y="751539"/>
                  <a:pt x="324741" y="769122"/>
                </a:cubicBezTo>
                <a:cubicBezTo>
                  <a:pt x="330438" y="777668"/>
                  <a:pt x="334570" y="787497"/>
                  <a:pt x="341832" y="794759"/>
                </a:cubicBezTo>
                <a:cubicBezTo>
                  <a:pt x="349094" y="802022"/>
                  <a:pt x="359111" y="805881"/>
                  <a:pt x="367469" y="811851"/>
                </a:cubicBezTo>
                <a:cubicBezTo>
                  <a:pt x="379059" y="820130"/>
                  <a:pt x="390839" y="828219"/>
                  <a:pt x="401653" y="837488"/>
                </a:cubicBezTo>
                <a:cubicBezTo>
                  <a:pt x="410829" y="845353"/>
                  <a:pt x="417936" y="855472"/>
                  <a:pt x="427290" y="863125"/>
                </a:cubicBezTo>
                <a:cubicBezTo>
                  <a:pt x="449337" y="881163"/>
                  <a:pt x="475513" y="894257"/>
                  <a:pt x="495656" y="914400"/>
                </a:cubicBezTo>
                <a:cubicBezTo>
                  <a:pt x="504202" y="922946"/>
                  <a:pt x="511625" y="932787"/>
                  <a:pt x="521294" y="940038"/>
                </a:cubicBezTo>
                <a:cubicBezTo>
                  <a:pt x="534582" y="950004"/>
                  <a:pt x="551343" y="954946"/>
                  <a:pt x="564023" y="965675"/>
                </a:cubicBezTo>
                <a:cubicBezTo>
                  <a:pt x="661181" y="1047885"/>
                  <a:pt x="595548" y="1021760"/>
                  <a:pt x="658026" y="1042587"/>
                </a:cubicBezTo>
                <a:cubicBezTo>
                  <a:pt x="666572" y="1051133"/>
                  <a:pt x="674380" y="1060487"/>
                  <a:pt x="683664" y="1068224"/>
                </a:cubicBezTo>
                <a:cubicBezTo>
                  <a:pt x="691554" y="1074799"/>
                  <a:pt x="700943" y="1079346"/>
                  <a:pt x="709301" y="1085316"/>
                </a:cubicBezTo>
                <a:cubicBezTo>
                  <a:pt x="720891" y="1093595"/>
                  <a:pt x="732090" y="1102407"/>
                  <a:pt x="743484" y="1110953"/>
                </a:cubicBezTo>
                <a:cubicBezTo>
                  <a:pt x="758404" y="1155713"/>
                  <a:pt x="741867" y="1122317"/>
                  <a:pt x="786213" y="1162228"/>
                </a:cubicBezTo>
                <a:cubicBezTo>
                  <a:pt x="869839" y="1237491"/>
                  <a:pt x="806716" y="1192988"/>
                  <a:pt x="863126" y="1230595"/>
                </a:cubicBezTo>
                <a:cubicBezTo>
                  <a:pt x="876612" y="1257569"/>
                  <a:pt x="893776" y="1295429"/>
                  <a:pt x="914400" y="1316053"/>
                </a:cubicBezTo>
                <a:cubicBezTo>
                  <a:pt x="922946" y="1324599"/>
                  <a:pt x="932301" y="1332406"/>
                  <a:pt x="940038" y="1341690"/>
                </a:cubicBezTo>
                <a:cubicBezTo>
                  <a:pt x="980394" y="1390116"/>
                  <a:pt x="932444" y="1343021"/>
                  <a:pt x="974221" y="1401510"/>
                </a:cubicBezTo>
                <a:cubicBezTo>
                  <a:pt x="981246" y="1411345"/>
                  <a:pt x="992121" y="1417864"/>
                  <a:pt x="999858" y="1427148"/>
                </a:cubicBezTo>
                <a:cubicBezTo>
                  <a:pt x="1006433" y="1435038"/>
                  <a:pt x="1010375" y="1444895"/>
                  <a:pt x="1016950" y="1452785"/>
                </a:cubicBezTo>
                <a:cubicBezTo>
                  <a:pt x="1024687" y="1462069"/>
                  <a:pt x="1035562" y="1468588"/>
                  <a:pt x="1042587" y="1478423"/>
                </a:cubicBezTo>
                <a:cubicBezTo>
                  <a:pt x="1077215" y="1526902"/>
                  <a:pt x="1042178" y="1497887"/>
                  <a:pt x="1076770" y="1538243"/>
                </a:cubicBezTo>
                <a:cubicBezTo>
                  <a:pt x="1102007" y="1567686"/>
                  <a:pt x="1112347" y="1566668"/>
                  <a:pt x="1128045" y="1598064"/>
                </a:cubicBezTo>
                <a:cubicBezTo>
                  <a:pt x="1132073" y="1606121"/>
                  <a:pt x="1131594" y="1616206"/>
                  <a:pt x="1136591" y="1623701"/>
                </a:cubicBezTo>
                <a:cubicBezTo>
                  <a:pt x="1143295" y="1633757"/>
                  <a:pt x="1154491" y="1640054"/>
                  <a:pt x="1162228" y="1649338"/>
                </a:cubicBezTo>
                <a:cubicBezTo>
                  <a:pt x="1216120" y="1714009"/>
                  <a:pt x="1146695" y="1642353"/>
                  <a:pt x="1196412" y="1692067"/>
                </a:cubicBez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751320" y="3273039"/>
            <a:ext cx="1692067" cy="1008404"/>
          </a:xfrm>
          <a:custGeom>
            <a:avLst/>
            <a:gdLst>
              <a:gd name="connsiteX0" fmla="*/ 0 w 1692067"/>
              <a:gd name="connsiteY0" fmla="*/ 0 h 1008404"/>
              <a:gd name="connsiteX1" fmla="*/ 42729 w 1692067"/>
              <a:gd name="connsiteY1" fmla="*/ 17092 h 1008404"/>
              <a:gd name="connsiteX2" fmla="*/ 102549 w 1692067"/>
              <a:gd name="connsiteY2" fmla="*/ 34183 h 1008404"/>
              <a:gd name="connsiteX3" fmla="*/ 196553 w 1692067"/>
              <a:gd name="connsiteY3" fmla="*/ 68367 h 1008404"/>
              <a:gd name="connsiteX4" fmla="*/ 247828 w 1692067"/>
              <a:gd name="connsiteY4" fmla="*/ 76912 h 1008404"/>
              <a:gd name="connsiteX5" fmla="*/ 341831 w 1692067"/>
              <a:gd name="connsiteY5" fmla="*/ 102550 h 1008404"/>
              <a:gd name="connsiteX6" fmla="*/ 367469 w 1692067"/>
              <a:gd name="connsiteY6" fmla="*/ 111096 h 1008404"/>
              <a:gd name="connsiteX7" fmla="*/ 401652 w 1692067"/>
              <a:gd name="connsiteY7" fmla="*/ 119641 h 1008404"/>
              <a:gd name="connsiteX8" fmla="*/ 495656 w 1692067"/>
              <a:gd name="connsiteY8" fmla="*/ 162370 h 1008404"/>
              <a:gd name="connsiteX9" fmla="*/ 546930 w 1692067"/>
              <a:gd name="connsiteY9" fmla="*/ 188008 h 1008404"/>
              <a:gd name="connsiteX10" fmla="*/ 572568 w 1692067"/>
              <a:gd name="connsiteY10" fmla="*/ 205099 h 1008404"/>
              <a:gd name="connsiteX11" fmla="*/ 640934 w 1692067"/>
              <a:gd name="connsiteY11" fmla="*/ 239282 h 1008404"/>
              <a:gd name="connsiteX12" fmla="*/ 700755 w 1692067"/>
              <a:gd name="connsiteY12" fmla="*/ 273466 h 1008404"/>
              <a:gd name="connsiteX13" fmla="*/ 726392 w 1692067"/>
              <a:gd name="connsiteY13" fmla="*/ 282011 h 1008404"/>
              <a:gd name="connsiteX14" fmla="*/ 777667 w 1692067"/>
              <a:gd name="connsiteY14" fmla="*/ 316195 h 1008404"/>
              <a:gd name="connsiteX15" fmla="*/ 811850 w 1692067"/>
              <a:gd name="connsiteY15" fmla="*/ 341832 h 1008404"/>
              <a:gd name="connsiteX16" fmla="*/ 863125 w 1692067"/>
              <a:gd name="connsiteY16" fmla="*/ 367469 h 1008404"/>
              <a:gd name="connsiteX17" fmla="*/ 922945 w 1692067"/>
              <a:gd name="connsiteY17" fmla="*/ 418744 h 1008404"/>
              <a:gd name="connsiteX18" fmla="*/ 974220 w 1692067"/>
              <a:gd name="connsiteY18" fmla="*/ 452927 h 1008404"/>
              <a:gd name="connsiteX19" fmla="*/ 1008403 w 1692067"/>
              <a:gd name="connsiteY19" fmla="*/ 487111 h 1008404"/>
              <a:gd name="connsiteX20" fmla="*/ 1076770 w 1692067"/>
              <a:gd name="connsiteY20" fmla="*/ 529840 h 1008404"/>
              <a:gd name="connsiteX21" fmla="*/ 1102407 w 1692067"/>
              <a:gd name="connsiteY21" fmla="*/ 546931 h 1008404"/>
              <a:gd name="connsiteX22" fmla="*/ 1119499 w 1692067"/>
              <a:gd name="connsiteY22" fmla="*/ 572568 h 1008404"/>
              <a:gd name="connsiteX23" fmla="*/ 1145136 w 1692067"/>
              <a:gd name="connsiteY23" fmla="*/ 581114 h 1008404"/>
              <a:gd name="connsiteX24" fmla="*/ 1179319 w 1692067"/>
              <a:gd name="connsiteY24" fmla="*/ 606752 h 1008404"/>
              <a:gd name="connsiteX25" fmla="*/ 1256231 w 1692067"/>
              <a:gd name="connsiteY25" fmla="*/ 675118 h 1008404"/>
              <a:gd name="connsiteX26" fmla="*/ 1281869 w 1692067"/>
              <a:gd name="connsiteY26" fmla="*/ 683664 h 1008404"/>
              <a:gd name="connsiteX27" fmla="*/ 1333144 w 1692067"/>
              <a:gd name="connsiteY27" fmla="*/ 734939 h 1008404"/>
              <a:gd name="connsiteX28" fmla="*/ 1358781 w 1692067"/>
              <a:gd name="connsiteY28" fmla="*/ 760576 h 1008404"/>
              <a:gd name="connsiteX29" fmla="*/ 1410056 w 1692067"/>
              <a:gd name="connsiteY29" fmla="*/ 794759 h 1008404"/>
              <a:gd name="connsiteX30" fmla="*/ 1435693 w 1692067"/>
              <a:gd name="connsiteY30" fmla="*/ 811851 h 1008404"/>
              <a:gd name="connsiteX31" fmla="*/ 1461330 w 1692067"/>
              <a:gd name="connsiteY31" fmla="*/ 837488 h 1008404"/>
              <a:gd name="connsiteX32" fmla="*/ 1521151 w 1692067"/>
              <a:gd name="connsiteY32" fmla="*/ 871671 h 1008404"/>
              <a:gd name="connsiteX33" fmla="*/ 1572426 w 1692067"/>
              <a:gd name="connsiteY33" fmla="*/ 914400 h 1008404"/>
              <a:gd name="connsiteX34" fmla="*/ 1623701 w 1692067"/>
              <a:gd name="connsiteY34" fmla="*/ 948583 h 1008404"/>
              <a:gd name="connsiteX35" fmla="*/ 1640792 w 1692067"/>
              <a:gd name="connsiteY35" fmla="*/ 974221 h 1008404"/>
              <a:gd name="connsiteX36" fmla="*/ 1692067 w 1692067"/>
              <a:gd name="connsiteY36" fmla="*/ 1008404 h 1008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92067" h="1008404">
                <a:moveTo>
                  <a:pt x="0" y="0"/>
                </a:moveTo>
                <a:cubicBezTo>
                  <a:pt x="14243" y="5697"/>
                  <a:pt x="28176" y="12241"/>
                  <a:pt x="42729" y="17092"/>
                </a:cubicBezTo>
                <a:cubicBezTo>
                  <a:pt x="123526" y="44025"/>
                  <a:pt x="36721" y="9498"/>
                  <a:pt x="102549" y="34183"/>
                </a:cubicBezTo>
                <a:cubicBezTo>
                  <a:pt x="136531" y="46926"/>
                  <a:pt x="160643" y="59390"/>
                  <a:pt x="196553" y="68367"/>
                </a:cubicBezTo>
                <a:cubicBezTo>
                  <a:pt x="213363" y="72569"/>
                  <a:pt x="230736" y="74064"/>
                  <a:pt x="247828" y="76912"/>
                </a:cubicBezTo>
                <a:cubicBezTo>
                  <a:pt x="306836" y="96582"/>
                  <a:pt x="235817" y="73636"/>
                  <a:pt x="341831" y="102550"/>
                </a:cubicBezTo>
                <a:cubicBezTo>
                  <a:pt x="350522" y="104920"/>
                  <a:pt x="358807" y="108621"/>
                  <a:pt x="367469" y="111096"/>
                </a:cubicBezTo>
                <a:cubicBezTo>
                  <a:pt x="378762" y="114322"/>
                  <a:pt x="390258" y="116793"/>
                  <a:pt x="401652" y="119641"/>
                </a:cubicBezTo>
                <a:cubicBezTo>
                  <a:pt x="478075" y="157854"/>
                  <a:pt x="445847" y="145769"/>
                  <a:pt x="495656" y="162370"/>
                </a:cubicBezTo>
                <a:cubicBezTo>
                  <a:pt x="569114" y="211344"/>
                  <a:pt x="476181" y="152634"/>
                  <a:pt x="546930" y="188008"/>
                </a:cubicBezTo>
                <a:cubicBezTo>
                  <a:pt x="556117" y="192601"/>
                  <a:pt x="563551" y="200181"/>
                  <a:pt x="572568" y="205099"/>
                </a:cubicBezTo>
                <a:cubicBezTo>
                  <a:pt x="594936" y="217299"/>
                  <a:pt x="619735" y="225149"/>
                  <a:pt x="640934" y="239282"/>
                </a:cubicBezTo>
                <a:cubicBezTo>
                  <a:pt x="666679" y="256446"/>
                  <a:pt x="670399" y="260456"/>
                  <a:pt x="700755" y="273466"/>
                </a:cubicBezTo>
                <a:cubicBezTo>
                  <a:pt x="709035" y="277014"/>
                  <a:pt x="717846" y="279163"/>
                  <a:pt x="726392" y="282011"/>
                </a:cubicBezTo>
                <a:cubicBezTo>
                  <a:pt x="786054" y="341673"/>
                  <a:pt x="719953" y="283215"/>
                  <a:pt x="777667" y="316195"/>
                </a:cubicBezTo>
                <a:cubicBezTo>
                  <a:pt x="790033" y="323261"/>
                  <a:pt x="799637" y="334504"/>
                  <a:pt x="811850" y="341832"/>
                </a:cubicBezTo>
                <a:cubicBezTo>
                  <a:pt x="828236" y="351663"/>
                  <a:pt x="846739" y="357637"/>
                  <a:pt x="863125" y="367469"/>
                </a:cubicBezTo>
                <a:cubicBezTo>
                  <a:pt x="922578" y="403141"/>
                  <a:pt x="873998" y="380674"/>
                  <a:pt x="922945" y="418744"/>
                </a:cubicBezTo>
                <a:cubicBezTo>
                  <a:pt x="939160" y="431355"/>
                  <a:pt x="959695" y="438402"/>
                  <a:pt x="974220" y="452927"/>
                </a:cubicBezTo>
                <a:cubicBezTo>
                  <a:pt x="985614" y="464322"/>
                  <a:pt x="995512" y="477442"/>
                  <a:pt x="1008403" y="487111"/>
                </a:cubicBezTo>
                <a:cubicBezTo>
                  <a:pt x="1029902" y="503235"/>
                  <a:pt x="1054410" y="514933"/>
                  <a:pt x="1076770" y="529840"/>
                </a:cubicBezTo>
                <a:lnTo>
                  <a:pt x="1102407" y="546931"/>
                </a:lnTo>
                <a:cubicBezTo>
                  <a:pt x="1108104" y="555477"/>
                  <a:pt x="1111479" y="566152"/>
                  <a:pt x="1119499" y="572568"/>
                </a:cubicBezTo>
                <a:cubicBezTo>
                  <a:pt x="1126533" y="578195"/>
                  <a:pt x="1137315" y="576645"/>
                  <a:pt x="1145136" y="581114"/>
                </a:cubicBezTo>
                <a:cubicBezTo>
                  <a:pt x="1157502" y="588181"/>
                  <a:pt x="1168732" y="597224"/>
                  <a:pt x="1179319" y="606752"/>
                </a:cubicBezTo>
                <a:cubicBezTo>
                  <a:pt x="1207623" y="632226"/>
                  <a:pt x="1223329" y="658667"/>
                  <a:pt x="1256231" y="675118"/>
                </a:cubicBezTo>
                <a:cubicBezTo>
                  <a:pt x="1264288" y="679147"/>
                  <a:pt x="1273323" y="680815"/>
                  <a:pt x="1281869" y="683664"/>
                </a:cubicBezTo>
                <a:cubicBezTo>
                  <a:pt x="1330996" y="749168"/>
                  <a:pt x="1283160" y="693286"/>
                  <a:pt x="1333144" y="734939"/>
                </a:cubicBezTo>
                <a:cubicBezTo>
                  <a:pt x="1342428" y="742676"/>
                  <a:pt x="1349241" y="753156"/>
                  <a:pt x="1358781" y="760576"/>
                </a:cubicBezTo>
                <a:cubicBezTo>
                  <a:pt x="1374996" y="773187"/>
                  <a:pt x="1392964" y="783365"/>
                  <a:pt x="1410056" y="794759"/>
                </a:cubicBezTo>
                <a:cubicBezTo>
                  <a:pt x="1418602" y="800456"/>
                  <a:pt x="1428430" y="804588"/>
                  <a:pt x="1435693" y="811851"/>
                </a:cubicBezTo>
                <a:cubicBezTo>
                  <a:pt x="1444239" y="820397"/>
                  <a:pt x="1452046" y="829751"/>
                  <a:pt x="1461330" y="837488"/>
                </a:cubicBezTo>
                <a:cubicBezTo>
                  <a:pt x="1484046" y="856418"/>
                  <a:pt x="1494552" y="856471"/>
                  <a:pt x="1521151" y="871671"/>
                </a:cubicBezTo>
                <a:cubicBezTo>
                  <a:pt x="1570475" y="899856"/>
                  <a:pt x="1523485" y="876336"/>
                  <a:pt x="1572426" y="914400"/>
                </a:cubicBezTo>
                <a:cubicBezTo>
                  <a:pt x="1588641" y="927011"/>
                  <a:pt x="1623701" y="948583"/>
                  <a:pt x="1623701" y="948583"/>
                </a:cubicBezTo>
                <a:cubicBezTo>
                  <a:pt x="1629398" y="957129"/>
                  <a:pt x="1633062" y="967458"/>
                  <a:pt x="1640792" y="974221"/>
                </a:cubicBezTo>
                <a:cubicBezTo>
                  <a:pt x="1656251" y="987748"/>
                  <a:pt x="1692067" y="1008404"/>
                  <a:pt x="1692067" y="1008404"/>
                </a:cubicBez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96122" y="41788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^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226479" y="40967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^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31036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0377" y="1025497"/>
            <a:ext cx="852156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would we do if the two conductors’ charges were not equal and opposite?</a:t>
            </a:r>
          </a:p>
          <a:p>
            <a:endParaRPr lang="en-US" sz="2000" dirty="0"/>
          </a:p>
          <a:p>
            <a:r>
              <a:rPr lang="en-US" sz="2000" dirty="0" smtClean="0"/>
              <a:t>What if they had the same sign?</a:t>
            </a:r>
          </a:p>
          <a:p>
            <a:endParaRPr lang="en-US" sz="2000" dirty="0"/>
          </a:p>
          <a:p>
            <a:r>
              <a:rPr lang="en-US" sz="2000" dirty="0" smtClean="0"/>
              <a:t>What if there were three or more conductors?</a:t>
            </a:r>
          </a:p>
          <a:p>
            <a:endParaRPr lang="en-US" sz="2000" dirty="0"/>
          </a:p>
          <a:p>
            <a:r>
              <a:rPr lang="en-US" sz="2000" dirty="0" smtClean="0"/>
              <a:t>What if there is only one conductor?  Does it have capacitance?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05308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445" y="1268474"/>
            <a:ext cx="6544247" cy="55895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5836" y="264919"/>
            <a:ext cx="825886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Work is required to add charge onto a capacitor that already has some charge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948015" y="1914258"/>
            <a:ext cx="201766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Additional charge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385805" y="2271638"/>
            <a:ext cx="310885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Potential from the charge that is already there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55797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9768"/>
            <a:ext cx="9144000" cy="37038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3285" y="2127902"/>
            <a:ext cx="875089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 find the potential in regions where there is no charge, us Laplace’s equation</a:t>
            </a: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350236" y="2717563"/>
            <a:ext cx="376014" cy="4187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3285" y="4753922"/>
            <a:ext cx="7349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Can there be a minimum or maximum of V at any point in the vacuum of space between any configuration of charged conductors?</a:t>
            </a:r>
          </a:p>
          <a:p>
            <a:endParaRPr lang="en-US" sz="2000" dirty="0"/>
          </a:p>
          <a:p>
            <a:r>
              <a:rPr lang="en-US" sz="2000" dirty="0" smtClean="0"/>
              <a:t>In other words, can we make a static trap for electrons?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28125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937" y="0"/>
            <a:ext cx="7537391" cy="46879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63456" y="1636111"/>
            <a:ext cx="370887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Two constants determined by boundary conditions</a:t>
            </a: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023" y="4642252"/>
            <a:ext cx="5210977" cy="221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42748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25" y="0"/>
            <a:ext cx="73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85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22048" y="273466"/>
            <a:ext cx="73851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Field 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Point everywhere in the direction of the local electric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Originate at positive 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Terminate at negative 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Number of field lines is proportional to the 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Density of field lines is proportional to the electric field magnitude</a:t>
            </a:r>
            <a:endParaRPr lang="en-US" sz="2000" dirty="0"/>
          </a:p>
        </p:txBody>
      </p:sp>
      <p:pic>
        <p:nvPicPr>
          <p:cNvPr id="1026" name="Picture 2" descr="Image result for field li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080" y="2335823"/>
            <a:ext cx="5712656" cy="427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08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611"/>
          <a:stretch/>
        </p:blipFill>
        <p:spPr>
          <a:xfrm>
            <a:off x="1922803" y="1683119"/>
            <a:ext cx="4877623" cy="31841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6449" y="470019"/>
            <a:ext cx="665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Flux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5067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4902" r="32347" b="45593"/>
          <a:stretch/>
        </p:blipFill>
        <p:spPr>
          <a:xfrm>
            <a:off x="1768979" y="1225542"/>
            <a:ext cx="4289989" cy="30644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5854" y="247828"/>
            <a:ext cx="78874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Flux through closed surface is proportional to the amount of charge inside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58968" y="3119214"/>
            <a:ext cx="1544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Closed surface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flipH="1">
            <a:off x="4358353" y="2791949"/>
            <a:ext cx="196554" cy="105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72755" y="1760434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 lines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4589092" y="1683521"/>
            <a:ext cx="538385" cy="256374"/>
          </a:xfrm>
          <a:custGeom>
            <a:avLst/>
            <a:gdLst>
              <a:gd name="connsiteX0" fmla="*/ 538385 w 538385"/>
              <a:gd name="connsiteY0" fmla="*/ 222191 h 256374"/>
              <a:gd name="connsiteX1" fmla="*/ 495656 w 538385"/>
              <a:gd name="connsiteY1" fmla="*/ 213645 h 256374"/>
              <a:gd name="connsiteX2" fmla="*/ 427289 w 538385"/>
              <a:gd name="connsiteY2" fmla="*/ 196554 h 256374"/>
              <a:gd name="connsiteX3" fmla="*/ 333286 w 538385"/>
              <a:gd name="connsiteY3" fmla="*/ 188008 h 256374"/>
              <a:gd name="connsiteX4" fmla="*/ 273465 w 538385"/>
              <a:gd name="connsiteY4" fmla="*/ 222191 h 256374"/>
              <a:gd name="connsiteX5" fmla="*/ 264919 w 538385"/>
              <a:gd name="connsiteY5" fmla="*/ 256374 h 256374"/>
              <a:gd name="connsiteX6" fmla="*/ 188007 w 538385"/>
              <a:gd name="connsiteY6" fmla="*/ 247829 h 256374"/>
              <a:gd name="connsiteX7" fmla="*/ 162370 w 538385"/>
              <a:gd name="connsiteY7" fmla="*/ 230737 h 256374"/>
              <a:gd name="connsiteX8" fmla="*/ 119641 w 538385"/>
              <a:gd name="connsiteY8" fmla="*/ 179462 h 256374"/>
              <a:gd name="connsiteX9" fmla="*/ 111095 w 538385"/>
              <a:gd name="connsiteY9" fmla="*/ 153825 h 256374"/>
              <a:gd name="connsiteX10" fmla="*/ 85458 w 538385"/>
              <a:gd name="connsiteY10" fmla="*/ 128187 h 256374"/>
              <a:gd name="connsiteX11" fmla="*/ 68366 w 538385"/>
              <a:gd name="connsiteY11" fmla="*/ 102550 h 256374"/>
              <a:gd name="connsiteX12" fmla="*/ 59820 w 538385"/>
              <a:gd name="connsiteY12" fmla="*/ 76913 h 256374"/>
              <a:gd name="connsiteX13" fmla="*/ 34183 w 538385"/>
              <a:gd name="connsiteY13" fmla="*/ 59821 h 256374"/>
              <a:gd name="connsiteX14" fmla="*/ 17091 w 538385"/>
              <a:gd name="connsiteY14" fmla="*/ 34184 h 256374"/>
              <a:gd name="connsiteX15" fmla="*/ 0 w 538385"/>
              <a:gd name="connsiteY15" fmla="*/ 0 h 256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38385" h="256374">
                <a:moveTo>
                  <a:pt x="538385" y="222191"/>
                </a:moveTo>
                <a:cubicBezTo>
                  <a:pt x="524142" y="219342"/>
                  <a:pt x="509747" y="217168"/>
                  <a:pt x="495656" y="213645"/>
                </a:cubicBezTo>
                <a:cubicBezTo>
                  <a:pt x="449155" y="202020"/>
                  <a:pt x="490273" y="204427"/>
                  <a:pt x="427289" y="196554"/>
                </a:cubicBezTo>
                <a:cubicBezTo>
                  <a:pt x="396068" y="192651"/>
                  <a:pt x="364620" y="190857"/>
                  <a:pt x="333286" y="188008"/>
                </a:cubicBezTo>
                <a:cubicBezTo>
                  <a:pt x="215675" y="202710"/>
                  <a:pt x="273465" y="172790"/>
                  <a:pt x="273465" y="222191"/>
                </a:cubicBezTo>
                <a:cubicBezTo>
                  <a:pt x="273465" y="233936"/>
                  <a:pt x="267768" y="244980"/>
                  <a:pt x="264919" y="256374"/>
                </a:cubicBezTo>
                <a:cubicBezTo>
                  <a:pt x="239282" y="253526"/>
                  <a:pt x="213032" y="254085"/>
                  <a:pt x="188007" y="247829"/>
                </a:cubicBezTo>
                <a:cubicBezTo>
                  <a:pt x="178043" y="245338"/>
                  <a:pt x="170260" y="237312"/>
                  <a:pt x="162370" y="230737"/>
                </a:cubicBezTo>
                <a:cubicBezTo>
                  <a:pt x="146166" y="217234"/>
                  <a:pt x="129246" y="198672"/>
                  <a:pt x="119641" y="179462"/>
                </a:cubicBezTo>
                <a:cubicBezTo>
                  <a:pt x="115613" y="171405"/>
                  <a:pt x="116092" y="161320"/>
                  <a:pt x="111095" y="153825"/>
                </a:cubicBezTo>
                <a:cubicBezTo>
                  <a:pt x="104391" y="143769"/>
                  <a:pt x="93195" y="137471"/>
                  <a:pt x="85458" y="128187"/>
                </a:cubicBezTo>
                <a:cubicBezTo>
                  <a:pt x="78883" y="120297"/>
                  <a:pt x="72959" y="111736"/>
                  <a:pt x="68366" y="102550"/>
                </a:cubicBezTo>
                <a:cubicBezTo>
                  <a:pt x="64337" y="94493"/>
                  <a:pt x="65447" y="83947"/>
                  <a:pt x="59820" y="76913"/>
                </a:cubicBezTo>
                <a:cubicBezTo>
                  <a:pt x="53404" y="68893"/>
                  <a:pt x="42729" y="65518"/>
                  <a:pt x="34183" y="59821"/>
                </a:cubicBezTo>
                <a:cubicBezTo>
                  <a:pt x="28486" y="51275"/>
                  <a:pt x="21684" y="43370"/>
                  <a:pt x="17091" y="34184"/>
                </a:cubicBezTo>
                <a:cubicBezTo>
                  <a:pt x="-2551" y="-5099"/>
                  <a:pt x="19307" y="19309"/>
                  <a:pt x="0" y="0"/>
                </a:cubicBezTo>
              </a:path>
            </a:pathLst>
          </a:cu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254918" y="1999716"/>
            <a:ext cx="103410" cy="461473"/>
          </a:xfrm>
          <a:custGeom>
            <a:avLst/>
            <a:gdLst>
              <a:gd name="connsiteX0" fmla="*/ 52020 w 103410"/>
              <a:gd name="connsiteY0" fmla="*/ 0 h 461473"/>
              <a:gd name="connsiteX1" fmla="*/ 9291 w 103410"/>
              <a:gd name="connsiteY1" fmla="*/ 25637 h 461473"/>
              <a:gd name="connsiteX2" fmla="*/ 17837 w 103410"/>
              <a:gd name="connsiteY2" fmla="*/ 76912 h 461473"/>
              <a:gd name="connsiteX3" fmla="*/ 43475 w 103410"/>
              <a:gd name="connsiteY3" fmla="*/ 94004 h 461473"/>
              <a:gd name="connsiteX4" fmla="*/ 86203 w 103410"/>
              <a:gd name="connsiteY4" fmla="*/ 145278 h 461473"/>
              <a:gd name="connsiteX5" fmla="*/ 94749 w 103410"/>
              <a:gd name="connsiteY5" fmla="*/ 170916 h 461473"/>
              <a:gd name="connsiteX6" fmla="*/ 94749 w 103410"/>
              <a:gd name="connsiteY6" fmla="*/ 290557 h 461473"/>
              <a:gd name="connsiteX7" fmla="*/ 77658 w 103410"/>
              <a:gd name="connsiteY7" fmla="*/ 341832 h 461473"/>
              <a:gd name="connsiteX8" fmla="*/ 43475 w 103410"/>
              <a:gd name="connsiteY8" fmla="*/ 393106 h 461473"/>
              <a:gd name="connsiteX9" fmla="*/ 34929 w 103410"/>
              <a:gd name="connsiteY9" fmla="*/ 418744 h 461473"/>
              <a:gd name="connsiteX10" fmla="*/ 26383 w 103410"/>
              <a:gd name="connsiteY10" fmla="*/ 452927 h 461473"/>
              <a:gd name="connsiteX11" fmla="*/ 746 w 103410"/>
              <a:gd name="connsiteY11" fmla="*/ 461473 h 461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3410" h="461473">
                <a:moveTo>
                  <a:pt x="52020" y="0"/>
                </a:moveTo>
                <a:cubicBezTo>
                  <a:pt x="37777" y="8546"/>
                  <a:pt x="21036" y="13892"/>
                  <a:pt x="9291" y="25637"/>
                </a:cubicBezTo>
                <a:cubicBezTo>
                  <a:pt x="-9452" y="44381"/>
                  <a:pt x="3674" y="62749"/>
                  <a:pt x="17837" y="76912"/>
                </a:cubicBezTo>
                <a:cubicBezTo>
                  <a:pt x="25100" y="84175"/>
                  <a:pt x="35585" y="87429"/>
                  <a:pt x="43475" y="94004"/>
                </a:cubicBezTo>
                <a:cubicBezTo>
                  <a:pt x="59675" y="107504"/>
                  <a:pt x="76600" y="126071"/>
                  <a:pt x="86203" y="145278"/>
                </a:cubicBezTo>
                <a:cubicBezTo>
                  <a:pt x="90232" y="153335"/>
                  <a:pt x="91900" y="162370"/>
                  <a:pt x="94749" y="170916"/>
                </a:cubicBezTo>
                <a:cubicBezTo>
                  <a:pt x="103463" y="231911"/>
                  <a:pt x="108825" y="229562"/>
                  <a:pt x="94749" y="290557"/>
                </a:cubicBezTo>
                <a:cubicBezTo>
                  <a:pt x="90698" y="308112"/>
                  <a:pt x="87652" y="326842"/>
                  <a:pt x="77658" y="341832"/>
                </a:cubicBezTo>
                <a:cubicBezTo>
                  <a:pt x="66264" y="358923"/>
                  <a:pt x="49971" y="373619"/>
                  <a:pt x="43475" y="393106"/>
                </a:cubicBezTo>
                <a:cubicBezTo>
                  <a:pt x="40626" y="401652"/>
                  <a:pt x="37404" y="410082"/>
                  <a:pt x="34929" y="418744"/>
                </a:cubicBezTo>
                <a:cubicBezTo>
                  <a:pt x="31702" y="430037"/>
                  <a:pt x="33720" y="443756"/>
                  <a:pt x="26383" y="452927"/>
                </a:cubicBezTo>
                <a:cubicBezTo>
                  <a:pt x="20756" y="459961"/>
                  <a:pt x="746" y="461473"/>
                  <a:pt x="746" y="461473"/>
                </a:cubicBezTo>
              </a:path>
            </a:pathLst>
          </a:cu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96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700</TotalTime>
  <Words>1742</Words>
  <Application>Microsoft Office PowerPoint</Application>
  <PresentationFormat>On-screen Show (4:3)</PresentationFormat>
  <Paragraphs>234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0" baseType="lpstr">
      <vt:lpstr>Arial</vt:lpstr>
      <vt:lpstr>Calibri</vt:lpstr>
      <vt:lpstr>Calibri Light</vt:lpstr>
      <vt:lpstr>French Script MT</vt:lpstr>
      <vt:lpstr>Symbol</vt:lpstr>
      <vt:lpstr>Office Theme</vt:lpstr>
      <vt:lpstr>E&amp;M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E&amp;M I</dc:title>
  <dc:creator>Robert Peale</dc:creator>
  <cp:lastModifiedBy>Robert Peale</cp:lastModifiedBy>
  <cp:revision>45</cp:revision>
  <dcterms:created xsi:type="dcterms:W3CDTF">2018-08-17T18:01:42Z</dcterms:created>
  <dcterms:modified xsi:type="dcterms:W3CDTF">2018-08-27T20:04:24Z</dcterms:modified>
</cp:coreProperties>
</file>