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0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91" r:id="rId27"/>
    <p:sldId id="292" r:id="rId28"/>
    <p:sldId id="293" r:id="rId29"/>
    <p:sldId id="294" r:id="rId30"/>
    <p:sldId id="295" r:id="rId31"/>
    <p:sldId id="296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50" d="100"/>
          <a:sy n="50" d="100"/>
        </p:scale>
        <p:origin x="-101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9297-475A-419A-930B-EC9B0F2CCE30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A4AF-D0ED-4B01-BD88-C89CDD63B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298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9297-475A-419A-930B-EC9B0F2CCE30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A4AF-D0ED-4B01-BD88-C89CDD63B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818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9297-475A-419A-930B-EC9B0F2CCE30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A4AF-D0ED-4B01-BD88-C89CDD63B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441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9297-475A-419A-930B-EC9B0F2CCE30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A4AF-D0ED-4B01-BD88-C89CDD63B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246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9297-475A-419A-930B-EC9B0F2CCE30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A4AF-D0ED-4B01-BD88-C89CDD63B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35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9297-475A-419A-930B-EC9B0F2CCE30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A4AF-D0ED-4B01-BD88-C89CDD63B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171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9297-475A-419A-930B-EC9B0F2CCE30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A4AF-D0ED-4B01-BD88-C89CDD63B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956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9297-475A-419A-930B-EC9B0F2CCE30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A4AF-D0ED-4B01-BD88-C89CDD63B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435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9297-475A-419A-930B-EC9B0F2CCE30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A4AF-D0ED-4B01-BD88-C89CDD63B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498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9297-475A-419A-930B-EC9B0F2CCE30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A4AF-D0ED-4B01-BD88-C89CDD63B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185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9297-475A-419A-930B-EC9B0F2CCE30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A4AF-D0ED-4B01-BD88-C89CDD63B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362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79297-475A-419A-930B-EC9B0F2CCE30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8A4AF-D0ED-4B01-BD88-C89CDD63B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743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Electricity &amp;Magnetism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Griffiths Chapter 4</a:t>
            </a:r>
          </a:p>
        </p:txBody>
      </p:sp>
    </p:spTree>
    <p:extLst>
      <p:ext uri="{BB962C8B-B14F-4D97-AF65-F5344CB8AC3E}">
        <p14:creationId xmlns:p14="http://schemas.microsoft.com/office/powerpoint/2010/main" xmlns="" val="724426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r="34393" b="56471"/>
          <a:stretch/>
        </p:blipFill>
        <p:spPr>
          <a:xfrm>
            <a:off x="0" y="1629849"/>
            <a:ext cx="5999148" cy="1566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3484" y="3196127"/>
            <a:ext cx="4683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These are identified as surface and volume “bound” (intrinsic) charge densities.  </a:t>
            </a:r>
          </a:p>
          <a:p>
            <a:r>
              <a:rPr lang="en-US" sz="2000" dirty="0"/>
              <a:t>See (2.29) and (2.30).</a:t>
            </a:r>
          </a:p>
        </p:txBody>
      </p:sp>
    </p:spTree>
    <p:extLst>
      <p:ext uri="{BB962C8B-B14F-4D97-AF65-F5344CB8AC3E}">
        <p14:creationId xmlns:p14="http://schemas.microsoft.com/office/powerpoint/2010/main" xmlns="" val="3134101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14766" t="4307"/>
          <a:stretch/>
        </p:blipFill>
        <p:spPr>
          <a:xfrm>
            <a:off x="1350236" y="922945"/>
            <a:ext cx="7793764" cy="5248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3682" y="922945"/>
            <a:ext cx="318933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Consider a polarized cylinder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CEEFC4-AD1A-4E49-8164-6EEFA120F93C}"/>
              </a:ext>
            </a:extLst>
          </p:cNvPr>
          <p:cNvSpPr txBox="1"/>
          <p:nvPr/>
        </p:nvSpPr>
        <p:spPr>
          <a:xfrm>
            <a:off x="7562850" y="4486276"/>
            <a:ext cx="15811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amount of charge at one end of a dipole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1AF013-EC72-4795-9C48-1A085D62EBB4}"/>
              </a:ext>
            </a:extLst>
          </p:cNvPr>
          <p:cNvSpPr txBox="1"/>
          <p:nvPr/>
        </p:nvSpPr>
        <p:spPr>
          <a:xfrm>
            <a:off x="1071563" y="5409606"/>
            <a:ext cx="2147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Bound surface charge density of a neutral dielectric 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BB0C772B-13D2-421A-90FD-AC33D1866DC4}"/>
              </a:ext>
            </a:extLst>
          </p:cNvPr>
          <p:cNvSpPr/>
          <p:nvPr/>
        </p:nvSpPr>
        <p:spPr>
          <a:xfrm>
            <a:off x="3305175" y="5681909"/>
            <a:ext cx="819188" cy="104529"/>
          </a:xfrm>
          <a:custGeom>
            <a:avLst/>
            <a:gdLst>
              <a:gd name="connsiteX0" fmla="*/ 0 w 819188"/>
              <a:gd name="connsiteY0" fmla="*/ 90241 h 104529"/>
              <a:gd name="connsiteX1" fmla="*/ 190500 w 819188"/>
              <a:gd name="connsiteY1" fmla="*/ 66429 h 104529"/>
              <a:gd name="connsiteX2" fmla="*/ 214313 w 819188"/>
              <a:gd name="connsiteY2" fmla="*/ 56904 h 104529"/>
              <a:gd name="connsiteX3" fmla="*/ 238125 w 819188"/>
              <a:gd name="connsiteY3" fmla="*/ 52141 h 104529"/>
              <a:gd name="connsiteX4" fmla="*/ 252413 w 819188"/>
              <a:gd name="connsiteY4" fmla="*/ 42616 h 104529"/>
              <a:gd name="connsiteX5" fmla="*/ 295275 w 819188"/>
              <a:gd name="connsiteY5" fmla="*/ 33091 h 104529"/>
              <a:gd name="connsiteX6" fmla="*/ 333375 w 819188"/>
              <a:gd name="connsiteY6" fmla="*/ 18804 h 104529"/>
              <a:gd name="connsiteX7" fmla="*/ 419100 w 819188"/>
              <a:gd name="connsiteY7" fmla="*/ 4516 h 104529"/>
              <a:gd name="connsiteX8" fmla="*/ 533400 w 819188"/>
              <a:gd name="connsiteY8" fmla="*/ 9279 h 104529"/>
              <a:gd name="connsiteX9" fmla="*/ 538163 w 819188"/>
              <a:gd name="connsiteY9" fmla="*/ 71191 h 104529"/>
              <a:gd name="connsiteX10" fmla="*/ 552450 w 819188"/>
              <a:gd name="connsiteY10" fmla="*/ 75954 h 104529"/>
              <a:gd name="connsiteX11" fmla="*/ 571500 w 819188"/>
              <a:gd name="connsiteY11" fmla="*/ 80716 h 104529"/>
              <a:gd name="connsiteX12" fmla="*/ 595313 w 819188"/>
              <a:gd name="connsiteY12" fmla="*/ 90241 h 104529"/>
              <a:gd name="connsiteX13" fmla="*/ 647700 w 819188"/>
              <a:gd name="connsiteY13" fmla="*/ 95004 h 104529"/>
              <a:gd name="connsiteX14" fmla="*/ 742950 w 819188"/>
              <a:gd name="connsiteY14" fmla="*/ 85479 h 104529"/>
              <a:gd name="connsiteX15" fmla="*/ 804863 w 819188"/>
              <a:gd name="connsiteY15" fmla="*/ 95004 h 104529"/>
              <a:gd name="connsiteX16" fmla="*/ 819150 w 819188"/>
              <a:gd name="connsiteY16" fmla="*/ 104529 h 10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9188" h="104529">
                <a:moveTo>
                  <a:pt x="0" y="90241"/>
                </a:moveTo>
                <a:cubicBezTo>
                  <a:pt x="63500" y="82304"/>
                  <a:pt x="127266" y="76265"/>
                  <a:pt x="190500" y="66429"/>
                </a:cubicBezTo>
                <a:cubicBezTo>
                  <a:pt x="198948" y="65115"/>
                  <a:pt x="206124" y="59361"/>
                  <a:pt x="214313" y="56904"/>
                </a:cubicBezTo>
                <a:cubicBezTo>
                  <a:pt x="222066" y="54578"/>
                  <a:pt x="230188" y="53729"/>
                  <a:pt x="238125" y="52141"/>
                </a:cubicBezTo>
                <a:cubicBezTo>
                  <a:pt x="242888" y="48966"/>
                  <a:pt x="247152" y="44871"/>
                  <a:pt x="252413" y="42616"/>
                </a:cubicBezTo>
                <a:cubicBezTo>
                  <a:pt x="258293" y="40096"/>
                  <a:pt x="291043" y="33937"/>
                  <a:pt x="295275" y="33091"/>
                </a:cubicBezTo>
                <a:cubicBezTo>
                  <a:pt x="321973" y="15293"/>
                  <a:pt x="295924" y="30039"/>
                  <a:pt x="333375" y="18804"/>
                </a:cubicBezTo>
                <a:cubicBezTo>
                  <a:pt x="395698" y="108"/>
                  <a:pt x="301957" y="13528"/>
                  <a:pt x="419100" y="4516"/>
                </a:cubicBezTo>
                <a:cubicBezTo>
                  <a:pt x="457200" y="6104"/>
                  <a:pt x="500129" y="-9353"/>
                  <a:pt x="533400" y="9279"/>
                </a:cubicBezTo>
                <a:cubicBezTo>
                  <a:pt x="551459" y="19392"/>
                  <a:pt x="532477" y="51289"/>
                  <a:pt x="538163" y="71191"/>
                </a:cubicBezTo>
                <a:cubicBezTo>
                  <a:pt x="539542" y="76018"/>
                  <a:pt x="547623" y="74575"/>
                  <a:pt x="552450" y="75954"/>
                </a:cubicBezTo>
                <a:cubicBezTo>
                  <a:pt x="558744" y="77752"/>
                  <a:pt x="565290" y="78646"/>
                  <a:pt x="571500" y="80716"/>
                </a:cubicBezTo>
                <a:cubicBezTo>
                  <a:pt x="579610" y="83419"/>
                  <a:pt x="586910" y="88665"/>
                  <a:pt x="595313" y="90241"/>
                </a:cubicBezTo>
                <a:cubicBezTo>
                  <a:pt x="612547" y="93472"/>
                  <a:pt x="630238" y="93416"/>
                  <a:pt x="647700" y="95004"/>
                </a:cubicBezTo>
                <a:cubicBezTo>
                  <a:pt x="679450" y="91829"/>
                  <a:pt x="711042" y="85479"/>
                  <a:pt x="742950" y="85479"/>
                </a:cubicBezTo>
                <a:cubicBezTo>
                  <a:pt x="763830" y="85479"/>
                  <a:pt x="784340" y="91156"/>
                  <a:pt x="804863" y="95004"/>
                </a:cubicBezTo>
                <a:cubicBezTo>
                  <a:pt x="820656" y="97965"/>
                  <a:pt x="819150" y="95474"/>
                  <a:pt x="819150" y="104529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9996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5747" t="6183" b="44681"/>
          <a:stretch/>
        </p:blipFill>
        <p:spPr>
          <a:xfrm>
            <a:off x="2354316" y="957263"/>
            <a:ext cx="6789683" cy="2771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15E5BF-EF3A-434F-8A98-BB9A79879342}"/>
              </a:ext>
            </a:extLst>
          </p:cNvPr>
          <p:cNvSpPr txBox="1"/>
          <p:nvPr/>
        </p:nvSpPr>
        <p:spPr>
          <a:xfrm>
            <a:off x="581026" y="608503"/>
            <a:ext cx="390048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What if we slice the polarized dielectric at an angle?</a:t>
            </a:r>
          </a:p>
        </p:txBody>
      </p:sp>
    </p:spTree>
    <p:extLst>
      <p:ext uri="{BB962C8B-B14F-4D97-AF65-F5344CB8AC3E}">
        <p14:creationId xmlns:p14="http://schemas.microsoft.com/office/powerpoint/2010/main" xmlns="" val="748289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2" y="0"/>
            <a:ext cx="5375305" cy="36554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5843" y="3693102"/>
            <a:ext cx="3783829" cy="309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9175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963" y="0"/>
            <a:ext cx="708007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ED8DC4-3AFE-4071-841C-0DCCA9C20408}"/>
              </a:ext>
            </a:extLst>
          </p:cNvPr>
          <p:cNvSpPr txBox="1"/>
          <p:nvPr/>
        </p:nvSpPr>
        <p:spPr>
          <a:xfrm>
            <a:off x="5538952" y="126124"/>
            <a:ext cx="3011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(intrinsic polarization charge + extraneous charge)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7F8C56-A85D-4A6F-B06B-010F4F418C96}"/>
              </a:ext>
            </a:extLst>
          </p:cNvPr>
          <p:cNvSpPr txBox="1"/>
          <p:nvPr/>
        </p:nvSpPr>
        <p:spPr>
          <a:xfrm>
            <a:off x="5454868" y="1219200"/>
            <a:ext cx="2301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 and all charge contributes the E-field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F2A895-5FBE-4C7D-8E4E-D079B5D197D5}"/>
              </a:ext>
            </a:extLst>
          </p:cNvPr>
          <p:cNvSpPr txBox="1"/>
          <p:nvPr/>
        </p:nvSpPr>
        <p:spPr>
          <a:xfrm>
            <a:off x="1424157" y="99853"/>
            <a:ext cx="20337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Total charge 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C9AFF7-A367-4204-9B66-D06C5FEE86DC}"/>
              </a:ext>
            </a:extLst>
          </p:cNvPr>
          <p:cNvSpPr txBox="1"/>
          <p:nvPr/>
        </p:nvSpPr>
        <p:spPr>
          <a:xfrm>
            <a:off x="986244" y="698937"/>
            <a:ext cx="369085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Gauss’s law in differential form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B4564CB-3E13-4743-8A0F-682CE49B7B09}"/>
              </a:ext>
            </a:extLst>
          </p:cNvPr>
          <p:cNvSpPr txBox="1"/>
          <p:nvPr/>
        </p:nvSpPr>
        <p:spPr>
          <a:xfrm>
            <a:off x="5100824" y="4256690"/>
            <a:ext cx="292382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Electric displacement or Electric Induction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007299-6FA8-4666-8D56-A4D18AFF26E8}"/>
              </a:ext>
            </a:extLst>
          </p:cNvPr>
          <p:cNvSpPr txBox="1"/>
          <p:nvPr/>
        </p:nvSpPr>
        <p:spPr>
          <a:xfrm>
            <a:off x="5181600" y="5460136"/>
            <a:ext cx="372591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Gauss’s law in terms of free (extraneous) charge.</a:t>
            </a:r>
          </a:p>
        </p:txBody>
      </p:sp>
    </p:spTree>
    <p:extLst>
      <p:ext uri="{BB962C8B-B14F-4D97-AF65-F5344CB8AC3E}">
        <p14:creationId xmlns:p14="http://schemas.microsoft.com/office/powerpoint/2010/main" xmlns="" val="1855695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b="14258"/>
          <a:stretch/>
        </p:blipFill>
        <p:spPr>
          <a:xfrm>
            <a:off x="0" y="183282"/>
            <a:ext cx="9144000" cy="55658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DE59E0D-40E6-42CC-86A6-C083A7AE693B}"/>
              </a:ext>
            </a:extLst>
          </p:cNvPr>
          <p:cNvSpPr/>
          <p:nvPr/>
        </p:nvSpPr>
        <p:spPr>
          <a:xfrm>
            <a:off x="4908330" y="795085"/>
            <a:ext cx="3983421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Gauss’s law in terms of free (extraneous) charge.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(“Free” charge on a dielectric cannot flow so is not really free.)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E8D7E9B-AD57-4B65-B492-9C1E8A32E960}"/>
              </a:ext>
            </a:extLst>
          </p:cNvPr>
          <p:cNvSpPr txBox="1"/>
          <p:nvPr/>
        </p:nvSpPr>
        <p:spPr>
          <a:xfrm>
            <a:off x="762000" y="3279229"/>
            <a:ext cx="684749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This is one scalar equation in 3 unknowns.  It’s not enough to determine </a:t>
            </a:r>
            <a:r>
              <a:rPr lang="en-US" sz="2000" b="1" dirty="0"/>
              <a:t>D.</a:t>
            </a:r>
          </a:p>
          <a:p>
            <a:endParaRPr lang="en-US" sz="2000" b="1" dirty="0"/>
          </a:p>
          <a:p>
            <a:r>
              <a:rPr lang="en-US" sz="2000" dirty="0"/>
              <a:t>We can get a second equation from the Curl.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D921A6-ADC3-44DA-9DD3-D4A3996C7569}"/>
              </a:ext>
            </a:extLst>
          </p:cNvPr>
          <p:cNvSpPr txBox="1"/>
          <p:nvPr/>
        </p:nvSpPr>
        <p:spPr>
          <a:xfrm>
            <a:off x="2296509" y="5460124"/>
            <a:ext cx="1686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Zero in electrostatics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9404A53B-45D6-4B3F-B59E-0AA36EEE47C1}"/>
              </a:ext>
            </a:extLst>
          </p:cNvPr>
          <p:cNvSpPr/>
          <p:nvPr/>
        </p:nvSpPr>
        <p:spPr>
          <a:xfrm>
            <a:off x="3867807" y="5323490"/>
            <a:ext cx="278524" cy="541282"/>
          </a:xfrm>
          <a:custGeom>
            <a:avLst/>
            <a:gdLst>
              <a:gd name="connsiteX0" fmla="*/ 0 w 278524"/>
              <a:gd name="connsiteY0" fmla="*/ 541282 h 541282"/>
              <a:gd name="connsiteX1" fmla="*/ 52552 w 278524"/>
              <a:gd name="connsiteY1" fmla="*/ 451944 h 541282"/>
              <a:gd name="connsiteX2" fmla="*/ 126124 w 278524"/>
              <a:gd name="connsiteY2" fmla="*/ 415158 h 541282"/>
              <a:gd name="connsiteX3" fmla="*/ 141890 w 278524"/>
              <a:gd name="connsiteY3" fmla="*/ 409903 h 541282"/>
              <a:gd name="connsiteX4" fmla="*/ 162910 w 278524"/>
              <a:gd name="connsiteY4" fmla="*/ 399393 h 541282"/>
              <a:gd name="connsiteX5" fmla="*/ 189186 w 278524"/>
              <a:gd name="connsiteY5" fmla="*/ 367862 h 541282"/>
              <a:gd name="connsiteX6" fmla="*/ 210207 w 278524"/>
              <a:gd name="connsiteY6" fmla="*/ 357351 h 541282"/>
              <a:gd name="connsiteX7" fmla="*/ 231227 w 278524"/>
              <a:gd name="connsiteY7" fmla="*/ 341586 h 541282"/>
              <a:gd name="connsiteX8" fmla="*/ 241738 w 278524"/>
              <a:gd name="connsiteY8" fmla="*/ 310055 h 541282"/>
              <a:gd name="connsiteX9" fmla="*/ 246993 w 278524"/>
              <a:gd name="connsiteY9" fmla="*/ 294289 h 541282"/>
              <a:gd name="connsiteX10" fmla="*/ 252248 w 278524"/>
              <a:gd name="connsiteY10" fmla="*/ 225972 h 541282"/>
              <a:gd name="connsiteX11" fmla="*/ 262759 w 278524"/>
              <a:gd name="connsiteY11" fmla="*/ 42041 h 541282"/>
              <a:gd name="connsiteX12" fmla="*/ 273269 w 278524"/>
              <a:gd name="connsiteY12" fmla="*/ 5255 h 541282"/>
              <a:gd name="connsiteX13" fmla="*/ 278524 w 278524"/>
              <a:gd name="connsiteY13" fmla="*/ 0 h 54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524" h="541282">
                <a:moveTo>
                  <a:pt x="0" y="541282"/>
                </a:moveTo>
                <a:cubicBezTo>
                  <a:pt x="10147" y="517606"/>
                  <a:pt x="30621" y="462910"/>
                  <a:pt x="52552" y="451944"/>
                </a:cubicBezTo>
                <a:cubicBezTo>
                  <a:pt x="77076" y="439682"/>
                  <a:pt x="101315" y="426833"/>
                  <a:pt x="126124" y="415158"/>
                </a:cubicBezTo>
                <a:cubicBezTo>
                  <a:pt x="131136" y="412799"/>
                  <a:pt x="136798" y="412085"/>
                  <a:pt x="141890" y="409903"/>
                </a:cubicBezTo>
                <a:cubicBezTo>
                  <a:pt x="149090" y="406817"/>
                  <a:pt x="155903" y="402896"/>
                  <a:pt x="162910" y="399393"/>
                </a:cubicBezTo>
                <a:cubicBezTo>
                  <a:pt x="171291" y="386822"/>
                  <a:pt x="176312" y="377058"/>
                  <a:pt x="189186" y="367862"/>
                </a:cubicBezTo>
                <a:cubicBezTo>
                  <a:pt x="195561" y="363308"/>
                  <a:pt x="203564" y="361503"/>
                  <a:pt x="210207" y="357351"/>
                </a:cubicBezTo>
                <a:cubicBezTo>
                  <a:pt x="217634" y="352709"/>
                  <a:pt x="224220" y="346841"/>
                  <a:pt x="231227" y="341586"/>
                </a:cubicBezTo>
                <a:lnTo>
                  <a:pt x="241738" y="310055"/>
                </a:lnTo>
                <a:lnTo>
                  <a:pt x="246993" y="294289"/>
                </a:lnTo>
                <a:cubicBezTo>
                  <a:pt x="248745" y="271517"/>
                  <a:pt x="250823" y="248767"/>
                  <a:pt x="252248" y="225972"/>
                </a:cubicBezTo>
                <a:cubicBezTo>
                  <a:pt x="256079" y="164681"/>
                  <a:pt x="258049" y="103270"/>
                  <a:pt x="262759" y="42041"/>
                </a:cubicBezTo>
                <a:cubicBezTo>
                  <a:pt x="263065" y="38061"/>
                  <a:pt x="270556" y="10682"/>
                  <a:pt x="273269" y="5255"/>
                </a:cubicBezTo>
                <a:cubicBezTo>
                  <a:pt x="274377" y="3039"/>
                  <a:pt x="276772" y="1752"/>
                  <a:pt x="278524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BF9864-79C6-4EF8-9A7C-BDF66A6E8741}"/>
              </a:ext>
            </a:extLst>
          </p:cNvPr>
          <p:cNvSpPr txBox="1"/>
          <p:nvPr/>
        </p:nvSpPr>
        <p:spPr>
          <a:xfrm>
            <a:off x="6298322" y="5706345"/>
            <a:ext cx="1203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But this might not be known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610816-E9EA-4996-8AD3-51BB8B6CCD12}"/>
              </a:ext>
            </a:extLst>
          </p:cNvPr>
          <p:cNvSpPr txBox="1"/>
          <p:nvPr/>
        </p:nvSpPr>
        <p:spPr>
          <a:xfrm>
            <a:off x="7835460" y="5123797"/>
            <a:ext cx="117968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Generally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857610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r="21450" b="26207"/>
          <a:stretch/>
        </p:blipFill>
        <p:spPr>
          <a:xfrm>
            <a:off x="1507243" y="0"/>
            <a:ext cx="4814729" cy="50607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2FBD83-71A4-455F-9CB7-B1D8EF5DC44F}"/>
              </a:ext>
            </a:extLst>
          </p:cNvPr>
          <p:cNvSpPr txBox="1"/>
          <p:nvPr/>
        </p:nvSpPr>
        <p:spPr>
          <a:xfrm flipH="1">
            <a:off x="340008" y="136632"/>
            <a:ext cx="33964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Consider a </a:t>
            </a:r>
            <a:r>
              <a:rPr lang="en-US" i="1" dirty="0"/>
              <a:t>neutral</a:t>
            </a:r>
            <a:r>
              <a:rPr lang="en-US" dirty="0"/>
              <a:t> polarized rod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98D6EE-FA18-4BA6-88BD-8D900EB9D3B1}"/>
              </a:ext>
            </a:extLst>
          </p:cNvPr>
          <p:cNvSpPr txBox="1"/>
          <p:nvPr/>
        </p:nvSpPr>
        <p:spPr>
          <a:xfrm>
            <a:off x="1975944" y="5168094"/>
            <a:ext cx="54916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So </a:t>
            </a:r>
            <a:r>
              <a:rPr lang="en-US" sz="2000" b="1" dirty="0"/>
              <a:t>D</a:t>
            </a:r>
            <a:r>
              <a:rPr lang="en-US" sz="2000" dirty="0"/>
              <a:t> is nonzero everywhere even though there is no free charge.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A13800-BDE1-4E2E-840B-174815D4194F}"/>
              </a:ext>
            </a:extLst>
          </p:cNvPr>
          <p:cNvSpPr txBox="1"/>
          <p:nvPr/>
        </p:nvSpPr>
        <p:spPr>
          <a:xfrm>
            <a:off x="3967654" y="3736426"/>
            <a:ext cx="179727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E</a:t>
            </a:r>
            <a:r>
              <a:rPr lang="en-US" baseline="-25000" dirty="0"/>
              <a:t>in</a:t>
            </a:r>
            <a:r>
              <a:rPr lang="en-US" dirty="0"/>
              <a:t> depends on L/a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7002D5-266A-48DA-A089-738C68E9589F}"/>
              </a:ext>
            </a:extLst>
          </p:cNvPr>
          <p:cNvSpPr txBox="1"/>
          <p:nvPr/>
        </p:nvSpPr>
        <p:spPr>
          <a:xfrm>
            <a:off x="1886610" y="2690649"/>
            <a:ext cx="1182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Inside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C186D4-7134-4296-9B0C-3415253FDCEF}"/>
              </a:ext>
            </a:extLst>
          </p:cNvPr>
          <p:cNvSpPr txBox="1"/>
          <p:nvPr/>
        </p:nvSpPr>
        <p:spPr>
          <a:xfrm>
            <a:off x="2095821" y="4401519"/>
            <a:ext cx="11272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Outside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9A03E71-3FC6-4B3D-ACFB-333E851B384E}"/>
              </a:ext>
            </a:extLst>
          </p:cNvPr>
          <p:cNvSpPr txBox="1"/>
          <p:nvPr/>
        </p:nvSpPr>
        <p:spPr>
          <a:xfrm>
            <a:off x="5117547" y="1466193"/>
            <a:ext cx="180351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Electric field lines, sourced by bound charge</a:t>
            </a:r>
          </a:p>
        </p:txBody>
      </p:sp>
    </p:spTree>
    <p:extLst>
      <p:ext uri="{BB962C8B-B14F-4D97-AF65-F5344CB8AC3E}">
        <p14:creationId xmlns:p14="http://schemas.microsoft.com/office/powerpoint/2010/main" xmlns="" val="937814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t="9241" b="1136"/>
          <a:stretch/>
        </p:blipFill>
        <p:spPr>
          <a:xfrm>
            <a:off x="0" y="1103586"/>
            <a:ext cx="9144000" cy="51132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F945FF-2C06-49E0-9218-DF000FBD069D}"/>
              </a:ext>
            </a:extLst>
          </p:cNvPr>
          <p:cNvSpPr txBox="1"/>
          <p:nvPr/>
        </p:nvSpPr>
        <p:spPr>
          <a:xfrm>
            <a:off x="346840" y="751135"/>
            <a:ext cx="403597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Boundary conditions     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228E8323-5379-4E10-ADE2-2C8EE6E1FC5D}"/>
              </a:ext>
            </a:extLst>
          </p:cNvPr>
          <p:cNvSpPr/>
          <p:nvPr/>
        </p:nvSpPr>
        <p:spPr>
          <a:xfrm>
            <a:off x="2748455" y="4246179"/>
            <a:ext cx="515007" cy="4834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0487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985" y="485914"/>
            <a:ext cx="8590030" cy="588617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5C0E7E2E-3BB6-485E-AA9F-E2492C33548F}"/>
              </a:ext>
            </a:extLst>
          </p:cNvPr>
          <p:cNvSpPr/>
          <p:nvPr/>
        </p:nvSpPr>
        <p:spPr>
          <a:xfrm>
            <a:off x="7798676" y="289034"/>
            <a:ext cx="1024758" cy="9932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5598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t="12271" b="7674"/>
          <a:stretch/>
        </p:blipFill>
        <p:spPr>
          <a:xfrm>
            <a:off x="1110499" y="841544"/>
            <a:ext cx="6923002" cy="54901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D866AE9-4FAD-4260-8185-AB3F19454597}"/>
              </a:ext>
            </a:extLst>
          </p:cNvPr>
          <p:cNvSpPr txBox="1"/>
          <p:nvPr/>
        </p:nvSpPr>
        <p:spPr>
          <a:xfrm>
            <a:off x="515007" y="441434"/>
            <a:ext cx="21757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“Linear” dielectrics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8026ED-8FE2-402F-BE73-2EED8E02EF0B}"/>
              </a:ext>
            </a:extLst>
          </p:cNvPr>
          <p:cNvSpPr txBox="1"/>
          <p:nvPr/>
        </p:nvSpPr>
        <p:spPr>
          <a:xfrm flipH="1">
            <a:off x="5032390" y="1589567"/>
            <a:ext cx="3144048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Total electric field=the external field that caused the polarization PLUS the field due to the polarization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009B1A-95A4-4F37-8488-E5E93B0192C7}"/>
              </a:ext>
            </a:extLst>
          </p:cNvPr>
          <p:cNvSpPr txBox="1"/>
          <p:nvPr/>
        </p:nvSpPr>
        <p:spPr>
          <a:xfrm>
            <a:off x="3162656" y="2036135"/>
            <a:ext cx="186601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Electric susceptibility</a:t>
            </a:r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E00DD8-14AC-4AE9-A59A-7D694AEEAD28}"/>
              </a:ext>
            </a:extLst>
          </p:cNvPr>
          <p:cNvSpPr txBox="1"/>
          <p:nvPr/>
        </p:nvSpPr>
        <p:spPr>
          <a:xfrm>
            <a:off x="3987209" y="6251942"/>
            <a:ext cx="2025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Permittivity</a:t>
            </a:r>
          </a:p>
        </p:txBody>
      </p:sp>
    </p:spTree>
    <p:extLst>
      <p:ext uri="{BB962C8B-B14F-4D97-AF65-F5344CB8AC3E}">
        <p14:creationId xmlns:p14="http://schemas.microsoft.com/office/powerpoint/2010/main" xmlns="" val="388122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t="27912"/>
          <a:stretch/>
        </p:blipFill>
        <p:spPr>
          <a:xfrm>
            <a:off x="1281600" y="1914258"/>
            <a:ext cx="6580800" cy="49437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0397" y="410199"/>
            <a:ext cx="53853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Insulators = Dielectrics</a:t>
            </a:r>
          </a:p>
          <a:p>
            <a:r>
              <a:rPr lang="en-US" sz="2000" dirty="0"/>
              <a:t>Intrinsic charges are bound and cannot flow.</a:t>
            </a:r>
          </a:p>
          <a:p>
            <a:r>
              <a:rPr lang="en-US" sz="2000" dirty="0"/>
              <a:t>Extraneous charges can stick but also cannot flow.</a:t>
            </a:r>
          </a:p>
          <a:p>
            <a:r>
              <a:rPr lang="en-US" sz="2000" dirty="0"/>
              <a:t>Atoms in the dielectric can be polarized.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5604" y="3837062"/>
            <a:ext cx="4072462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The atom develops a dipole moment: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49951" y="4896740"/>
            <a:ext cx="31290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20779" y="4170909"/>
            <a:ext cx="267718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000" dirty="0"/>
              <a:t>Atomic polarizability</a:t>
            </a:r>
          </a:p>
          <a:p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5588950" y="4187439"/>
            <a:ext cx="290991" cy="427290"/>
          </a:xfrm>
          <a:custGeom>
            <a:avLst/>
            <a:gdLst>
              <a:gd name="connsiteX0" fmla="*/ 128186 w 290991"/>
              <a:gd name="connsiteY0" fmla="*/ 427290 h 427290"/>
              <a:gd name="connsiteX1" fmla="*/ 34183 w 290991"/>
              <a:gd name="connsiteY1" fmla="*/ 418744 h 427290"/>
              <a:gd name="connsiteX2" fmla="*/ 8545 w 290991"/>
              <a:gd name="connsiteY2" fmla="*/ 410198 h 427290"/>
              <a:gd name="connsiteX3" fmla="*/ 0 w 290991"/>
              <a:gd name="connsiteY3" fmla="*/ 376015 h 427290"/>
              <a:gd name="connsiteX4" fmla="*/ 17091 w 290991"/>
              <a:gd name="connsiteY4" fmla="*/ 324740 h 427290"/>
              <a:gd name="connsiteX5" fmla="*/ 42729 w 290991"/>
              <a:gd name="connsiteY5" fmla="*/ 316195 h 427290"/>
              <a:gd name="connsiteX6" fmla="*/ 68366 w 290991"/>
              <a:gd name="connsiteY6" fmla="*/ 299103 h 427290"/>
              <a:gd name="connsiteX7" fmla="*/ 102549 w 290991"/>
              <a:gd name="connsiteY7" fmla="*/ 290557 h 427290"/>
              <a:gd name="connsiteX8" fmla="*/ 128186 w 290991"/>
              <a:gd name="connsiteY8" fmla="*/ 282011 h 427290"/>
              <a:gd name="connsiteX9" fmla="*/ 196553 w 290991"/>
              <a:gd name="connsiteY9" fmla="*/ 264920 h 427290"/>
              <a:gd name="connsiteX10" fmla="*/ 213644 w 290991"/>
              <a:gd name="connsiteY10" fmla="*/ 213645 h 427290"/>
              <a:gd name="connsiteX11" fmla="*/ 222190 w 290991"/>
              <a:gd name="connsiteY11" fmla="*/ 179462 h 427290"/>
              <a:gd name="connsiteX12" fmla="*/ 239282 w 290991"/>
              <a:gd name="connsiteY12" fmla="*/ 128187 h 427290"/>
              <a:gd name="connsiteX13" fmla="*/ 256373 w 290991"/>
              <a:gd name="connsiteY13" fmla="*/ 102550 h 427290"/>
              <a:gd name="connsiteX14" fmla="*/ 273465 w 290991"/>
              <a:gd name="connsiteY14" fmla="*/ 51275 h 427290"/>
              <a:gd name="connsiteX15" fmla="*/ 290557 w 290991"/>
              <a:gd name="connsiteY15" fmla="*/ 0 h 42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0991" h="427290">
                <a:moveTo>
                  <a:pt x="128186" y="427290"/>
                </a:moveTo>
                <a:cubicBezTo>
                  <a:pt x="96852" y="424441"/>
                  <a:pt x="65330" y="423194"/>
                  <a:pt x="34183" y="418744"/>
                </a:cubicBezTo>
                <a:cubicBezTo>
                  <a:pt x="25265" y="417470"/>
                  <a:pt x="14172" y="417232"/>
                  <a:pt x="8545" y="410198"/>
                </a:cubicBezTo>
                <a:cubicBezTo>
                  <a:pt x="1208" y="401027"/>
                  <a:pt x="2848" y="387409"/>
                  <a:pt x="0" y="376015"/>
                </a:cubicBezTo>
                <a:cubicBezTo>
                  <a:pt x="5697" y="358923"/>
                  <a:pt x="6619" y="339400"/>
                  <a:pt x="17091" y="324740"/>
                </a:cubicBezTo>
                <a:cubicBezTo>
                  <a:pt x="22327" y="317410"/>
                  <a:pt x="34672" y="320224"/>
                  <a:pt x="42729" y="316195"/>
                </a:cubicBezTo>
                <a:cubicBezTo>
                  <a:pt x="51915" y="311602"/>
                  <a:pt x="58926" y="303149"/>
                  <a:pt x="68366" y="299103"/>
                </a:cubicBezTo>
                <a:cubicBezTo>
                  <a:pt x="79161" y="294476"/>
                  <a:pt x="91256" y="293784"/>
                  <a:pt x="102549" y="290557"/>
                </a:cubicBezTo>
                <a:cubicBezTo>
                  <a:pt x="111210" y="288082"/>
                  <a:pt x="119447" y="284196"/>
                  <a:pt x="128186" y="282011"/>
                </a:cubicBezTo>
                <a:lnTo>
                  <a:pt x="196553" y="264920"/>
                </a:lnTo>
                <a:cubicBezTo>
                  <a:pt x="202250" y="247828"/>
                  <a:pt x="209274" y="231123"/>
                  <a:pt x="213644" y="213645"/>
                </a:cubicBezTo>
                <a:cubicBezTo>
                  <a:pt x="216493" y="202251"/>
                  <a:pt x="218815" y="190712"/>
                  <a:pt x="222190" y="179462"/>
                </a:cubicBezTo>
                <a:cubicBezTo>
                  <a:pt x="227367" y="162206"/>
                  <a:pt x="229289" y="143178"/>
                  <a:pt x="239282" y="128187"/>
                </a:cubicBezTo>
                <a:cubicBezTo>
                  <a:pt x="244979" y="119641"/>
                  <a:pt x="252202" y="111935"/>
                  <a:pt x="256373" y="102550"/>
                </a:cubicBezTo>
                <a:cubicBezTo>
                  <a:pt x="263690" y="86087"/>
                  <a:pt x="263471" y="66265"/>
                  <a:pt x="273465" y="51275"/>
                </a:cubicBezTo>
                <a:cubicBezTo>
                  <a:pt x="295298" y="18527"/>
                  <a:pt x="290557" y="35909"/>
                  <a:pt x="290557" y="0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6034" y="5400942"/>
            <a:ext cx="80021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Units:</a:t>
            </a:r>
          </a:p>
        </p:txBody>
      </p:sp>
    </p:spTree>
    <p:extLst>
      <p:ext uri="{BB962C8B-B14F-4D97-AF65-F5344CB8AC3E}">
        <p14:creationId xmlns:p14="http://schemas.microsoft.com/office/powerpoint/2010/main" xmlns="" val="4213489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t="14184"/>
          <a:stretch/>
        </p:blipFill>
        <p:spPr>
          <a:xfrm>
            <a:off x="0" y="1249326"/>
            <a:ext cx="9144000" cy="5222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07" y="4146350"/>
            <a:ext cx="3496119" cy="24519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Except for factor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baseline="-25000" dirty="0"/>
              <a:t>0</a:t>
            </a:r>
            <a:r>
              <a:rPr lang="en-US" sz="2000" dirty="0"/>
              <a:t>, these are the same differential equations as for </a:t>
            </a:r>
            <a:r>
              <a:rPr lang="en-US" sz="2000" b="1" dirty="0"/>
              <a:t>E</a:t>
            </a:r>
            <a:r>
              <a:rPr lang="en-US" sz="2000" baseline="-25000" dirty="0"/>
              <a:t>vac</a:t>
            </a:r>
            <a:r>
              <a:rPr lang="en-US" sz="2000" dirty="0"/>
              <a:t>. So </a:t>
            </a:r>
            <a:r>
              <a:rPr lang="en-US" sz="2000" b="1" dirty="0"/>
              <a:t>D</a:t>
            </a:r>
            <a:r>
              <a:rPr lang="en-US" sz="2000" dirty="0"/>
              <a:t> =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 </a:t>
            </a:r>
            <a:r>
              <a:rPr lang="en-US" sz="2000" b="1" dirty="0"/>
              <a:t>E</a:t>
            </a:r>
            <a:r>
              <a:rPr lang="en-US" sz="2000" baseline="-25000" dirty="0"/>
              <a:t>vac</a:t>
            </a:r>
          </a:p>
          <a:p>
            <a:endParaRPr lang="en-US" sz="2000" baseline="-25000" dirty="0"/>
          </a:p>
          <a:p>
            <a:endParaRPr lang="en-US" sz="2000" baseline="-25000" dirty="0"/>
          </a:p>
          <a:p>
            <a:endParaRPr lang="en-US" sz="2000" baseline="-25000" dirty="0"/>
          </a:p>
          <a:p>
            <a:endParaRPr lang="en-US" sz="2000" baseline="-25000" dirty="0"/>
          </a:p>
          <a:p>
            <a:endParaRPr lang="en-US" sz="2000" baseline="-25000" dirty="0"/>
          </a:p>
          <a:p>
            <a:endParaRPr lang="en-US" sz="2000" baseline="-25000" dirty="0"/>
          </a:p>
          <a:p>
            <a:endParaRPr lang="en-US" sz="2000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EF2D3D-5FB9-4DD2-918F-03F63CBA6158}"/>
              </a:ext>
            </a:extLst>
          </p:cNvPr>
          <p:cNvSpPr txBox="1"/>
          <p:nvPr/>
        </p:nvSpPr>
        <p:spPr>
          <a:xfrm flipH="1">
            <a:off x="885692" y="648586"/>
            <a:ext cx="368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Relative permittivity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0D484C-9B97-475F-8C1D-7D1D54BE4D02}"/>
              </a:ext>
            </a:extLst>
          </p:cNvPr>
          <p:cNvSpPr txBox="1"/>
          <p:nvPr/>
        </p:nvSpPr>
        <p:spPr>
          <a:xfrm>
            <a:off x="255181" y="2137153"/>
            <a:ext cx="825618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If a homogeneous linear dielectric fills all space</a:t>
            </a:r>
          </a:p>
          <a:p>
            <a:r>
              <a:rPr lang="en-US" sz="20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9F92FB5-749B-468D-B490-41A622FFC01A}"/>
              </a:ext>
            </a:extLst>
          </p:cNvPr>
          <p:cNvSpPr/>
          <p:nvPr/>
        </p:nvSpPr>
        <p:spPr>
          <a:xfrm>
            <a:off x="6166884" y="3067493"/>
            <a:ext cx="2658139" cy="303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5B4A76-586C-4408-8BC6-B2EA115BE3C2}"/>
              </a:ext>
            </a:extLst>
          </p:cNvPr>
          <p:cNvSpPr txBox="1"/>
          <p:nvPr/>
        </p:nvSpPr>
        <p:spPr>
          <a:xfrm flipH="1">
            <a:off x="4614041" y="4215812"/>
            <a:ext cx="449075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Doesn’t hold if there are inhomogeneities, such as boundaries, where curl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 is nonzero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871394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t="9226" b="34600"/>
          <a:stretch/>
        </p:blipFill>
        <p:spPr>
          <a:xfrm>
            <a:off x="900112" y="861848"/>
            <a:ext cx="7343775" cy="35367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3AA906-5223-47A1-8AFC-93DF3EAB0F57}"/>
              </a:ext>
            </a:extLst>
          </p:cNvPr>
          <p:cNvSpPr txBox="1"/>
          <p:nvPr/>
        </p:nvSpPr>
        <p:spPr>
          <a:xfrm>
            <a:off x="1077310" y="149608"/>
            <a:ext cx="233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universe before filling with dielectric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2E35B3-5015-4F53-AA86-FE5F5F21CCF6}"/>
              </a:ext>
            </a:extLst>
          </p:cNvPr>
          <p:cNvSpPr txBox="1"/>
          <p:nvPr/>
        </p:nvSpPr>
        <p:spPr>
          <a:xfrm>
            <a:off x="3920358" y="223178"/>
            <a:ext cx="241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universe after filling with dielectric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6DA6A75-BDAF-4A23-838C-D2854D500516}"/>
              </a:ext>
            </a:extLst>
          </p:cNvPr>
          <p:cNvSpPr/>
          <p:nvPr/>
        </p:nvSpPr>
        <p:spPr>
          <a:xfrm>
            <a:off x="1198179" y="3142593"/>
            <a:ext cx="2170387" cy="572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17A2B78-CD09-4A8E-A3F9-F6634E1E8784}"/>
              </a:ext>
            </a:extLst>
          </p:cNvPr>
          <p:cNvSpPr/>
          <p:nvPr/>
        </p:nvSpPr>
        <p:spPr>
          <a:xfrm>
            <a:off x="4472150" y="3174125"/>
            <a:ext cx="1460938" cy="362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9683D85-8580-4C3F-90F0-CD1B10443F19}"/>
              </a:ext>
            </a:extLst>
          </p:cNvPr>
          <p:cNvSpPr/>
          <p:nvPr/>
        </p:nvSpPr>
        <p:spPr>
          <a:xfrm>
            <a:off x="4640317" y="2801007"/>
            <a:ext cx="572814" cy="467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24D9468D-268F-4FFA-B4A0-964B019E2DA7}"/>
              </a:ext>
            </a:extLst>
          </p:cNvPr>
          <p:cNvSpPr/>
          <p:nvPr/>
        </p:nvSpPr>
        <p:spPr>
          <a:xfrm>
            <a:off x="4456386" y="3163614"/>
            <a:ext cx="793531" cy="84083"/>
          </a:xfrm>
          <a:custGeom>
            <a:avLst/>
            <a:gdLst>
              <a:gd name="connsiteX0" fmla="*/ 0 w 793531"/>
              <a:gd name="connsiteY0" fmla="*/ 73572 h 84083"/>
              <a:gd name="connsiteX1" fmla="*/ 147145 w 793531"/>
              <a:gd name="connsiteY1" fmla="*/ 78827 h 84083"/>
              <a:gd name="connsiteX2" fmla="*/ 173421 w 793531"/>
              <a:gd name="connsiteY2" fmla="*/ 84083 h 84083"/>
              <a:gd name="connsiteX3" fmla="*/ 378373 w 793531"/>
              <a:gd name="connsiteY3" fmla="*/ 78827 h 84083"/>
              <a:gd name="connsiteX4" fmla="*/ 472966 w 793531"/>
              <a:gd name="connsiteY4" fmla="*/ 63062 h 84083"/>
              <a:gd name="connsiteX5" fmla="*/ 488731 w 793531"/>
              <a:gd name="connsiteY5" fmla="*/ 57807 h 84083"/>
              <a:gd name="connsiteX6" fmla="*/ 525517 w 793531"/>
              <a:gd name="connsiteY6" fmla="*/ 42041 h 84083"/>
              <a:gd name="connsiteX7" fmla="*/ 572814 w 793531"/>
              <a:gd name="connsiteY7" fmla="*/ 36786 h 84083"/>
              <a:gd name="connsiteX8" fmla="*/ 588580 w 793531"/>
              <a:gd name="connsiteY8" fmla="*/ 31531 h 84083"/>
              <a:gd name="connsiteX9" fmla="*/ 730469 w 793531"/>
              <a:gd name="connsiteY9" fmla="*/ 21020 h 84083"/>
              <a:gd name="connsiteX10" fmla="*/ 767255 w 793531"/>
              <a:gd name="connsiteY10" fmla="*/ 15765 h 84083"/>
              <a:gd name="connsiteX11" fmla="*/ 777766 w 793531"/>
              <a:gd name="connsiteY11" fmla="*/ 5255 h 84083"/>
              <a:gd name="connsiteX12" fmla="*/ 793531 w 793531"/>
              <a:gd name="connsiteY12" fmla="*/ 0 h 8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3531" h="84083">
                <a:moveTo>
                  <a:pt x="0" y="73572"/>
                </a:moveTo>
                <a:cubicBezTo>
                  <a:pt x="49048" y="75324"/>
                  <a:pt x="98155" y="75858"/>
                  <a:pt x="147145" y="78827"/>
                </a:cubicBezTo>
                <a:cubicBezTo>
                  <a:pt x="156061" y="79367"/>
                  <a:pt x="164489" y="84083"/>
                  <a:pt x="173421" y="84083"/>
                </a:cubicBezTo>
                <a:cubicBezTo>
                  <a:pt x="241761" y="84083"/>
                  <a:pt x="310056" y="80579"/>
                  <a:pt x="378373" y="78827"/>
                </a:cubicBezTo>
                <a:cubicBezTo>
                  <a:pt x="420456" y="72815"/>
                  <a:pt x="439177" y="72716"/>
                  <a:pt x="472966" y="63062"/>
                </a:cubicBezTo>
                <a:cubicBezTo>
                  <a:pt x="478292" y="61540"/>
                  <a:pt x="483640" y="59989"/>
                  <a:pt x="488731" y="57807"/>
                </a:cubicBezTo>
                <a:cubicBezTo>
                  <a:pt x="500914" y="52585"/>
                  <a:pt x="512072" y="44282"/>
                  <a:pt x="525517" y="42041"/>
                </a:cubicBezTo>
                <a:cubicBezTo>
                  <a:pt x="541164" y="39433"/>
                  <a:pt x="557048" y="38538"/>
                  <a:pt x="572814" y="36786"/>
                </a:cubicBezTo>
                <a:cubicBezTo>
                  <a:pt x="578069" y="35034"/>
                  <a:pt x="583148" y="32617"/>
                  <a:pt x="588580" y="31531"/>
                </a:cubicBezTo>
                <a:cubicBezTo>
                  <a:pt x="632848" y="22678"/>
                  <a:pt x="690148" y="23036"/>
                  <a:pt x="730469" y="21020"/>
                </a:cubicBezTo>
                <a:cubicBezTo>
                  <a:pt x="742731" y="19268"/>
                  <a:pt x="755504" y="19682"/>
                  <a:pt x="767255" y="15765"/>
                </a:cubicBezTo>
                <a:cubicBezTo>
                  <a:pt x="771955" y="14198"/>
                  <a:pt x="773517" y="7804"/>
                  <a:pt x="777766" y="5255"/>
                </a:cubicBezTo>
                <a:cubicBezTo>
                  <a:pt x="782516" y="2405"/>
                  <a:pt x="793531" y="0"/>
                  <a:pt x="793531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303F686-2200-42F1-91BC-57C2D190B4F7}"/>
              </a:ext>
            </a:extLst>
          </p:cNvPr>
          <p:cNvSpPr txBox="1"/>
          <p:nvPr/>
        </p:nvSpPr>
        <p:spPr>
          <a:xfrm>
            <a:off x="6185338" y="2427893"/>
            <a:ext cx="292187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r>
              <a:rPr lang="en-US" sz="2000" dirty="0"/>
              <a:t> unaffected by the bound charge due to polarization</a:t>
            </a:r>
            <a:endParaRPr lang="en-US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B91D987-D0BB-412B-BC3D-DA756272A3D8}"/>
              </a:ext>
            </a:extLst>
          </p:cNvPr>
          <p:cNvSpPr txBox="1"/>
          <p:nvPr/>
        </p:nvSpPr>
        <p:spPr>
          <a:xfrm>
            <a:off x="1198179" y="4472158"/>
            <a:ext cx="65321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Filling the universe with uniform linear dielectric decreases the electric field by factor 1/</a:t>
            </a:r>
            <a:r>
              <a:rPr lang="en-US" dirty="0" err="1">
                <a:latin typeface="Symbol" panose="05050102010706020507" pitchFamily="18" charset="2"/>
              </a:rPr>
              <a:t>e</a:t>
            </a:r>
            <a:r>
              <a:rPr lang="en-US" baseline="-25000" dirty="0" err="1"/>
              <a:t>r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384968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6301" t="14704"/>
          <a:stretch/>
        </p:blipFill>
        <p:spPr>
          <a:xfrm>
            <a:off x="598205" y="1008404"/>
            <a:ext cx="8520569" cy="5849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4277" y="145279"/>
            <a:ext cx="337252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Homogeneous linear dielectric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06749" y="4153256"/>
            <a:ext cx="730665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</a:t>
            </a:r>
            <a:r>
              <a:rPr lang="en-US" sz="2000" dirty="0" err="1">
                <a:latin typeface="Symbol" panose="05050102010706020507" pitchFamily="18" charset="2"/>
              </a:rPr>
              <a:t>r</a:t>
            </a:r>
            <a:r>
              <a:rPr lang="en-US" sz="2000" baseline="-25000" dirty="0" err="1" smtClean="0"/>
              <a:t>f</a:t>
            </a:r>
            <a:r>
              <a:rPr lang="en-US" sz="2000" dirty="0" smtClean="0"/>
              <a:t> = 0 inside the dielectric, and </a:t>
            </a:r>
            <a:r>
              <a:rPr lang="en-US" sz="2000" dirty="0" err="1">
                <a:latin typeface="Symbol" panose="05050102010706020507" pitchFamily="18" charset="2"/>
              </a:rPr>
              <a:t>r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 = 0 because it is homogenous, then </a:t>
            </a:r>
            <a:r>
              <a:rPr lang="en-US" sz="2000" dirty="0" err="1" smtClean="0">
                <a:latin typeface="Symbol" panose="05050102010706020507" pitchFamily="18" charset="2"/>
              </a:rPr>
              <a:t>r</a:t>
            </a:r>
            <a:r>
              <a:rPr lang="en-US" sz="2000" baseline="-25000" dirty="0" err="1" smtClean="0"/>
              <a:t>total</a:t>
            </a:r>
            <a:r>
              <a:rPr lang="en-US" sz="2000" dirty="0" smtClean="0"/>
              <a:t> = 0. 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170491" y="5534561"/>
            <a:ext cx="595682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/>
              <a:t>i</a:t>
            </a:r>
            <a:r>
              <a:rPr lang="en-US" sz="2000" dirty="0" smtClean="0"/>
              <a:t>nside, i.e. Laplace’s equation holds in homogeneous linear dielectrics, even if they are polarized. </a:t>
            </a:r>
          </a:p>
        </p:txBody>
      </p:sp>
      <p:sp>
        <p:nvSpPr>
          <p:cNvPr id="6" name="Freeform 5"/>
          <p:cNvSpPr/>
          <p:nvPr/>
        </p:nvSpPr>
        <p:spPr>
          <a:xfrm>
            <a:off x="1768979" y="4956561"/>
            <a:ext cx="744240" cy="1324598"/>
          </a:xfrm>
          <a:custGeom>
            <a:avLst/>
            <a:gdLst>
              <a:gd name="connsiteX0" fmla="*/ 0 w 744240"/>
              <a:gd name="connsiteY0" fmla="*/ 0 h 1324598"/>
              <a:gd name="connsiteX1" fmla="*/ 111096 w 744240"/>
              <a:gd name="connsiteY1" fmla="*/ 205099 h 1324598"/>
              <a:gd name="connsiteX2" fmla="*/ 188008 w 744240"/>
              <a:gd name="connsiteY2" fmla="*/ 299103 h 1324598"/>
              <a:gd name="connsiteX3" fmla="*/ 247828 w 744240"/>
              <a:gd name="connsiteY3" fmla="*/ 393106 h 1324598"/>
              <a:gd name="connsiteX4" fmla="*/ 290557 w 744240"/>
              <a:gd name="connsiteY4" fmla="*/ 435835 h 1324598"/>
              <a:gd name="connsiteX5" fmla="*/ 316195 w 744240"/>
              <a:gd name="connsiteY5" fmla="*/ 478564 h 1324598"/>
              <a:gd name="connsiteX6" fmla="*/ 376015 w 744240"/>
              <a:gd name="connsiteY6" fmla="*/ 538385 h 1324598"/>
              <a:gd name="connsiteX7" fmla="*/ 384561 w 744240"/>
              <a:gd name="connsiteY7" fmla="*/ 564022 h 1324598"/>
              <a:gd name="connsiteX8" fmla="*/ 410199 w 744240"/>
              <a:gd name="connsiteY8" fmla="*/ 589660 h 1324598"/>
              <a:gd name="connsiteX9" fmla="*/ 435836 w 744240"/>
              <a:gd name="connsiteY9" fmla="*/ 623843 h 1324598"/>
              <a:gd name="connsiteX10" fmla="*/ 470019 w 744240"/>
              <a:gd name="connsiteY10" fmla="*/ 658026 h 1324598"/>
              <a:gd name="connsiteX11" fmla="*/ 495657 w 744240"/>
              <a:gd name="connsiteY11" fmla="*/ 700755 h 1324598"/>
              <a:gd name="connsiteX12" fmla="*/ 521294 w 744240"/>
              <a:gd name="connsiteY12" fmla="*/ 717846 h 1324598"/>
              <a:gd name="connsiteX13" fmla="*/ 546931 w 744240"/>
              <a:gd name="connsiteY13" fmla="*/ 743484 h 1324598"/>
              <a:gd name="connsiteX14" fmla="*/ 581114 w 744240"/>
              <a:gd name="connsiteY14" fmla="*/ 811850 h 1324598"/>
              <a:gd name="connsiteX15" fmla="*/ 606752 w 744240"/>
              <a:gd name="connsiteY15" fmla="*/ 828942 h 1324598"/>
              <a:gd name="connsiteX16" fmla="*/ 615298 w 744240"/>
              <a:gd name="connsiteY16" fmla="*/ 871671 h 1324598"/>
              <a:gd name="connsiteX17" fmla="*/ 632389 w 744240"/>
              <a:gd name="connsiteY17" fmla="*/ 897308 h 1324598"/>
              <a:gd name="connsiteX18" fmla="*/ 640935 w 744240"/>
              <a:gd name="connsiteY18" fmla="*/ 922946 h 1324598"/>
              <a:gd name="connsiteX19" fmla="*/ 666572 w 744240"/>
              <a:gd name="connsiteY19" fmla="*/ 965675 h 1324598"/>
              <a:gd name="connsiteX20" fmla="*/ 692210 w 744240"/>
              <a:gd name="connsiteY20" fmla="*/ 1034041 h 1324598"/>
              <a:gd name="connsiteX21" fmla="*/ 726393 w 744240"/>
              <a:gd name="connsiteY21" fmla="*/ 1102407 h 1324598"/>
              <a:gd name="connsiteX22" fmla="*/ 743485 w 744240"/>
              <a:gd name="connsiteY22" fmla="*/ 1153682 h 1324598"/>
              <a:gd name="connsiteX23" fmla="*/ 734939 w 744240"/>
              <a:gd name="connsiteY23" fmla="*/ 1187865 h 1324598"/>
              <a:gd name="connsiteX24" fmla="*/ 717847 w 744240"/>
              <a:gd name="connsiteY24" fmla="*/ 1247686 h 1324598"/>
              <a:gd name="connsiteX25" fmla="*/ 717847 w 744240"/>
              <a:gd name="connsiteY25" fmla="*/ 1324598 h 132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44240" h="1324598">
                <a:moveTo>
                  <a:pt x="0" y="0"/>
                </a:moveTo>
                <a:cubicBezTo>
                  <a:pt x="99118" y="123894"/>
                  <a:pt x="-63985" y="-86704"/>
                  <a:pt x="111096" y="205099"/>
                </a:cubicBezTo>
                <a:cubicBezTo>
                  <a:pt x="131926" y="239816"/>
                  <a:pt x="167178" y="264386"/>
                  <a:pt x="188008" y="299103"/>
                </a:cubicBezTo>
                <a:cubicBezTo>
                  <a:pt x="202284" y="322896"/>
                  <a:pt x="231552" y="373213"/>
                  <a:pt x="247828" y="393106"/>
                </a:cubicBezTo>
                <a:cubicBezTo>
                  <a:pt x="260583" y="408696"/>
                  <a:pt x="277974" y="420106"/>
                  <a:pt x="290557" y="435835"/>
                </a:cubicBezTo>
                <a:cubicBezTo>
                  <a:pt x="300933" y="448805"/>
                  <a:pt x="305257" y="466064"/>
                  <a:pt x="316195" y="478564"/>
                </a:cubicBezTo>
                <a:cubicBezTo>
                  <a:pt x="455765" y="638073"/>
                  <a:pt x="247841" y="367484"/>
                  <a:pt x="376015" y="538385"/>
                </a:cubicBezTo>
                <a:cubicBezTo>
                  <a:pt x="378864" y="546931"/>
                  <a:pt x="379564" y="556527"/>
                  <a:pt x="384561" y="564022"/>
                </a:cubicBezTo>
                <a:cubicBezTo>
                  <a:pt x="391265" y="574078"/>
                  <a:pt x="402334" y="580484"/>
                  <a:pt x="410199" y="589660"/>
                </a:cubicBezTo>
                <a:cubicBezTo>
                  <a:pt x="419468" y="600474"/>
                  <a:pt x="426457" y="613124"/>
                  <a:pt x="435836" y="623843"/>
                </a:cubicBezTo>
                <a:cubicBezTo>
                  <a:pt x="446447" y="635970"/>
                  <a:pt x="460126" y="645306"/>
                  <a:pt x="470019" y="658026"/>
                </a:cubicBezTo>
                <a:cubicBezTo>
                  <a:pt x="480217" y="671137"/>
                  <a:pt x="484847" y="688144"/>
                  <a:pt x="495657" y="700755"/>
                </a:cubicBezTo>
                <a:cubicBezTo>
                  <a:pt x="502341" y="708553"/>
                  <a:pt x="513404" y="711271"/>
                  <a:pt x="521294" y="717846"/>
                </a:cubicBezTo>
                <a:cubicBezTo>
                  <a:pt x="530578" y="725583"/>
                  <a:pt x="539194" y="734200"/>
                  <a:pt x="546931" y="743484"/>
                </a:cubicBezTo>
                <a:cubicBezTo>
                  <a:pt x="611126" y="820518"/>
                  <a:pt x="502567" y="701883"/>
                  <a:pt x="581114" y="811850"/>
                </a:cubicBezTo>
                <a:cubicBezTo>
                  <a:pt x="587084" y="820208"/>
                  <a:pt x="598206" y="823245"/>
                  <a:pt x="606752" y="828942"/>
                </a:cubicBezTo>
                <a:cubicBezTo>
                  <a:pt x="609601" y="843185"/>
                  <a:pt x="610198" y="858071"/>
                  <a:pt x="615298" y="871671"/>
                </a:cubicBezTo>
                <a:cubicBezTo>
                  <a:pt x="618904" y="881288"/>
                  <a:pt x="627796" y="888122"/>
                  <a:pt x="632389" y="897308"/>
                </a:cubicBezTo>
                <a:cubicBezTo>
                  <a:pt x="636418" y="905365"/>
                  <a:pt x="636906" y="914889"/>
                  <a:pt x="640935" y="922946"/>
                </a:cubicBezTo>
                <a:cubicBezTo>
                  <a:pt x="648363" y="937802"/>
                  <a:pt x="658026" y="951432"/>
                  <a:pt x="666572" y="965675"/>
                </a:cubicBezTo>
                <a:cubicBezTo>
                  <a:pt x="681152" y="1023992"/>
                  <a:pt x="666672" y="976581"/>
                  <a:pt x="692210" y="1034041"/>
                </a:cubicBezTo>
                <a:cubicBezTo>
                  <a:pt x="720085" y="1096761"/>
                  <a:pt x="696125" y="1057007"/>
                  <a:pt x="726393" y="1102407"/>
                </a:cubicBezTo>
                <a:cubicBezTo>
                  <a:pt x="732090" y="1119499"/>
                  <a:pt x="747855" y="1136204"/>
                  <a:pt x="743485" y="1153682"/>
                </a:cubicBezTo>
                <a:cubicBezTo>
                  <a:pt x="740636" y="1165076"/>
                  <a:pt x="738166" y="1176572"/>
                  <a:pt x="734939" y="1187865"/>
                </a:cubicBezTo>
                <a:cubicBezTo>
                  <a:pt x="729831" y="1205743"/>
                  <a:pt x="719253" y="1229409"/>
                  <a:pt x="717847" y="1247686"/>
                </a:cubicBezTo>
                <a:cubicBezTo>
                  <a:pt x="715881" y="1273248"/>
                  <a:pt x="717847" y="1298961"/>
                  <a:pt x="717847" y="1324598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531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9374" t="22804"/>
          <a:stretch/>
        </p:blipFill>
        <p:spPr>
          <a:xfrm>
            <a:off x="846033" y="726392"/>
            <a:ext cx="7072496" cy="5294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465" y="307649"/>
            <a:ext cx="659735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Chapter 3 tricks for solving Laplace’s equation can be used in homogenous linear dielectrics, except that now the boundary conditions are different.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240330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16857" t="17122"/>
          <a:stretch/>
        </p:blipFill>
        <p:spPr>
          <a:xfrm>
            <a:off x="1956987" y="1632246"/>
            <a:ext cx="6076058" cy="3843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5854" y="589659"/>
            <a:ext cx="5226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potential has no discontinuity at a boundary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25110" y="2478281"/>
            <a:ext cx="8098114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Example 4.7:  A neutral dielectric sphere placed into a uniform external field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48840" y="3777006"/>
            <a:ext cx="1384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Boundary conditions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665862" y="51787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8840" y="6118317"/>
            <a:ext cx="515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uniform field before the dielectric is inserted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4025069" y="5460763"/>
            <a:ext cx="341833" cy="606751"/>
          </a:xfrm>
          <a:custGeom>
            <a:avLst/>
            <a:gdLst>
              <a:gd name="connsiteX0" fmla="*/ 0 w 341833"/>
              <a:gd name="connsiteY0" fmla="*/ 606751 h 606751"/>
              <a:gd name="connsiteX1" fmla="*/ 51275 w 341833"/>
              <a:gd name="connsiteY1" fmla="*/ 598205 h 606751"/>
              <a:gd name="connsiteX2" fmla="*/ 76912 w 341833"/>
              <a:gd name="connsiteY2" fmla="*/ 572568 h 606751"/>
              <a:gd name="connsiteX3" fmla="*/ 128187 w 341833"/>
              <a:gd name="connsiteY3" fmla="*/ 546930 h 606751"/>
              <a:gd name="connsiteX4" fmla="*/ 188008 w 341833"/>
              <a:gd name="connsiteY4" fmla="*/ 461473 h 606751"/>
              <a:gd name="connsiteX5" fmla="*/ 213645 w 341833"/>
              <a:gd name="connsiteY5" fmla="*/ 384560 h 606751"/>
              <a:gd name="connsiteX6" fmla="*/ 222191 w 341833"/>
              <a:gd name="connsiteY6" fmla="*/ 358923 h 606751"/>
              <a:gd name="connsiteX7" fmla="*/ 256374 w 341833"/>
              <a:gd name="connsiteY7" fmla="*/ 290557 h 606751"/>
              <a:gd name="connsiteX8" fmla="*/ 290557 w 341833"/>
              <a:gd name="connsiteY8" fmla="*/ 230736 h 606751"/>
              <a:gd name="connsiteX9" fmla="*/ 316195 w 341833"/>
              <a:gd name="connsiteY9" fmla="*/ 145278 h 606751"/>
              <a:gd name="connsiteX10" fmla="*/ 324740 w 341833"/>
              <a:gd name="connsiteY10" fmla="*/ 119641 h 606751"/>
              <a:gd name="connsiteX11" fmla="*/ 333286 w 341833"/>
              <a:gd name="connsiteY11" fmla="*/ 94003 h 606751"/>
              <a:gd name="connsiteX12" fmla="*/ 341832 w 341833"/>
              <a:gd name="connsiteY12" fmla="*/ 0 h 60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1833" h="606751">
                <a:moveTo>
                  <a:pt x="0" y="606751"/>
                </a:moveTo>
                <a:cubicBezTo>
                  <a:pt x="17092" y="603902"/>
                  <a:pt x="35441" y="605242"/>
                  <a:pt x="51275" y="598205"/>
                </a:cubicBezTo>
                <a:cubicBezTo>
                  <a:pt x="62319" y="593297"/>
                  <a:pt x="67628" y="580305"/>
                  <a:pt x="76912" y="572568"/>
                </a:cubicBezTo>
                <a:cubicBezTo>
                  <a:pt x="99001" y="554161"/>
                  <a:pt x="102492" y="555495"/>
                  <a:pt x="128187" y="546930"/>
                </a:cubicBezTo>
                <a:cubicBezTo>
                  <a:pt x="170271" y="483805"/>
                  <a:pt x="150045" y="512089"/>
                  <a:pt x="188008" y="461473"/>
                </a:cubicBezTo>
                <a:lnTo>
                  <a:pt x="213645" y="384560"/>
                </a:lnTo>
                <a:cubicBezTo>
                  <a:pt x="216494" y="376014"/>
                  <a:pt x="218163" y="366980"/>
                  <a:pt x="222191" y="358923"/>
                </a:cubicBezTo>
                <a:cubicBezTo>
                  <a:pt x="233585" y="336134"/>
                  <a:pt x="248317" y="314728"/>
                  <a:pt x="256374" y="290557"/>
                </a:cubicBezTo>
                <a:cubicBezTo>
                  <a:pt x="269424" y="251407"/>
                  <a:pt x="259515" y="272126"/>
                  <a:pt x="290557" y="230736"/>
                </a:cubicBezTo>
                <a:cubicBezTo>
                  <a:pt x="303474" y="179069"/>
                  <a:pt x="295387" y="207703"/>
                  <a:pt x="316195" y="145278"/>
                </a:cubicBezTo>
                <a:lnTo>
                  <a:pt x="324740" y="119641"/>
                </a:lnTo>
                <a:lnTo>
                  <a:pt x="333286" y="94003"/>
                </a:lnTo>
                <a:cubicBezTo>
                  <a:pt x="342115" y="5711"/>
                  <a:pt x="341832" y="37173"/>
                  <a:pt x="341832" y="0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1221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05035"/>
            <a:ext cx="9144000" cy="4647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18647" y="307649"/>
            <a:ext cx="1871529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Another boundary condition is that the potential must be finite at the center of the sphere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24741" y="1030923"/>
            <a:ext cx="4041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Solution of Laplace’s equation inside.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43855" y="2781386"/>
            <a:ext cx="4203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Solution of Laplace’s equation outside.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563312" y="4760007"/>
            <a:ext cx="342686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potential must reduce to uniform-field part at infinity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525730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41" y="6"/>
            <a:ext cx="6922420" cy="496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39951" y="709126"/>
            <a:ext cx="4068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Potential is continuous across surface of sphere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9796" b="7463"/>
          <a:stretch>
            <a:fillRect/>
          </a:stretch>
        </p:blipFill>
        <p:spPr bwMode="auto">
          <a:xfrm>
            <a:off x="648637" y="4946063"/>
            <a:ext cx="4976091" cy="189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19" y="12789"/>
            <a:ext cx="6447856" cy="679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63568" y="68234"/>
            <a:ext cx="363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component of </a:t>
            </a:r>
            <a:r>
              <a:rPr lang="en-US" b="1" dirty="0" smtClean="0"/>
              <a:t>D</a:t>
            </a:r>
            <a:r>
              <a:rPr lang="en-US" dirty="0" smtClean="0"/>
              <a:t> is continuous across boundary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605" y="518616"/>
            <a:ext cx="8277330" cy="633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62364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1" y="3550596"/>
            <a:ext cx="4000500" cy="330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14580" t="56970" r="38691"/>
          <a:stretch/>
        </p:blipFill>
        <p:spPr>
          <a:xfrm>
            <a:off x="2461189" y="3486685"/>
            <a:ext cx="4272897" cy="2044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470" y="427290"/>
            <a:ext cx="79134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Atoms</a:t>
            </a:r>
            <a:r>
              <a:rPr lang="en-US" sz="2000" dirty="0"/>
              <a:t> have spherical symmetry</a:t>
            </a:r>
          </a:p>
          <a:p>
            <a:endParaRPr lang="en-US" sz="2000" dirty="0"/>
          </a:p>
          <a:p>
            <a:r>
              <a:rPr lang="en-US" sz="2000" dirty="0"/>
              <a:t>For </a:t>
            </a:r>
            <a:r>
              <a:rPr lang="en-US" sz="2000" b="1" dirty="0"/>
              <a:t>molecules</a:t>
            </a:r>
            <a:r>
              <a:rPr lang="en-US" sz="2000" dirty="0"/>
              <a:t> there are different types of symmetry:  </a:t>
            </a:r>
          </a:p>
          <a:p>
            <a:r>
              <a:rPr lang="en-US" sz="2000" dirty="0"/>
              <a:t>The 32 point-groups.  Each is a group of symmetry operations.</a:t>
            </a:r>
          </a:p>
          <a:p>
            <a:r>
              <a:rPr lang="en-US" sz="2000" dirty="0"/>
              <a:t>The size and direction of an induced molecule depends on its orientation with respect to an external field:</a:t>
            </a:r>
          </a:p>
          <a:p>
            <a:r>
              <a:rPr lang="en-US" sz="2000" dirty="0"/>
              <a:t>The induced dipole moment of a molecule does not have to be in the same direction as the inducing field.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8611" y="3649055"/>
            <a:ext cx="210226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Polarizability tensor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Freeform 4"/>
          <p:cNvSpPr/>
          <p:nvPr/>
        </p:nvSpPr>
        <p:spPr>
          <a:xfrm>
            <a:off x="6135880" y="4324172"/>
            <a:ext cx="1598064" cy="299103"/>
          </a:xfrm>
          <a:custGeom>
            <a:avLst/>
            <a:gdLst>
              <a:gd name="connsiteX0" fmla="*/ 1598064 w 1598064"/>
              <a:gd name="connsiteY0" fmla="*/ 0 h 299103"/>
              <a:gd name="connsiteX1" fmla="*/ 1572427 w 1598064"/>
              <a:gd name="connsiteY1" fmla="*/ 102549 h 299103"/>
              <a:gd name="connsiteX2" fmla="*/ 1512606 w 1598064"/>
              <a:gd name="connsiteY2" fmla="*/ 179462 h 299103"/>
              <a:gd name="connsiteX3" fmla="*/ 1495514 w 1598064"/>
              <a:gd name="connsiteY3" fmla="*/ 205099 h 299103"/>
              <a:gd name="connsiteX4" fmla="*/ 1444240 w 1598064"/>
              <a:gd name="connsiteY4" fmla="*/ 239282 h 299103"/>
              <a:gd name="connsiteX5" fmla="*/ 1392965 w 1598064"/>
              <a:gd name="connsiteY5" fmla="*/ 273465 h 299103"/>
              <a:gd name="connsiteX6" fmla="*/ 1367327 w 1598064"/>
              <a:gd name="connsiteY6" fmla="*/ 282011 h 299103"/>
              <a:gd name="connsiteX7" fmla="*/ 1290415 w 1598064"/>
              <a:gd name="connsiteY7" fmla="*/ 299103 h 299103"/>
              <a:gd name="connsiteX8" fmla="*/ 564023 w 1598064"/>
              <a:gd name="connsiteY8" fmla="*/ 290557 h 299103"/>
              <a:gd name="connsiteX9" fmla="*/ 538385 w 1598064"/>
              <a:gd name="connsiteY9" fmla="*/ 282011 h 299103"/>
              <a:gd name="connsiteX10" fmla="*/ 51275 w 1598064"/>
              <a:gd name="connsiteY10" fmla="*/ 273465 h 299103"/>
              <a:gd name="connsiteX11" fmla="*/ 0 w 1598064"/>
              <a:gd name="connsiteY11" fmla="*/ 264920 h 29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8064" h="299103">
                <a:moveTo>
                  <a:pt x="1598064" y="0"/>
                </a:moveTo>
                <a:cubicBezTo>
                  <a:pt x="1593793" y="25627"/>
                  <a:pt x="1587473" y="79980"/>
                  <a:pt x="1572427" y="102549"/>
                </a:cubicBezTo>
                <a:cubicBezTo>
                  <a:pt x="1486033" y="232137"/>
                  <a:pt x="1579541" y="99140"/>
                  <a:pt x="1512606" y="179462"/>
                </a:cubicBezTo>
                <a:cubicBezTo>
                  <a:pt x="1506031" y="187352"/>
                  <a:pt x="1503244" y="198336"/>
                  <a:pt x="1495514" y="205099"/>
                </a:cubicBezTo>
                <a:cubicBezTo>
                  <a:pt x="1480055" y="218626"/>
                  <a:pt x="1461331" y="227888"/>
                  <a:pt x="1444240" y="239282"/>
                </a:cubicBezTo>
                <a:lnTo>
                  <a:pt x="1392965" y="273465"/>
                </a:lnTo>
                <a:cubicBezTo>
                  <a:pt x="1384419" y="276314"/>
                  <a:pt x="1376121" y="280057"/>
                  <a:pt x="1367327" y="282011"/>
                </a:cubicBezTo>
                <a:cubicBezTo>
                  <a:pt x="1277086" y="302065"/>
                  <a:pt x="1348130" y="279865"/>
                  <a:pt x="1290415" y="299103"/>
                </a:cubicBezTo>
                <a:lnTo>
                  <a:pt x="564023" y="290557"/>
                </a:lnTo>
                <a:cubicBezTo>
                  <a:pt x="555017" y="290352"/>
                  <a:pt x="547388" y="282311"/>
                  <a:pt x="538385" y="282011"/>
                </a:cubicBezTo>
                <a:cubicBezTo>
                  <a:pt x="376080" y="276601"/>
                  <a:pt x="213645" y="276314"/>
                  <a:pt x="51275" y="273465"/>
                </a:cubicBezTo>
                <a:lnTo>
                  <a:pt x="0" y="26492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0863" y="4775910"/>
            <a:ext cx="2640651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i="1" dirty="0" err="1"/>
              <a:t>i</a:t>
            </a:r>
            <a:r>
              <a:rPr lang="en-US" sz="2000" i="1" baseline="30000" dirty="0" err="1"/>
              <a:t>th</a:t>
            </a:r>
            <a:r>
              <a:rPr lang="en-US" sz="2000" dirty="0"/>
              <a:t> component of the dipole moment depends on all the components of the electric field.</a:t>
            </a:r>
          </a:p>
        </p:txBody>
      </p:sp>
    </p:spTree>
    <p:extLst>
      <p:ext uri="{BB962C8B-B14F-4D97-AF65-F5344CB8AC3E}">
        <p14:creationId xmlns:p14="http://schemas.microsoft.com/office/powerpoint/2010/main" xmlns="" val="2612400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0"/>
            <a:ext cx="4462462" cy="582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6632" y="5357813"/>
            <a:ext cx="319736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8151" y="5734050"/>
            <a:ext cx="3790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Electric field inside is uniform, is smaller than E</a:t>
            </a:r>
            <a:r>
              <a:rPr lang="en-US" baseline="-25000" dirty="0" smtClean="0"/>
              <a:t>0</a:t>
            </a:r>
            <a:r>
              <a:rPr lang="en-US" dirty="0" smtClean="0"/>
              <a:t>, and is in the same direction as </a:t>
            </a:r>
            <a:r>
              <a:rPr lang="en-US" b="1" dirty="0" smtClean="0"/>
              <a:t>E</a:t>
            </a:r>
            <a:r>
              <a:rPr lang="en-US" b="1" baseline="-25000" dirty="0" smtClean="0"/>
              <a:t>0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174" y="0"/>
            <a:ext cx="624252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6426" y="5000624"/>
            <a:ext cx="46434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328" y="1170942"/>
            <a:ext cx="8793344" cy="451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5468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098" y="0"/>
            <a:ext cx="7207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54215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22280"/>
            <a:ext cx="9144000" cy="301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1220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6676"/>
            <a:ext cx="9144000" cy="494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73374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228" y="1557857"/>
            <a:ext cx="8437544" cy="374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31306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9628"/>
            <a:ext cx="9144000" cy="6260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1100" y="266700"/>
            <a:ext cx="3981451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Charge up the capacitor, then disconnect the battery.</a:t>
            </a:r>
          </a:p>
          <a:p>
            <a:r>
              <a:rPr lang="en-US" sz="2000" dirty="0" smtClean="0"/>
              <a:t>That leaves a fixed free charge  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f</a:t>
            </a:r>
            <a:r>
              <a:rPr lang="en-US" sz="2000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250" y="323850"/>
            <a:ext cx="2305049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dielectric slab  partly inserted between capacitor plates.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66751" y="4876800"/>
            <a:ext cx="6553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Pull out the dielectric by a small distance </a:t>
            </a:r>
            <a:r>
              <a:rPr lang="en-US" sz="2000" dirty="0" err="1" smtClean="0"/>
              <a:t>dx</a:t>
            </a:r>
            <a:r>
              <a:rPr lang="en-US" sz="2000" dirty="0" smtClean="0"/>
              <a:t>.  The amount of work done by the external force is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33500" y="3562350"/>
            <a:ext cx="40005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Work done to charge the capacitor, which equals the stored potential energy</a:t>
            </a:r>
          </a:p>
          <a:p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314950" y="3524250"/>
            <a:ext cx="188595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4971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rcRect t="7675"/>
          <a:stretch>
            <a:fillRect/>
          </a:stretch>
        </p:blipFill>
        <p:spPr>
          <a:xfrm>
            <a:off x="990600" y="1123950"/>
            <a:ext cx="6935979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285750"/>
            <a:ext cx="88201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 electrostatic force on the dielectric slab is the opposite of the external force,  by Newton’s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law:  F = -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ext</a:t>
            </a:r>
            <a:endParaRPr lang="en-US" sz="2000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6267450" y="876300"/>
            <a:ext cx="27622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capacitance is the only factor in W that depends on the position of the slab.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91100" y="2381250"/>
            <a:ext cx="21276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(w here is the width)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71850" y="1028700"/>
            <a:ext cx="3898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35411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8037" y="0"/>
            <a:ext cx="598792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2527" y="6064767"/>
            <a:ext cx="3051276" cy="518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1051" y="152400"/>
            <a:ext cx="6096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If the battery is not disconnected, then the potential difference V is maintained, and the free charge Q changes when the dielectric is pulled out. 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514850" y="2324785"/>
            <a:ext cx="38481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Battery does </a:t>
            </a:r>
            <a:r>
              <a:rPr lang="en-US" sz="2000" dirty="0" smtClean="0"/>
              <a:t>this amount of work </a:t>
            </a:r>
            <a:r>
              <a:rPr lang="en-US" sz="2000" dirty="0" smtClean="0"/>
              <a:t>by moving charge to maintain  V.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353050" y="1981200"/>
            <a:ext cx="2286000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28700" y="2876550"/>
            <a:ext cx="186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Electrostatic 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794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t="32897" b="1"/>
          <a:stretch/>
        </p:blipFill>
        <p:spPr>
          <a:xfrm>
            <a:off x="1302623" y="2256090"/>
            <a:ext cx="6538754" cy="4601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0861" y="182319"/>
            <a:ext cx="730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Some molecules (hetero-polar) have a permanent dipole moment, e.g. H</a:t>
            </a:r>
            <a:r>
              <a:rPr lang="en-US" sz="2000" baseline="-25000" dirty="0"/>
              <a:t>2</a:t>
            </a:r>
            <a:r>
              <a:rPr lang="en-US" sz="2000" dirty="0"/>
              <a:t>0, CO, HF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09538"/>
            <a:ext cx="3488184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Such molecules experience a torque in an external E-field, which tends to align their dipole moment with the external field.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2434" y="1925146"/>
            <a:ext cx="1700613" cy="13820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17998" y="3643301"/>
            <a:ext cx="397384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Put the origin at the center of the dipole</a:t>
            </a:r>
          </a:p>
        </p:txBody>
      </p:sp>
      <p:sp>
        <p:nvSpPr>
          <p:cNvPr id="7" name="Freeform 6"/>
          <p:cNvSpPr/>
          <p:nvPr/>
        </p:nvSpPr>
        <p:spPr>
          <a:xfrm>
            <a:off x="3973780" y="4520725"/>
            <a:ext cx="25652" cy="76912"/>
          </a:xfrm>
          <a:custGeom>
            <a:avLst/>
            <a:gdLst>
              <a:gd name="connsiteX0" fmla="*/ 25652 w 25652"/>
              <a:gd name="connsiteY0" fmla="*/ 0 h 76912"/>
              <a:gd name="connsiteX1" fmla="*/ 8560 w 25652"/>
              <a:gd name="connsiteY1" fmla="*/ 68367 h 76912"/>
              <a:gd name="connsiteX2" fmla="*/ 17106 w 25652"/>
              <a:gd name="connsiteY2" fmla="*/ 76912 h 7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52" h="76912">
                <a:moveTo>
                  <a:pt x="25652" y="0"/>
                </a:moveTo>
                <a:cubicBezTo>
                  <a:pt x="2319" y="38888"/>
                  <a:pt x="-9002" y="33244"/>
                  <a:pt x="8560" y="68367"/>
                </a:cubicBezTo>
                <a:cubicBezTo>
                  <a:pt x="10362" y="71970"/>
                  <a:pt x="14257" y="74064"/>
                  <a:pt x="17106" y="7691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0576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43673"/>
            <a:ext cx="9144000" cy="4770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278" y="940038"/>
            <a:ext cx="611024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If the field is uniform, the net force on the dipole is zero (though the torque is generally non-zero).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79462" y="3266628"/>
            <a:ext cx="508947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If the field is non-uniform, the force is nonzero.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6654" y="4785645"/>
            <a:ext cx="176897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change in the field in the direction of the dipole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48573" y="3114443"/>
            <a:ext cx="41389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i="1" dirty="0" err="1"/>
              <a:t>E</a:t>
            </a:r>
            <a:r>
              <a:rPr lang="en-US" sz="2800" i="1" baseline="-25000" dirty="0" err="1"/>
              <a:t>i</a:t>
            </a:r>
            <a:endParaRPr lang="en-US" sz="2800" i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7035162" y="3229599"/>
            <a:ext cx="41389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i="1" dirty="0" err="1"/>
              <a:t>E</a:t>
            </a:r>
            <a:r>
              <a:rPr lang="en-US" sz="2800" i="1" baseline="-25000" dirty="0" err="1"/>
              <a:t>i</a:t>
            </a:r>
            <a:endParaRPr lang="en-US" sz="2800" i="1" baseline="-25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776815" y="3266628"/>
            <a:ext cx="25834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4333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t="17666" r="25905"/>
          <a:stretch/>
        </p:blipFill>
        <p:spPr>
          <a:xfrm>
            <a:off x="0" y="2055223"/>
            <a:ext cx="6775269" cy="3498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425" y="435835"/>
            <a:ext cx="4539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we put the origin at some other point, there is a torque about that point due to field non-uniformities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2114" y="1976846"/>
            <a:ext cx="496389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2758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6" y="290558"/>
            <a:ext cx="885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 insulator comprises a collection of polarizable atoms and maybe polar molecules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2785" y="1449156"/>
            <a:ext cx="623842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An external applied electric field induces atomic dipoles and aligns permanent dipoles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4041" y="2561587"/>
            <a:ext cx="6528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Thermal randomization and possible internal fields may oppose the effects of the external field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728" y="3725115"/>
            <a:ext cx="8195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“Polarization” </a:t>
            </a:r>
            <a:r>
              <a:rPr lang="en-US" sz="2000" b="1" dirty="0"/>
              <a:t>P</a:t>
            </a:r>
            <a:r>
              <a:rPr lang="en-US" sz="2000" dirty="0"/>
              <a:t> of the insulator is defined as dipole moment per unit volume </a:t>
            </a:r>
          </a:p>
        </p:txBody>
      </p:sp>
    </p:spTree>
    <p:extLst>
      <p:ext uri="{BB962C8B-B14F-4D97-AF65-F5344CB8AC3E}">
        <p14:creationId xmlns:p14="http://schemas.microsoft.com/office/powerpoint/2010/main" xmlns="" val="131759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9003" t="2990"/>
          <a:stretch/>
        </p:blipFill>
        <p:spPr>
          <a:xfrm>
            <a:off x="1204957" y="205098"/>
            <a:ext cx="7473503" cy="6652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9499" y="141776"/>
            <a:ext cx="355033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Potential of a dipole      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0594" y="521293"/>
            <a:ext cx="341832" cy="205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9499" y="1751888"/>
            <a:ext cx="433090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Potential of a polarized dielectric medium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25656" y="2459774"/>
            <a:ext cx="401834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Dipole moment of a volume element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9489" y="5418034"/>
            <a:ext cx="346959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Integration is with respect to source coordinates so take grad with respect to </a:t>
            </a:r>
            <a:r>
              <a:rPr lang="en-US" b="1" dirty="0"/>
              <a:t>r’.</a:t>
            </a:r>
          </a:p>
        </p:txBody>
      </p:sp>
    </p:spTree>
    <p:extLst>
      <p:ext uri="{BB962C8B-B14F-4D97-AF65-F5344CB8AC3E}">
        <p14:creationId xmlns:p14="http://schemas.microsoft.com/office/powerpoint/2010/main" xmlns="" val="57134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4461"/>
            <a:ext cx="9144000" cy="57690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8206" y="230273"/>
            <a:ext cx="3597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Substitute and integrate by parts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948441"/>
            <a:ext cx="105113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Product rule 5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2864" y="3765354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Gauss</a:t>
            </a:r>
          </a:p>
        </p:txBody>
      </p:sp>
      <p:sp>
        <p:nvSpPr>
          <p:cNvPr id="7" name="Freeform 6"/>
          <p:cNvSpPr/>
          <p:nvPr/>
        </p:nvSpPr>
        <p:spPr>
          <a:xfrm>
            <a:off x="1051133" y="3418318"/>
            <a:ext cx="418744" cy="1068263"/>
          </a:xfrm>
          <a:custGeom>
            <a:avLst/>
            <a:gdLst>
              <a:gd name="connsiteX0" fmla="*/ 230736 w 256374"/>
              <a:gd name="connsiteY0" fmla="*/ 0 h 1068263"/>
              <a:gd name="connsiteX1" fmla="*/ 196553 w 256374"/>
              <a:gd name="connsiteY1" fmla="*/ 68366 h 1068263"/>
              <a:gd name="connsiteX2" fmla="*/ 162370 w 256374"/>
              <a:gd name="connsiteY2" fmla="*/ 94003 h 1068263"/>
              <a:gd name="connsiteX3" fmla="*/ 153824 w 256374"/>
              <a:gd name="connsiteY3" fmla="*/ 119641 h 1068263"/>
              <a:gd name="connsiteX4" fmla="*/ 136733 w 256374"/>
              <a:gd name="connsiteY4" fmla="*/ 145278 h 1068263"/>
              <a:gd name="connsiteX5" fmla="*/ 128187 w 256374"/>
              <a:gd name="connsiteY5" fmla="*/ 179461 h 1068263"/>
              <a:gd name="connsiteX6" fmla="*/ 102549 w 256374"/>
              <a:gd name="connsiteY6" fmla="*/ 239282 h 1068263"/>
              <a:gd name="connsiteX7" fmla="*/ 76912 w 256374"/>
              <a:gd name="connsiteY7" fmla="*/ 299103 h 1068263"/>
              <a:gd name="connsiteX8" fmla="*/ 51275 w 256374"/>
              <a:gd name="connsiteY8" fmla="*/ 376015 h 1068263"/>
              <a:gd name="connsiteX9" fmla="*/ 25637 w 256374"/>
              <a:gd name="connsiteY9" fmla="*/ 452927 h 1068263"/>
              <a:gd name="connsiteX10" fmla="*/ 8546 w 256374"/>
              <a:gd name="connsiteY10" fmla="*/ 512747 h 1068263"/>
              <a:gd name="connsiteX11" fmla="*/ 0 w 256374"/>
              <a:gd name="connsiteY11" fmla="*/ 572568 h 1068263"/>
              <a:gd name="connsiteX12" fmla="*/ 8546 w 256374"/>
              <a:gd name="connsiteY12" fmla="*/ 752030 h 1068263"/>
              <a:gd name="connsiteX13" fmla="*/ 25637 w 256374"/>
              <a:gd name="connsiteY13" fmla="*/ 863125 h 1068263"/>
              <a:gd name="connsiteX14" fmla="*/ 34183 w 256374"/>
              <a:gd name="connsiteY14" fmla="*/ 888762 h 1068263"/>
              <a:gd name="connsiteX15" fmla="*/ 51275 w 256374"/>
              <a:gd name="connsiteY15" fmla="*/ 914400 h 1068263"/>
              <a:gd name="connsiteX16" fmla="*/ 59820 w 256374"/>
              <a:gd name="connsiteY16" fmla="*/ 940037 h 1068263"/>
              <a:gd name="connsiteX17" fmla="*/ 94004 w 256374"/>
              <a:gd name="connsiteY17" fmla="*/ 991312 h 1068263"/>
              <a:gd name="connsiteX18" fmla="*/ 111095 w 256374"/>
              <a:gd name="connsiteY18" fmla="*/ 1016949 h 1068263"/>
              <a:gd name="connsiteX19" fmla="*/ 128187 w 256374"/>
              <a:gd name="connsiteY19" fmla="*/ 1042587 h 1068263"/>
              <a:gd name="connsiteX20" fmla="*/ 170916 w 256374"/>
              <a:gd name="connsiteY20" fmla="*/ 1051132 h 1068263"/>
              <a:gd name="connsiteX21" fmla="*/ 196553 w 256374"/>
              <a:gd name="connsiteY21" fmla="*/ 1059678 h 1068263"/>
              <a:gd name="connsiteX22" fmla="*/ 256374 w 256374"/>
              <a:gd name="connsiteY22" fmla="*/ 1068224 h 106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6374" h="1068263">
                <a:moveTo>
                  <a:pt x="230736" y="0"/>
                </a:moveTo>
                <a:cubicBezTo>
                  <a:pt x="222575" y="20404"/>
                  <a:pt x="213622" y="51297"/>
                  <a:pt x="196553" y="68366"/>
                </a:cubicBezTo>
                <a:cubicBezTo>
                  <a:pt x="186482" y="78437"/>
                  <a:pt x="173764" y="85457"/>
                  <a:pt x="162370" y="94003"/>
                </a:cubicBezTo>
                <a:cubicBezTo>
                  <a:pt x="159521" y="102549"/>
                  <a:pt x="157853" y="111584"/>
                  <a:pt x="153824" y="119641"/>
                </a:cubicBezTo>
                <a:cubicBezTo>
                  <a:pt x="149231" y="128827"/>
                  <a:pt x="140779" y="135838"/>
                  <a:pt x="136733" y="145278"/>
                </a:cubicBezTo>
                <a:cubicBezTo>
                  <a:pt x="132106" y="156073"/>
                  <a:pt x="131414" y="168168"/>
                  <a:pt x="128187" y="179461"/>
                </a:cubicBezTo>
                <a:cubicBezTo>
                  <a:pt x="119803" y="208803"/>
                  <a:pt x="117743" y="208895"/>
                  <a:pt x="102549" y="239282"/>
                </a:cubicBezTo>
                <a:cubicBezTo>
                  <a:pt x="79948" y="329696"/>
                  <a:pt x="110633" y="223233"/>
                  <a:pt x="76912" y="299103"/>
                </a:cubicBezTo>
                <a:cubicBezTo>
                  <a:pt x="76897" y="299137"/>
                  <a:pt x="55553" y="363179"/>
                  <a:pt x="51275" y="376015"/>
                </a:cubicBezTo>
                <a:lnTo>
                  <a:pt x="25637" y="452927"/>
                </a:lnTo>
                <a:cubicBezTo>
                  <a:pt x="18313" y="474899"/>
                  <a:pt x="12840" y="489132"/>
                  <a:pt x="8546" y="512747"/>
                </a:cubicBezTo>
                <a:cubicBezTo>
                  <a:pt x="4943" y="532565"/>
                  <a:pt x="2849" y="552628"/>
                  <a:pt x="0" y="572568"/>
                </a:cubicBezTo>
                <a:cubicBezTo>
                  <a:pt x="2849" y="632389"/>
                  <a:pt x="4562" y="692274"/>
                  <a:pt x="8546" y="752030"/>
                </a:cubicBezTo>
                <a:cubicBezTo>
                  <a:pt x="11840" y="801444"/>
                  <a:pt x="13816" y="821753"/>
                  <a:pt x="25637" y="863125"/>
                </a:cubicBezTo>
                <a:cubicBezTo>
                  <a:pt x="28112" y="871786"/>
                  <a:pt x="30154" y="880705"/>
                  <a:pt x="34183" y="888762"/>
                </a:cubicBezTo>
                <a:cubicBezTo>
                  <a:pt x="38776" y="897949"/>
                  <a:pt x="45578" y="905854"/>
                  <a:pt x="51275" y="914400"/>
                </a:cubicBezTo>
                <a:cubicBezTo>
                  <a:pt x="54123" y="922946"/>
                  <a:pt x="55445" y="932163"/>
                  <a:pt x="59820" y="940037"/>
                </a:cubicBezTo>
                <a:cubicBezTo>
                  <a:pt x="69796" y="957994"/>
                  <a:pt x="82609" y="974220"/>
                  <a:pt x="94004" y="991312"/>
                </a:cubicBezTo>
                <a:lnTo>
                  <a:pt x="111095" y="1016949"/>
                </a:lnTo>
                <a:cubicBezTo>
                  <a:pt x="116792" y="1025495"/>
                  <a:pt x="118115" y="1040573"/>
                  <a:pt x="128187" y="1042587"/>
                </a:cubicBezTo>
                <a:cubicBezTo>
                  <a:pt x="142430" y="1045435"/>
                  <a:pt x="156825" y="1047609"/>
                  <a:pt x="170916" y="1051132"/>
                </a:cubicBezTo>
                <a:cubicBezTo>
                  <a:pt x="179655" y="1053317"/>
                  <a:pt x="187814" y="1057493"/>
                  <a:pt x="196553" y="1059678"/>
                </a:cubicBezTo>
                <a:cubicBezTo>
                  <a:pt x="235205" y="1069341"/>
                  <a:pt x="228547" y="1068224"/>
                  <a:pt x="256374" y="1068224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5857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</TotalTime>
  <Words>959</Words>
  <Application>Microsoft Office PowerPoint</Application>
  <PresentationFormat>On-screen Show (4:3)</PresentationFormat>
  <Paragraphs>136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Electricity &amp;Magnetism 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College of Sciences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 &amp;Magnetism I</dc:title>
  <dc:creator>Robert Peale</dc:creator>
  <cp:lastModifiedBy>Your User Name</cp:lastModifiedBy>
  <cp:revision>30</cp:revision>
  <dcterms:created xsi:type="dcterms:W3CDTF">2018-09-27T17:59:28Z</dcterms:created>
  <dcterms:modified xsi:type="dcterms:W3CDTF">2018-10-07T20:02:34Z</dcterms:modified>
</cp:coreProperties>
</file>