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95" r:id="rId24"/>
    <p:sldId id="294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6" r:id="rId33"/>
    <p:sldId id="286" r:id="rId34"/>
    <p:sldId id="287" r:id="rId35"/>
    <p:sldId id="288" r:id="rId36"/>
    <p:sldId id="289" r:id="rId37"/>
    <p:sldId id="297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91" d="100"/>
          <a:sy n="91" d="100"/>
        </p:scale>
        <p:origin x="699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756C-67DC-46E2-AD06-650DC9B50C3E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F092-3011-43E7-9001-7C53802D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2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756C-67DC-46E2-AD06-650DC9B50C3E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F092-3011-43E7-9001-7C53802D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9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756C-67DC-46E2-AD06-650DC9B50C3E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F092-3011-43E7-9001-7C53802D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1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756C-67DC-46E2-AD06-650DC9B50C3E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F092-3011-43E7-9001-7C53802D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9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756C-67DC-46E2-AD06-650DC9B50C3E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F092-3011-43E7-9001-7C53802D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756C-67DC-46E2-AD06-650DC9B50C3E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F092-3011-43E7-9001-7C53802D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7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756C-67DC-46E2-AD06-650DC9B50C3E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F092-3011-43E7-9001-7C53802D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756C-67DC-46E2-AD06-650DC9B50C3E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F092-3011-43E7-9001-7C53802D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8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756C-67DC-46E2-AD06-650DC9B50C3E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F092-3011-43E7-9001-7C53802D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756C-67DC-46E2-AD06-650DC9B50C3E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F092-3011-43E7-9001-7C53802D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756C-67DC-46E2-AD06-650DC9B50C3E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CF092-3011-43E7-9001-7C53802D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8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5756C-67DC-46E2-AD06-650DC9B50C3E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CF092-3011-43E7-9001-7C53802DE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7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E&amp;M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Griffiths Chapter 6</a:t>
            </a:r>
          </a:p>
        </p:txBody>
      </p:sp>
    </p:spTree>
    <p:extLst>
      <p:ext uri="{BB962C8B-B14F-4D97-AF65-F5344CB8AC3E}">
        <p14:creationId xmlns:p14="http://schemas.microsoft.com/office/powerpoint/2010/main" val="1542730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439" t="11701"/>
          <a:stretch/>
        </p:blipFill>
        <p:spPr>
          <a:xfrm>
            <a:off x="2824578" y="3422390"/>
            <a:ext cx="5140101" cy="343561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744F4FE-A457-4430-B218-9BA7300BD88A}"/>
              </a:ext>
            </a:extLst>
          </p:cNvPr>
          <p:cNvGrpSpPr/>
          <p:nvPr/>
        </p:nvGrpSpPr>
        <p:grpSpPr>
          <a:xfrm>
            <a:off x="1687339" y="588699"/>
            <a:ext cx="6277341" cy="1255867"/>
            <a:chOff x="946360" y="1214064"/>
            <a:chExt cx="3625640" cy="6061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5E7B5C-F890-4322-BC08-56B2B2A32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6360" y="1323327"/>
              <a:ext cx="656842" cy="4233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4BEF32F-359E-4DE6-8AF9-1EDD9A047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45988" y="1214064"/>
              <a:ext cx="1176842" cy="5326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312F25-75BD-4EB1-B8DE-59858F9D8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5684" y="1342153"/>
              <a:ext cx="1546316" cy="47802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E25EBCD-5990-43A3-8EC0-683CCE132349}"/>
              </a:ext>
            </a:extLst>
          </p:cNvPr>
          <p:cNvSpPr txBox="1"/>
          <p:nvPr/>
        </p:nvSpPr>
        <p:spPr>
          <a:xfrm>
            <a:off x="5559972" y="2107324"/>
            <a:ext cx="231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Vector potential </a:t>
            </a:r>
            <a:r>
              <a:rPr lang="en-US" b="1" dirty="0"/>
              <a:t>A </a:t>
            </a:r>
            <a:r>
              <a:rPr lang="en-US" dirty="0"/>
              <a:t>of a uniform field</a:t>
            </a:r>
            <a:endParaRPr lang="en-US" b="1" dirty="0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C0E5EF8F-152E-4E2C-AE3C-C0AA8145F063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6662247" y="1638301"/>
            <a:ext cx="525514" cy="412533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AC8B65F-5D4D-46FB-91AB-3B0A229257E5}"/>
              </a:ext>
            </a:extLst>
          </p:cNvPr>
          <p:cNvSpPr txBox="1"/>
          <p:nvPr/>
        </p:nvSpPr>
        <p:spPr>
          <a:xfrm flipH="1">
            <a:off x="1266497" y="2932933"/>
            <a:ext cx="694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second and third terms are tiny perturbations to H</a:t>
            </a:r>
            <a:r>
              <a:rPr lang="en-US" baseline="-25000" dirty="0"/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8FF3E8-1E14-4182-8239-E6E986592A6A}"/>
              </a:ext>
            </a:extLst>
          </p:cNvPr>
          <p:cNvSpPr txBox="1"/>
          <p:nvPr/>
        </p:nvSpPr>
        <p:spPr>
          <a:xfrm>
            <a:off x="1715513" y="3821788"/>
            <a:ext cx="5795241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000" dirty="0"/>
          </a:p>
          <a:p>
            <a:r>
              <a:rPr lang="en-US" sz="2000" dirty="0"/>
              <a:t>The third term is &lt;&lt; the second term unless S = L = 0.  </a:t>
            </a:r>
          </a:p>
          <a:p>
            <a:r>
              <a:rPr lang="en-US" sz="2000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423498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C15863-D088-49A2-92A4-8F32AC49C4B1}"/>
              </a:ext>
            </a:extLst>
          </p:cNvPr>
          <p:cNvSpPr txBox="1"/>
          <p:nvPr/>
        </p:nvSpPr>
        <p:spPr>
          <a:xfrm>
            <a:off x="909145" y="493986"/>
            <a:ext cx="7709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potential energy of a magnetic moment in an external </a:t>
            </a:r>
            <a:r>
              <a:rPr lang="en-US" sz="2000" b="1" dirty="0"/>
              <a:t>B</a:t>
            </a:r>
            <a:r>
              <a:rPr lang="en-US" sz="2000" dirty="0"/>
              <a:t>-field is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5C6707-4616-4F4D-9589-6928D8486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478" y="820273"/>
            <a:ext cx="993044" cy="5556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A1653E-D939-49EE-8268-48DDF80BE951}"/>
              </a:ext>
            </a:extLst>
          </p:cNvPr>
          <p:cNvSpPr txBox="1"/>
          <p:nvPr/>
        </p:nvSpPr>
        <p:spPr>
          <a:xfrm>
            <a:off x="3331780" y="952656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 =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C8344D-369A-444D-82FC-0B81FF81E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092" y="1465247"/>
            <a:ext cx="1965037" cy="6333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A30059-8A33-41D3-A207-67B5DC20A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209" y="2142208"/>
            <a:ext cx="1728201" cy="585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5FDA0C-7BB0-456C-A9A5-7EF68CEA2B79}"/>
              </a:ext>
            </a:extLst>
          </p:cNvPr>
          <p:cNvSpPr txBox="1"/>
          <p:nvPr/>
        </p:nvSpPr>
        <p:spPr>
          <a:xfrm>
            <a:off x="281244" y="2956869"/>
            <a:ext cx="820586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mean value of the magnetic moment for an L = 0 and L = 0 atom 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5F4BE-0D9C-4421-A56C-93E22C1EE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660" y="3484236"/>
            <a:ext cx="789895" cy="375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1435A5-1C5B-42C9-8EF5-4FBD7E08A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814" y="3484237"/>
            <a:ext cx="1220677" cy="334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9FF91C-A70C-4942-818B-CE1B2649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1962" y="3929153"/>
            <a:ext cx="2140160" cy="790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C6778A-707E-4301-8226-0BC6FA07DC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1961" y="4908386"/>
            <a:ext cx="784535" cy="4474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BD5D48-27B0-468B-A0C5-21C247BF53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9116" y="5444211"/>
            <a:ext cx="2293308" cy="672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F3B482-3C76-4F53-8F12-2879FDBDA8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8570" y="5470103"/>
            <a:ext cx="867104" cy="6172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980BCD-825B-4F3D-A229-E3BB70DD1FB1}"/>
              </a:ext>
            </a:extLst>
          </p:cNvPr>
          <p:cNvSpPr txBox="1"/>
          <p:nvPr/>
        </p:nvSpPr>
        <p:spPr>
          <a:xfrm>
            <a:off x="89338" y="6175743"/>
            <a:ext cx="905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induced </a:t>
            </a:r>
            <a:r>
              <a:rPr lang="en-US" sz="2000" dirty="0" err="1"/>
              <a:t>magntic</a:t>
            </a:r>
            <a:r>
              <a:rPr lang="en-US" sz="2000" dirty="0"/>
              <a:t> moment is opposite to the applied B-field.  </a:t>
            </a:r>
          </a:p>
          <a:p>
            <a:r>
              <a:rPr lang="en-US" sz="2000" dirty="0"/>
              <a:t>S = L = 0 atoms are DIAMAGNETIC.  (Elemental moments are paramagnetic)</a:t>
            </a:r>
          </a:p>
        </p:txBody>
      </p:sp>
    </p:spTree>
    <p:extLst>
      <p:ext uri="{BB962C8B-B14F-4D97-AF65-F5344CB8AC3E}">
        <p14:creationId xmlns:p14="http://schemas.microsoft.com/office/powerpoint/2010/main" val="287840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874" t="43880"/>
          <a:stretch/>
        </p:blipFill>
        <p:spPr>
          <a:xfrm>
            <a:off x="2091558" y="3084786"/>
            <a:ext cx="7052441" cy="31563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E22C5C-DBEF-4AAC-9234-F91D196C1D92}"/>
              </a:ext>
            </a:extLst>
          </p:cNvPr>
          <p:cNvSpPr txBox="1"/>
          <p:nvPr/>
        </p:nvSpPr>
        <p:spPr>
          <a:xfrm flipH="1">
            <a:off x="949609" y="220717"/>
            <a:ext cx="448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Magnetization</a:t>
            </a:r>
          </a:p>
          <a:p>
            <a:r>
              <a:rPr lang="en-US" sz="2000" dirty="0"/>
              <a:t>M = magnetic moment per unit volume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C29C0-80DC-4FCB-9460-91CEF15B2BD3}"/>
              </a:ext>
            </a:extLst>
          </p:cNvPr>
          <p:cNvSpPr txBox="1"/>
          <p:nvPr/>
        </p:nvSpPr>
        <p:spPr>
          <a:xfrm>
            <a:off x="949609" y="3179380"/>
            <a:ext cx="23175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 single dipole has vector potential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FB908-9AF3-4C2E-86EA-AC5DEB34E04E}"/>
              </a:ext>
            </a:extLst>
          </p:cNvPr>
          <p:cNvSpPr/>
          <p:nvPr/>
        </p:nvSpPr>
        <p:spPr>
          <a:xfrm>
            <a:off x="2611821" y="5849007"/>
            <a:ext cx="1870841" cy="5623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4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567"/>
          <a:stretch/>
        </p:blipFill>
        <p:spPr>
          <a:xfrm>
            <a:off x="395960" y="856593"/>
            <a:ext cx="8352079" cy="5996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EEA1F2-5FA5-4F53-8E79-C9B772B9047C}"/>
              </a:ext>
            </a:extLst>
          </p:cNvPr>
          <p:cNvSpPr txBox="1"/>
          <p:nvPr/>
        </p:nvSpPr>
        <p:spPr>
          <a:xfrm flipH="1">
            <a:off x="3310758" y="-3690"/>
            <a:ext cx="455623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If there is a distribution of elemental dipoles in a volume, the magnetic moment in a volume element is </a:t>
            </a:r>
            <a:r>
              <a:rPr lang="en-US" sz="2000" dirty="0" err="1"/>
              <a:t>dm</a:t>
            </a:r>
            <a:r>
              <a:rPr lang="en-US" sz="2000" dirty="0"/>
              <a:t> =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9A56A-523F-488A-A393-8D7802A55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363" y="614855"/>
            <a:ext cx="659656" cy="3291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4C944E-049B-40F9-9AC3-BD560F0ABFDA}"/>
              </a:ext>
            </a:extLst>
          </p:cNvPr>
          <p:cNvSpPr/>
          <p:nvPr/>
        </p:nvSpPr>
        <p:spPr>
          <a:xfrm>
            <a:off x="6997130" y="1011973"/>
            <a:ext cx="659656" cy="485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4D62AB-DBA2-45EC-ADFE-C74D40E9E9F9}"/>
              </a:ext>
            </a:extLst>
          </p:cNvPr>
          <p:cNvSpPr txBox="1"/>
          <p:nvPr/>
        </p:nvSpPr>
        <p:spPr>
          <a:xfrm>
            <a:off x="599087" y="4519450"/>
            <a:ext cx="1857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Product rule #7:</a:t>
            </a:r>
          </a:p>
        </p:txBody>
      </p:sp>
    </p:spTree>
    <p:extLst>
      <p:ext uri="{BB962C8B-B14F-4D97-AF65-F5344CB8AC3E}">
        <p14:creationId xmlns:p14="http://schemas.microsoft.com/office/powerpoint/2010/main" val="761784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1AE9BD9-41B1-4F51-9FBD-675AF51C8ECC}"/>
              </a:ext>
            </a:extLst>
          </p:cNvPr>
          <p:cNvGrpSpPr/>
          <p:nvPr/>
        </p:nvGrpSpPr>
        <p:grpSpPr>
          <a:xfrm>
            <a:off x="1388322" y="2364925"/>
            <a:ext cx="5885125" cy="825135"/>
            <a:chOff x="1419853" y="819904"/>
            <a:chExt cx="5885125" cy="82513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840A25D-7D99-4E03-84B1-B20EDDF40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9853" y="819904"/>
              <a:ext cx="3204773" cy="70409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FECBD9-1643-49A4-9F60-0412A106B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4626" y="940943"/>
              <a:ext cx="905505" cy="70409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D51732-AA2E-4F0A-88A0-8888828D2B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75"/>
            <a:stretch/>
          </p:blipFill>
          <p:spPr>
            <a:xfrm>
              <a:off x="5530131" y="877881"/>
              <a:ext cx="851105" cy="7671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86DE8D-00A4-45D3-9752-F560805A5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9474" y="840973"/>
              <a:ext cx="905504" cy="56485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00FCB3F-5BFE-4D73-A0E0-8CCC5CF0E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725" y="647103"/>
            <a:ext cx="701928" cy="505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862F5C-83B3-4C07-AE2E-4DC4DE27F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2144" y="550578"/>
            <a:ext cx="4565371" cy="704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237B7F-77DE-45FB-A0AF-B4DC1FB776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5001" y="1520896"/>
            <a:ext cx="2605463" cy="564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61E3E1-BCAF-4023-B8F7-E0EC260552CE}"/>
              </a:ext>
            </a:extLst>
          </p:cNvPr>
          <p:cNvSpPr txBox="1"/>
          <p:nvPr/>
        </p:nvSpPr>
        <p:spPr>
          <a:xfrm>
            <a:off x="2850125" y="1574057"/>
            <a:ext cx="29673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Use problem 1.61 (b) 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05BD5D-A812-4FA8-AA52-744E9C520A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0814" y="3498970"/>
            <a:ext cx="2157276" cy="6821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FF304B-FD75-4EC1-A97D-26CC9272C686}"/>
              </a:ext>
            </a:extLst>
          </p:cNvPr>
          <p:cNvSpPr txBox="1"/>
          <p:nvPr/>
        </p:nvSpPr>
        <p:spPr>
          <a:xfrm>
            <a:off x="2451096" y="3732635"/>
            <a:ext cx="344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volume current, we had (5.65):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27CAD4-6F24-440A-B150-69FCC2BE9915}"/>
              </a:ext>
            </a:extLst>
          </p:cNvPr>
          <p:cNvSpPr txBox="1"/>
          <p:nvPr/>
        </p:nvSpPr>
        <p:spPr>
          <a:xfrm>
            <a:off x="2451096" y="4280116"/>
            <a:ext cx="413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same as the first term if we define a bound volume current density as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A5A60A9-B289-453F-AAB7-7DE1F09CF5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2538" y="4499556"/>
            <a:ext cx="1989512" cy="4540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4D13B3-4D0D-4F46-9301-597ED0AFEE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84997" y="5306785"/>
            <a:ext cx="1943093" cy="5941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F5E18E5-BFA6-498E-8577-5D6C20C02794}"/>
              </a:ext>
            </a:extLst>
          </p:cNvPr>
          <p:cNvSpPr txBox="1"/>
          <p:nvPr/>
        </p:nvSpPr>
        <p:spPr>
          <a:xfrm>
            <a:off x="2477371" y="5380966"/>
            <a:ext cx="342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surface current, we had (5.66):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75DBF8-2F20-437B-B5F6-AC4C252110F7}"/>
              </a:ext>
            </a:extLst>
          </p:cNvPr>
          <p:cNvSpPr txBox="1"/>
          <p:nvPr/>
        </p:nvSpPr>
        <p:spPr>
          <a:xfrm>
            <a:off x="2504090" y="5930968"/>
            <a:ext cx="413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same as the second term if we define a bound surface current density as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A2602AD-9D04-43BD-A79A-59FBB43476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8957" y="6127531"/>
            <a:ext cx="1680356" cy="40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32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69C06C-8961-431F-BAE2-E5D811B6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147" y="952052"/>
            <a:ext cx="4343705" cy="8476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B7AD10-60B9-47F5-8884-BD9CAF487CFE}"/>
              </a:ext>
            </a:extLst>
          </p:cNvPr>
          <p:cNvSpPr txBox="1"/>
          <p:nvPr/>
        </p:nvSpPr>
        <p:spPr>
          <a:xfrm>
            <a:off x="952052" y="430306"/>
            <a:ext cx="629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Bound currents are associated with </a:t>
            </a:r>
            <a:r>
              <a:rPr lang="en-US" b="1" dirty="0"/>
              <a:t>B</a:t>
            </a:r>
            <a:r>
              <a:rPr lang="en-US" dirty="0"/>
              <a:t>-fields due to magnetization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6C8AA-52DE-4E15-B109-1FA5CD910AFA}"/>
              </a:ext>
            </a:extLst>
          </p:cNvPr>
          <p:cNvSpPr txBox="1"/>
          <p:nvPr/>
        </p:nvSpPr>
        <p:spPr>
          <a:xfrm>
            <a:off x="989704" y="2400748"/>
            <a:ext cx="604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Bound charges are associated with </a:t>
            </a:r>
            <a:r>
              <a:rPr lang="en-US" b="1" dirty="0"/>
              <a:t>E</a:t>
            </a:r>
            <a:r>
              <a:rPr lang="en-US" dirty="0"/>
              <a:t>-fields due to polarization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2AD44E-36B3-423E-8127-34DADF058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209" y="3400779"/>
            <a:ext cx="929452" cy="541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3E22AA-98FE-4D4A-8C50-407885838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0577" y="3294383"/>
            <a:ext cx="1380269" cy="7504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625D4C-838A-4AE4-8C26-8C2A066FD705}"/>
              </a:ext>
            </a:extLst>
          </p:cNvPr>
          <p:cNvSpPr txBox="1"/>
          <p:nvPr/>
        </p:nvSpPr>
        <p:spPr>
          <a:xfrm>
            <a:off x="4921624" y="342900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69861F-1153-4FE1-9966-9E1527471A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276" y="3231423"/>
            <a:ext cx="1649212" cy="81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33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B1381F-1D43-4F61-A46A-680AD6614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752"/>
          <a:stretch/>
        </p:blipFill>
        <p:spPr>
          <a:xfrm>
            <a:off x="1640248" y="1559859"/>
            <a:ext cx="4997035" cy="3921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07C22D-1BFA-45FA-882C-B41C1C30A4D0}"/>
              </a:ext>
            </a:extLst>
          </p:cNvPr>
          <p:cNvSpPr txBox="1"/>
          <p:nvPr/>
        </p:nvSpPr>
        <p:spPr>
          <a:xfrm>
            <a:off x="4138765" y="1504462"/>
            <a:ext cx="300762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A uniformly magnetized slab consists of a collection of elemental dipoles.  </a:t>
            </a:r>
          </a:p>
          <a:p>
            <a:r>
              <a:rPr lang="en-US" dirty="0"/>
              <a:t>Each has dipole moment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EAAF7-B6BF-4DAF-B825-A3DB34A749A1}"/>
              </a:ext>
            </a:extLst>
          </p:cNvPr>
          <p:cNvSpPr txBox="1"/>
          <p:nvPr/>
        </p:nvSpPr>
        <p:spPr>
          <a:xfrm>
            <a:off x="1185357" y="3226150"/>
            <a:ext cx="295340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Currents on the sides of each element cancel except at the slab boundary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A79758-977A-4456-868A-CE8E2616AFE8}"/>
              </a:ext>
            </a:extLst>
          </p:cNvPr>
          <p:cNvSpPr/>
          <p:nvPr/>
        </p:nvSpPr>
        <p:spPr>
          <a:xfrm>
            <a:off x="3563007" y="4356538"/>
            <a:ext cx="199696" cy="2207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49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D5825E-9644-431B-847F-A757FF42D0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79" r="12110"/>
          <a:stretch/>
        </p:blipFill>
        <p:spPr>
          <a:xfrm>
            <a:off x="1161393" y="930166"/>
            <a:ext cx="5912069" cy="55765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A9FC8E-0E74-4BE2-9628-9625866497F2}"/>
              </a:ext>
            </a:extLst>
          </p:cNvPr>
          <p:cNvSpPr txBox="1"/>
          <p:nvPr/>
        </p:nvSpPr>
        <p:spPr>
          <a:xfrm>
            <a:off x="409903" y="388883"/>
            <a:ext cx="35052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If the magnetization is non-uniform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6C80EC-4DD5-48FC-B48F-BFD1911C0A35}"/>
              </a:ext>
            </a:extLst>
          </p:cNvPr>
          <p:cNvSpPr txBox="1"/>
          <p:nvPr/>
        </p:nvSpPr>
        <p:spPr>
          <a:xfrm>
            <a:off x="4876800" y="1613338"/>
            <a:ext cx="301121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Then the current doesn’t cancel at the boundaries of the elements</a:t>
            </a:r>
          </a:p>
        </p:txBody>
      </p:sp>
    </p:spTree>
    <p:extLst>
      <p:ext uri="{BB962C8B-B14F-4D97-AF65-F5344CB8AC3E}">
        <p14:creationId xmlns:p14="http://schemas.microsoft.com/office/powerpoint/2010/main" val="422330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DA4B6F-3D01-4963-AAEB-39CA3F7EA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59" r="42801"/>
          <a:stretch/>
        </p:blipFill>
        <p:spPr>
          <a:xfrm>
            <a:off x="1071375" y="1634359"/>
            <a:ext cx="6294669" cy="36943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DBDECF-B505-444E-BF2F-8173FDF8FECE}"/>
              </a:ext>
            </a:extLst>
          </p:cNvPr>
          <p:cNvSpPr txBox="1"/>
          <p:nvPr/>
        </p:nvSpPr>
        <p:spPr>
          <a:xfrm>
            <a:off x="1261241" y="362607"/>
            <a:ext cx="511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non-uniform </a:t>
            </a:r>
            <a:r>
              <a:rPr lang="en-US" b="1" dirty="0"/>
              <a:t>M</a:t>
            </a:r>
            <a:r>
              <a:rPr lang="en-US" dirty="0"/>
              <a:t> can have y and x components, too.</a:t>
            </a:r>
          </a:p>
        </p:txBody>
      </p:sp>
    </p:spTree>
    <p:extLst>
      <p:ext uri="{BB962C8B-B14F-4D97-AF65-F5344CB8AC3E}">
        <p14:creationId xmlns:p14="http://schemas.microsoft.com/office/powerpoint/2010/main" val="952930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D976C1-78E2-4095-8ABF-D8B8DDFE1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7" r="3186"/>
          <a:stretch/>
        </p:blipFill>
        <p:spPr>
          <a:xfrm>
            <a:off x="1602828" y="1219199"/>
            <a:ext cx="6300952" cy="39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22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95" y="478563"/>
            <a:ext cx="2870767" cy="3124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557" y="769122"/>
            <a:ext cx="3866330" cy="2305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078" y="3303391"/>
            <a:ext cx="2207290" cy="1964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850" y="3435409"/>
            <a:ext cx="2377554" cy="15884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33F485-26E5-465D-8A77-2C081CA5F1F1}"/>
              </a:ext>
            </a:extLst>
          </p:cNvPr>
          <p:cNvSpPr txBox="1"/>
          <p:nvPr/>
        </p:nvSpPr>
        <p:spPr>
          <a:xfrm>
            <a:off x="47296" y="457198"/>
            <a:ext cx="13873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Torque on a magnetic dipole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F66FE4-08EF-4910-B94F-6EAAD2BD438B}"/>
              </a:ext>
            </a:extLst>
          </p:cNvPr>
          <p:cNvSpPr txBox="1"/>
          <p:nvPr/>
        </p:nvSpPr>
        <p:spPr>
          <a:xfrm>
            <a:off x="2086303" y="2895608"/>
            <a:ext cx="1571297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net force on the dipole is zero, because forces on opposite legs are equal and opposite.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7523A6-C11B-492D-A78D-4141CD581673}"/>
              </a:ext>
            </a:extLst>
          </p:cNvPr>
          <p:cNvSpPr txBox="1"/>
          <p:nvPr/>
        </p:nvSpPr>
        <p:spPr>
          <a:xfrm>
            <a:off x="4505033" y="734555"/>
            <a:ext cx="142280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End view, looking down x-axis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E05AED-3B61-476C-B74D-D21184955643}"/>
              </a:ext>
            </a:extLst>
          </p:cNvPr>
          <p:cNvSpPr txBox="1"/>
          <p:nvPr/>
        </p:nvSpPr>
        <p:spPr>
          <a:xfrm>
            <a:off x="4397859" y="2432150"/>
            <a:ext cx="15299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Force on left leg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2A5266-2427-4B75-ABE9-43C3E61E5C74}"/>
              </a:ext>
            </a:extLst>
          </p:cNvPr>
          <p:cNvSpPr txBox="1"/>
          <p:nvPr/>
        </p:nvSpPr>
        <p:spPr>
          <a:xfrm>
            <a:off x="6913034" y="3276969"/>
            <a:ext cx="15299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Force on right leg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91CD5-3BCD-46F0-B79E-844A0F8E762C}"/>
              </a:ext>
            </a:extLst>
          </p:cNvPr>
          <p:cNvSpPr/>
          <p:nvPr/>
        </p:nvSpPr>
        <p:spPr>
          <a:xfrm>
            <a:off x="3155011" y="871567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01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CFE962-E60D-4FB3-BE60-5F0C8B2FA8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71" b="1625"/>
          <a:stretch/>
        </p:blipFill>
        <p:spPr>
          <a:xfrm>
            <a:off x="960784" y="1739462"/>
            <a:ext cx="7328576" cy="3456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3C09A6-F884-41AD-8D4C-A167E078C171}"/>
              </a:ext>
            </a:extLst>
          </p:cNvPr>
          <p:cNvSpPr txBox="1"/>
          <p:nvPr/>
        </p:nvSpPr>
        <p:spPr>
          <a:xfrm>
            <a:off x="1450428" y="467710"/>
            <a:ext cx="239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both contributions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7847" y="3905428"/>
            <a:ext cx="334140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For steady free currents there is no change in charge density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6865" y="3187582"/>
            <a:ext cx="23224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Continuity equation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9528" y="4795733"/>
            <a:ext cx="66075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But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59746" y="4142819"/>
            <a:ext cx="26321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881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7C4BAA-3E75-460C-BFB2-4D774A525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4" t="11711" r="41853" b="42508"/>
          <a:stretch/>
        </p:blipFill>
        <p:spPr>
          <a:xfrm>
            <a:off x="1290415" y="1239140"/>
            <a:ext cx="3760149" cy="1102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0254" y="256374"/>
            <a:ext cx="663893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Both free and bound currents contribute to the magnetic field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1890" y="1862983"/>
            <a:ext cx="518729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free current is what flows in wires and can be measured with an ammeter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5DD6D9-99F4-49E5-B459-1A42FF21CE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89" t="9502"/>
          <a:stretch/>
        </p:blipFill>
        <p:spPr>
          <a:xfrm>
            <a:off x="3255948" y="3204673"/>
            <a:ext cx="4174344" cy="34183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7309" y="3069482"/>
            <a:ext cx="253810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Ampere’s law is based on total current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2105" y="4800069"/>
            <a:ext cx="1669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Combine curls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195" y="5633928"/>
            <a:ext cx="2165914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Introduce “H”-field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004592" y="5403095"/>
            <a:ext cx="65934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I</a:t>
            </a:r>
            <a:r>
              <a:rPr lang="en-US" sz="2400" baseline="-25000" dirty="0" err="1"/>
              <a:t>f,enc</a:t>
            </a:r>
            <a:endParaRPr lang="en-US" sz="2400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D6153-297E-400C-8206-024F4E95D4FC}"/>
              </a:ext>
            </a:extLst>
          </p:cNvPr>
          <p:cNvSpPr txBox="1"/>
          <p:nvPr/>
        </p:nvSpPr>
        <p:spPr>
          <a:xfrm>
            <a:off x="4188376" y="4855777"/>
            <a:ext cx="22071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770238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F60B43-7A42-43F8-8A87-C736C59DB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16" r="23462" b="72115"/>
          <a:stretch/>
        </p:blipFill>
        <p:spPr>
          <a:xfrm>
            <a:off x="5402318" y="1552852"/>
            <a:ext cx="2779986" cy="7436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0613" y="854579"/>
            <a:ext cx="173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Compare </a:t>
            </a:r>
            <a:r>
              <a:rPr lang="en-US" b="1" dirty="0"/>
              <a:t>H</a:t>
            </a:r>
            <a:r>
              <a:rPr lang="en-US" dirty="0"/>
              <a:t> to </a:t>
            </a:r>
            <a:r>
              <a:rPr lang="en-US" b="1" dirty="0"/>
              <a:t>D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7C926-D78A-43F0-8B47-C7ECC5556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539" y="1619027"/>
            <a:ext cx="2090673" cy="677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5F2E68-50AF-4DB5-849C-544990758D8A}"/>
              </a:ext>
            </a:extLst>
          </p:cNvPr>
          <p:cNvSpPr txBox="1"/>
          <p:nvPr/>
        </p:nvSpPr>
        <p:spPr>
          <a:xfrm>
            <a:off x="2447365" y="2737821"/>
            <a:ext cx="431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Macroscopic fields used in Lorentz force law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9B50DE7-789D-4224-B196-ED4C04665160}"/>
              </a:ext>
            </a:extLst>
          </p:cNvPr>
          <p:cNvSpPr/>
          <p:nvPr/>
        </p:nvSpPr>
        <p:spPr>
          <a:xfrm>
            <a:off x="2039007" y="2228193"/>
            <a:ext cx="798786" cy="625366"/>
          </a:xfrm>
          <a:custGeom>
            <a:avLst/>
            <a:gdLst>
              <a:gd name="connsiteX0" fmla="*/ 268014 w 798786"/>
              <a:gd name="connsiteY0" fmla="*/ 625366 h 625366"/>
              <a:gd name="connsiteX1" fmla="*/ 162910 w 798786"/>
              <a:gd name="connsiteY1" fmla="*/ 620110 h 625366"/>
              <a:gd name="connsiteX2" fmla="*/ 147145 w 798786"/>
              <a:gd name="connsiteY2" fmla="*/ 609600 h 625366"/>
              <a:gd name="connsiteX3" fmla="*/ 126124 w 798786"/>
              <a:gd name="connsiteY3" fmla="*/ 604345 h 625366"/>
              <a:gd name="connsiteX4" fmla="*/ 84083 w 798786"/>
              <a:gd name="connsiteY4" fmla="*/ 572814 h 625366"/>
              <a:gd name="connsiteX5" fmla="*/ 57807 w 798786"/>
              <a:gd name="connsiteY5" fmla="*/ 541283 h 625366"/>
              <a:gd name="connsiteX6" fmla="*/ 26276 w 798786"/>
              <a:gd name="connsiteY6" fmla="*/ 515007 h 625366"/>
              <a:gd name="connsiteX7" fmla="*/ 15765 w 798786"/>
              <a:gd name="connsiteY7" fmla="*/ 499241 h 625366"/>
              <a:gd name="connsiteX8" fmla="*/ 0 w 798786"/>
              <a:gd name="connsiteY8" fmla="*/ 467710 h 625366"/>
              <a:gd name="connsiteX9" fmla="*/ 5255 w 798786"/>
              <a:gd name="connsiteY9" fmla="*/ 357352 h 625366"/>
              <a:gd name="connsiteX10" fmla="*/ 42041 w 798786"/>
              <a:gd name="connsiteY10" fmla="*/ 331076 h 625366"/>
              <a:gd name="connsiteX11" fmla="*/ 78827 w 798786"/>
              <a:gd name="connsiteY11" fmla="*/ 310055 h 625366"/>
              <a:gd name="connsiteX12" fmla="*/ 99848 w 798786"/>
              <a:gd name="connsiteY12" fmla="*/ 294290 h 625366"/>
              <a:gd name="connsiteX13" fmla="*/ 141890 w 798786"/>
              <a:gd name="connsiteY13" fmla="*/ 278524 h 625366"/>
              <a:gd name="connsiteX14" fmla="*/ 199696 w 798786"/>
              <a:gd name="connsiteY14" fmla="*/ 257504 h 625366"/>
              <a:gd name="connsiteX15" fmla="*/ 215462 w 798786"/>
              <a:gd name="connsiteY15" fmla="*/ 246993 h 625366"/>
              <a:gd name="connsiteX16" fmla="*/ 268014 w 798786"/>
              <a:gd name="connsiteY16" fmla="*/ 236483 h 625366"/>
              <a:gd name="connsiteX17" fmla="*/ 383627 w 798786"/>
              <a:gd name="connsiteY17" fmla="*/ 241738 h 625366"/>
              <a:gd name="connsiteX18" fmla="*/ 415159 w 798786"/>
              <a:gd name="connsiteY18" fmla="*/ 252248 h 625366"/>
              <a:gd name="connsiteX19" fmla="*/ 472965 w 798786"/>
              <a:gd name="connsiteY19" fmla="*/ 262759 h 625366"/>
              <a:gd name="connsiteX20" fmla="*/ 488731 w 798786"/>
              <a:gd name="connsiteY20" fmla="*/ 273269 h 625366"/>
              <a:gd name="connsiteX21" fmla="*/ 525517 w 798786"/>
              <a:gd name="connsiteY21" fmla="*/ 278524 h 625366"/>
              <a:gd name="connsiteX22" fmla="*/ 599090 w 798786"/>
              <a:gd name="connsiteY22" fmla="*/ 262759 h 625366"/>
              <a:gd name="connsiteX23" fmla="*/ 651641 w 798786"/>
              <a:gd name="connsiteY23" fmla="*/ 215462 h 625366"/>
              <a:gd name="connsiteX24" fmla="*/ 667407 w 798786"/>
              <a:gd name="connsiteY24" fmla="*/ 199697 h 625366"/>
              <a:gd name="connsiteX25" fmla="*/ 677917 w 798786"/>
              <a:gd name="connsiteY25" fmla="*/ 189186 h 625366"/>
              <a:gd name="connsiteX26" fmla="*/ 683172 w 798786"/>
              <a:gd name="connsiteY26" fmla="*/ 173421 h 625366"/>
              <a:gd name="connsiteX27" fmla="*/ 714703 w 798786"/>
              <a:gd name="connsiteY27" fmla="*/ 136635 h 625366"/>
              <a:gd name="connsiteX28" fmla="*/ 740979 w 798786"/>
              <a:gd name="connsiteY28" fmla="*/ 110359 h 625366"/>
              <a:gd name="connsiteX29" fmla="*/ 751490 w 798786"/>
              <a:gd name="connsiteY29" fmla="*/ 94593 h 625366"/>
              <a:gd name="connsiteX30" fmla="*/ 762000 w 798786"/>
              <a:gd name="connsiteY30" fmla="*/ 57807 h 625366"/>
              <a:gd name="connsiteX31" fmla="*/ 772510 w 798786"/>
              <a:gd name="connsiteY31" fmla="*/ 42041 h 625366"/>
              <a:gd name="connsiteX32" fmla="*/ 798786 w 798786"/>
              <a:gd name="connsiteY32" fmla="*/ 15766 h 625366"/>
              <a:gd name="connsiteX33" fmla="*/ 798786 w 798786"/>
              <a:gd name="connsiteY33" fmla="*/ 0 h 62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98786" h="625366">
                <a:moveTo>
                  <a:pt x="268014" y="625366"/>
                </a:moveTo>
                <a:cubicBezTo>
                  <a:pt x="232979" y="623614"/>
                  <a:pt x="197694" y="624647"/>
                  <a:pt x="162910" y="620110"/>
                </a:cubicBezTo>
                <a:cubicBezTo>
                  <a:pt x="156647" y="619293"/>
                  <a:pt x="152950" y="612088"/>
                  <a:pt x="147145" y="609600"/>
                </a:cubicBezTo>
                <a:cubicBezTo>
                  <a:pt x="140506" y="606755"/>
                  <a:pt x="133131" y="606097"/>
                  <a:pt x="126124" y="604345"/>
                </a:cubicBezTo>
                <a:cubicBezTo>
                  <a:pt x="88887" y="567105"/>
                  <a:pt x="136317" y="611989"/>
                  <a:pt x="84083" y="572814"/>
                </a:cubicBezTo>
                <a:cubicBezTo>
                  <a:pt x="63612" y="557461"/>
                  <a:pt x="72643" y="559086"/>
                  <a:pt x="57807" y="541283"/>
                </a:cubicBezTo>
                <a:cubicBezTo>
                  <a:pt x="45162" y="526109"/>
                  <a:pt x="41778" y="525342"/>
                  <a:pt x="26276" y="515007"/>
                </a:cubicBezTo>
                <a:cubicBezTo>
                  <a:pt x="22772" y="509752"/>
                  <a:pt x="18253" y="505046"/>
                  <a:pt x="15765" y="499241"/>
                </a:cubicBezTo>
                <a:cubicBezTo>
                  <a:pt x="1236" y="465341"/>
                  <a:pt x="21155" y="488867"/>
                  <a:pt x="0" y="467710"/>
                </a:cubicBezTo>
                <a:cubicBezTo>
                  <a:pt x="1752" y="430924"/>
                  <a:pt x="-2256" y="393406"/>
                  <a:pt x="5255" y="357352"/>
                </a:cubicBezTo>
                <a:cubicBezTo>
                  <a:pt x="5679" y="355318"/>
                  <a:pt x="37484" y="333811"/>
                  <a:pt x="42041" y="331076"/>
                </a:cubicBezTo>
                <a:cubicBezTo>
                  <a:pt x="54151" y="323810"/>
                  <a:pt x="66912" y="317637"/>
                  <a:pt x="78827" y="310055"/>
                </a:cubicBezTo>
                <a:cubicBezTo>
                  <a:pt x="86216" y="305353"/>
                  <a:pt x="92192" y="298544"/>
                  <a:pt x="99848" y="294290"/>
                </a:cubicBezTo>
                <a:cubicBezTo>
                  <a:pt x="109279" y="289050"/>
                  <a:pt x="130087" y="282458"/>
                  <a:pt x="141890" y="278524"/>
                </a:cubicBezTo>
                <a:cubicBezTo>
                  <a:pt x="184044" y="246908"/>
                  <a:pt x="138365" y="275904"/>
                  <a:pt x="199696" y="257504"/>
                </a:cubicBezTo>
                <a:cubicBezTo>
                  <a:pt x="205746" y="255689"/>
                  <a:pt x="209425" y="248851"/>
                  <a:pt x="215462" y="246993"/>
                </a:cubicBezTo>
                <a:cubicBezTo>
                  <a:pt x="232536" y="241739"/>
                  <a:pt x="268014" y="236483"/>
                  <a:pt x="268014" y="236483"/>
                </a:cubicBezTo>
                <a:cubicBezTo>
                  <a:pt x="306552" y="238235"/>
                  <a:pt x="345269" y="237628"/>
                  <a:pt x="383627" y="241738"/>
                </a:cubicBezTo>
                <a:cubicBezTo>
                  <a:pt x="394643" y="242918"/>
                  <a:pt x="404470" y="249333"/>
                  <a:pt x="415159" y="252248"/>
                </a:cubicBezTo>
                <a:cubicBezTo>
                  <a:pt x="426714" y="255400"/>
                  <a:pt x="462648" y="261040"/>
                  <a:pt x="472965" y="262759"/>
                </a:cubicBezTo>
                <a:cubicBezTo>
                  <a:pt x="478220" y="266262"/>
                  <a:pt x="482681" y="271454"/>
                  <a:pt x="488731" y="273269"/>
                </a:cubicBezTo>
                <a:cubicBezTo>
                  <a:pt x="500595" y="276828"/>
                  <a:pt x="513150" y="279211"/>
                  <a:pt x="525517" y="278524"/>
                </a:cubicBezTo>
                <a:cubicBezTo>
                  <a:pt x="560020" y="276607"/>
                  <a:pt x="572877" y="271496"/>
                  <a:pt x="599090" y="262759"/>
                </a:cubicBezTo>
                <a:cubicBezTo>
                  <a:pt x="629284" y="242628"/>
                  <a:pt x="610387" y="256716"/>
                  <a:pt x="651641" y="215462"/>
                </a:cubicBezTo>
                <a:lnTo>
                  <a:pt x="667407" y="199697"/>
                </a:lnTo>
                <a:lnTo>
                  <a:pt x="677917" y="189186"/>
                </a:lnTo>
                <a:cubicBezTo>
                  <a:pt x="679669" y="183931"/>
                  <a:pt x="680424" y="178230"/>
                  <a:pt x="683172" y="173421"/>
                </a:cubicBezTo>
                <a:cubicBezTo>
                  <a:pt x="697486" y="148373"/>
                  <a:pt x="697760" y="156966"/>
                  <a:pt x="714703" y="136635"/>
                </a:cubicBezTo>
                <a:cubicBezTo>
                  <a:pt x="736600" y="110359"/>
                  <a:pt x="712077" y="129627"/>
                  <a:pt x="740979" y="110359"/>
                </a:cubicBezTo>
                <a:cubicBezTo>
                  <a:pt x="744483" y="105104"/>
                  <a:pt x="749002" y="100398"/>
                  <a:pt x="751490" y="94593"/>
                </a:cubicBezTo>
                <a:cubicBezTo>
                  <a:pt x="761597" y="71011"/>
                  <a:pt x="751770" y="78268"/>
                  <a:pt x="762000" y="57807"/>
                </a:cubicBezTo>
                <a:cubicBezTo>
                  <a:pt x="764824" y="52158"/>
                  <a:pt x="768351" y="46794"/>
                  <a:pt x="772510" y="42041"/>
                </a:cubicBezTo>
                <a:cubicBezTo>
                  <a:pt x="780667" y="32719"/>
                  <a:pt x="798786" y="28152"/>
                  <a:pt x="798786" y="15766"/>
                </a:cubicBezTo>
                <a:lnTo>
                  <a:pt x="798786" y="0"/>
                </a:ln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36073B5-E61C-4961-BB4C-2C0A6561797F}"/>
              </a:ext>
            </a:extLst>
          </p:cNvPr>
          <p:cNvSpPr/>
          <p:nvPr/>
        </p:nvSpPr>
        <p:spPr>
          <a:xfrm>
            <a:off x="6726621" y="2165131"/>
            <a:ext cx="399975" cy="709448"/>
          </a:xfrm>
          <a:custGeom>
            <a:avLst/>
            <a:gdLst>
              <a:gd name="connsiteX0" fmla="*/ 0 w 399975"/>
              <a:gd name="connsiteY0" fmla="*/ 709448 h 709448"/>
              <a:gd name="connsiteX1" fmla="*/ 52551 w 399975"/>
              <a:gd name="connsiteY1" fmla="*/ 688428 h 709448"/>
              <a:gd name="connsiteX2" fmla="*/ 68317 w 399975"/>
              <a:gd name="connsiteY2" fmla="*/ 683172 h 709448"/>
              <a:gd name="connsiteX3" fmla="*/ 84082 w 399975"/>
              <a:gd name="connsiteY3" fmla="*/ 672662 h 709448"/>
              <a:gd name="connsiteX4" fmla="*/ 110358 w 399975"/>
              <a:gd name="connsiteY4" fmla="*/ 667407 h 709448"/>
              <a:gd name="connsiteX5" fmla="*/ 120869 w 399975"/>
              <a:gd name="connsiteY5" fmla="*/ 656897 h 709448"/>
              <a:gd name="connsiteX6" fmla="*/ 157655 w 399975"/>
              <a:gd name="connsiteY6" fmla="*/ 641131 h 709448"/>
              <a:gd name="connsiteX7" fmla="*/ 178676 w 399975"/>
              <a:gd name="connsiteY7" fmla="*/ 635876 h 709448"/>
              <a:gd name="connsiteX8" fmla="*/ 210207 w 399975"/>
              <a:gd name="connsiteY8" fmla="*/ 625366 h 709448"/>
              <a:gd name="connsiteX9" fmla="*/ 225972 w 399975"/>
              <a:gd name="connsiteY9" fmla="*/ 620110 h 709448"/>
              <a:gd name="connsiteX10" fmla="*/ 246993 w 399975"/>
              <a:gd name="connsiteY10" fmla="*/ 588579 h 709448"/>
              <a:gd name="connsiteX11" fmla="*/ 273269 w 399975"/>
              <a:gd name="connsiteY11" fmla="*/ 551793 h 709448"/>
              <a:gd name="connsiteX12" fmla="*/ 289034 w 399975"/>
              <a:gd name="connsiteY12" fmla="*/ 493986 h 709448"/>
              <a:gd name="connsiteX13" fmla="*/ 294289 w 399975"/>
              <a:gd name="connsiteY13" fmla="*/ 462455 h 709448"/>
              <a:gd name="connsiteX14" fmla="*/ 304800 w 399975"/>
              <a:gd name="connsiteY14" fmla="*/ 425669 h 709448"/>
              <a:gd name="connsiteX15" fmla="*/ 310055 w 399975"/>
              <a:gd name="connsiteY15" fmla="*/ 394138 h 709448"/>
              <a:gd name="connsiteX16" fmla="*/ 315310 w 399975"/>
              <a:gd name="connsiteY16" fmla="*/ 378372 h 709448"/>
              <a:gd name="connsiteX17" fmla="*/ 336331 w 399975"/>
              <a:gd name="connsiteY17" fmla="*/ 304800 h 709448"/>
              <a:gd name="connsiteX18" fmla="*/ 346841 w 399975"/>
              <a:gd name="connsiteY18" fmla="*/ 273269 h 709448"/>
              <a:gd name="connsiteX19" fmla="*/ 352096 w 399975"/>
              <a:gd name="connsiteY19" fmla="*/ 257503 h 709448"/>
              <a:gd name="connsiteX20" fmla="*/ 362607 w 399975"/>
              <a:gd name="connsiteY20" fmla="*/ 236483 h 709448"/>
              <a:gd name="connsiteX21" fmla="*/ 367862 w 399975"/>
              <a:gd name="connsiteY21" fmla="*/ 215462 h 709448"/>
              <a:gd name="connsiteX22" fmla="*/ 373117 w 399975"/>
              <a:gd name="connsiteY22" fmla="*/ 189186 h 709448"/>
              <a:gd name="connsiteX23" fmla="*/ 383627 w 399975"/>
              <a:gd name="connsiteY23" fmla="*/ 162910 h 709448"/>
              <a:gd name="connsiteX24" fmla="*/ 388882 w 399975"/>
              <a:gd name="connsiteY24" fmla="*/ 141890 h 709448"/>
              <a:gd name="connsiteX25" fmla="*/ 394138 w 399975"/>
              <a:gd name="connsiteY25" fmla="*/ 84083 h 709448"/>
              <a:gd name="connsiteX26" fmla="*/ 399393 w 399975"/>
              <a:gd name="connsiteY26" fmla="*/ 63062 h 709448"/>
              <a:gd name="connsiteX27" fmla="*/ 399393 w 399975"/>
              <a:gd name="connsiteY27" fmla="*/ 0 h 70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9975" h="709448">
                <a:moveTo>
                  <a:pt x="0" y="709448"/>
                </a:moveTo>
                <a:cubicBezTo>
                  <a:pt x="46182" y="700212"/>
                  <a:pt x="7307" y="711050"/>
                  <a:pt x="52551" y="688428"/>
                </a:cubicBezTo>
                <a:cubicBezTo>
                  <a:pt x="57506" y="685951"/>
                  <a:pt x="63362" y="685649"/>
                  <a:pt x="68317" y="683172"/>
                </a:cubicBezTo>
                <a:cubicBezTo>
                  <a:pt x="73966" y="680347"/>
                  <a:pt x="78168" y="674880"/>
                  <a:pt x="84082" y="672662"/>
                </a:cubicBezTo>
                <a:cubicBezTo>
                  <a:pt x="92445" y="669526"/>
                  <a:pt x="101599" y="669159"/>
                  <a:pt x="110358" y="667407"/>
                </a:cubicBezTo>
                <a:cubicBezTo>
                  <a:pt x="113862" y="663904"/>
                  <a:pt x="116746" y="659645"/>
                  <a:pt x="120869" y="656897"/>
                </a:cubicBezTo>
                <a:cubicBezTo>
                  <a:pt x="131383" y="649887"/>
                  <a:pt x="145390" y="644635"/>
                  <a:pt x="157655" y="641131"/>
                </a:cubicBezTo>
                <a:cubicBezTo>
                  <a:pt x="164600" y="639147"/>
                  <a:pt x="171758" y="637951"/>
                  <a:pt x="178676" y="635876"/>
                </a:cubicBezTo>
                <a:cubicBezTo>
                  <a:pt x="189288" y="632693"/>
                  <a:pt x="199697" y="628870"/>
                  <a:pt x="210207" y="625366"/>
                </a:cubicBezTo>
                <a:lnTo>
                  <a:pt x="225972" y="620110"/>
                </a:lnTo>
                <a:cubicBezTo>
                  <a:pt x="232979" y="609600"/>
                  <a:pt x="239414" y="598685"/>
                  <a:pt x="246993" y="588579"/>
                </a:cubicBezTo>
                <a:cubicBezTo>
                  <a:pt x="266548" y="562506"/>
                  <a:pt x="257900" y="574846"/>
                  <a:pt x="273269" y="551793"/>
                </a:cubicBezTo>
                <a:cubicBezTo>
                  <a:pt x="280062" y="531414"/>
                  <a:pt x="285082" y="517697"/>
                  <a:pt x="289034" y="493986"/>
                </a:cubicBezTo>
                <a:cubicBezTo>
                  <a:pt x="290786" y="483476"/>
                  <a:pt x="291893" y="472837"/>
                  <a:pt x="294289" y="462455"/>
                </a:cubicBezTo>
                <a:cubicBezTo>
                  <a:pt x="297157" y="450029"/>
                  <a:pt x="301932" y="438095"/>
                  <a:pt x="304800" y="425669"/>
                </a:cubicBezTo>
                <a:cubicBezTo>
                  <a:pt x="307196" y="415287"/>
                  <a:pt x="307744" y="404540"/>
                  <a:pt x="310055" y="394138"/>
                </a:cubicBezTo>
                <a:cubicBezTo>
                  <a:pt x="311257" y="388730"/>
                  <a:pt x="313852" y="383716"/>
                  <a:pt x="315310" y="378372"/>
                </a:cubicBezTo>
                <a:cubicBezTo>
                  <a:pt x="335107" y="305779"/>
                  <a:pt x="316190" y="365223"/>
                  <a:pt x="336331" y="304800"/>
                </a:cubicBezTo>
                <a:lnTo>
                  <a:pt x="346841" y="273269"/>
                </a:lnTo>
                <a:cubicBezTo>
                  <a:pt x="348593" y="268014"/>
                  <a:pt x="349618" y="262458"/>
                  <a:pt x="352096" y="257503"/>
                </a:cubicBezTo>
                <a:lnTo>
                  <a:pt x="362607" y="236483"/>
                </a:lnTo>
                <a:cubicBezTo>
                  <a:pt x="364359" y="229476"/>
                  <a:pt x="366295" y="222513"/>
                  <a:pt x="367862" y="215462"/>
                </a:cubicBezTo>
                <a:cubicBezTo>
                  <a:pt x="369800" y="206743"/>
                  <a:pt x="370550" y="197741"/>
                  <a:pt x="373117" y="189186"/>
                </a:cubicBezTo>
                <a:cubicBezTo>
                  <a:pt x="375828" y="180150"/>
                  <a:pt x="380644" y="171859"/>
                  <a:pt x="383627" y="162910"/>
                </a:cubicBezTo>
                <a:cubicBezTo>
                  <a:pt x="385911" y="156058"/>
                  <a:pt x="387130" y="148897"/>
                  <a:pt x="388882" y="141890"/>
                </a:cubicBezTo>
                <a:cubicBezTo>
                  <a:pt x="390634" y="122621"/>
                  <a:pt x="391581" y="103262"/>
                  <a:pt x="394138" y="84083"/>
                </a:cubicBezTo>
                <a:cubicBezTo>
                  <a:pt x="395093" y="76924"/>
                  <a:pt x="398942" y="70271"/>
                  <a:pt x="399393" y="63062"/>
                </a:cubicBezTo>
                <a:cubicBezTo>
                  <a:pt x="400704" y="42082"/>
                  <a:pt x="399393" y="21021"/>
                  <a:pt x="399393" y="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D3A976-E834-4563-BB27-D2C3E12C5DFF}"/>
              </a:ext>
            </a:extLst>
          </p:cNvPr>
          <p:cNvSpPr txBox="1"/>
          <p:nvPr/>
        </p:nvSpPr>
        <p:spPr>
          <a:xfrm>
            <a:off x="712177" y="3145681"/>
            <a:ext cx="2722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Magnetic induction</a:t>
            </a:r>
          </a:p>
          <a:p>
            <a:r>
              <a:rPr lang="en-US" b="1" dirty="0"/>
              <a:t>B</a:t>
            </a:r>
            <a:r>
              <a:rPr lang="en-US" dirty="0"/>
              <a:t> =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baseline="-25000" dirty="0"/>
              <a:t>0</a:t>
            </a:r>
            <a:r>
              <a:rPr lang="en-US" b="1" dirty="0"/>
              <a:t>H</a:t>
            </a:r>
            <a:r>
              <a:rPr lang="en-US" dirty="0"/>
              <a:t> +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baseline="-25000" dirty="0"/>
              <a:t>0</a:t>
            </a:r>
            <a:r>
              <a:rPr lang="en-US" b="1" dirty="0"/>
              <a:t>M</a:t>
            </a:r>
          </a:p>
          <a:p>
            <a:r>
              <a:rPr lang="en-US" b="1" dirty="0" err="1"/>
              <a:t>Div</a:t>
            </a:r>
            <a:r>
              <a:rPr lang="en-US" b="1" dirty="0"/>
              <a:t> B = 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4AA51-7D02-4CA1-A0CD-FFCC92060A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16" r="23462" b="72115"/>
          <a:stretch/>
        </p:blipFill>
        <p:spPr>
          <a:xfrm>
            <a:off x="6250886" y="3420296"/>
            <a:ext cx="1931418" cy="5166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22EAB2-2ABB-45CC-A3A4-669F88662747}"/>
              </a:ext>
            </a:extLst>
          </p:cNvPr>
          <p:cNvSpPr txBox="1"/>
          <p:nvPr/>
        </p:nvSpPr>
        <p:spPr>
          <a:xfrm>
            <a:off x="6368987" y="312305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 induction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4C2D80-6195-4F74-99E8-9EDE5F7153D9}"/>
              </a:ext>
            </a:extLst>
          </p:cNvPr>
          <p:cNvSpPr txBox="1"/>
          <p:nvPr/>
        </p:nvSpPr>
        <p:spPr>
          <a:xfrm>
            <a:off x="6397799" y="3853436"/>
            <a:ext cx="2746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Div</a:t>
            </a:r>
            <a:r>
              <a:rPr lang="en-US" b="1" dirty="0"/>
              <a:t> D</a:t>
            </a:r>
            <a:r>
              <a:rPr lang="en-US" dirty="0"/>
              <a:t> = 0 (if no free charge)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48C49D-483E-42AA-8570-6250D8526963}"/>
              </a:ext>
            </a:extLst>
          </p:cNvPr>
          <p:cNvSpPr txBox="1"/>
          <p:nvPr/>
        </p:nvSpPr>
        <p:spPr>
          <a:xfrm>
            <a:off x="3557752" y="4399153"/>
            <a:ext cx="5044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</a:t>
            </a:r>
            <a:r>
              <a:rPr lang="en-US" b="1" dirty="0"/>
              <a:t>B</a:t>
            </a:r>
            <a:r>
              <a:rPr lang="en-US" dirty="0"/>
              <a:t> and </a:t>
            </a:r>
            <a:r>
              <a:rPr lang="en-US" b="1" dirty="0"/>
              <a:t>D</a:t>
            </a:r>
            <a:r>
              <a:rPr lang="en-US" dirty="0"/>
              <a:t> obey the same boundary condition: </a:t>
            </a:r>
            <a:r>
              <a:rPr lang="en-US" dirty="0" err="1"/>
              <a:t>B</a:t>
            </a:r>
            <a:r>
              <a:rPr lang="en-US" baseline="-25000" dirty="0" err="1"/>
              <a:t>n</a:t>
            </a:r>
            <a:r>
              <a:rPr lang="en-US" dirty="0"/>
              <a:t> continuous, and </a:t>
            </a:r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en-US" dirty="0"/>
              <a:t> continuous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B823A8B-EA2B-4D08-95FE-C25091AE6D7B}"/>
              </a:ext>
            </a:extLst>
          </p:cNvPr>
          <p:cNvSpPr/>
          <p:nvPr/>
        </p:nvSpPr>
        <p:spPr>
          <a:xfrm>
            <a:off x="8318750" y="4183117"/>
            <a:ext cx="320753" cy="367862"/>
          </a:xfrm>
          <a:custGeom>
            <a:avLst/>
            <a:gdLst>
              <a:gd name="connsiteX0" fmla="*/ 320753 w 320753"/>
              <a:gd name="connsiteY0" fmla="*/ 0 h 367862"/>
              <a:gd name="connsiteX1" fmla="*/ 278712 w 320753"/>
              <a:gd name="connsiteY1" fmla="*/ 42042 h 367862"/>
              <a:gd name="connsiteX2" fmla="*/ 262947 w 320753"/>
              <a:gd name="connsiteY2" fmla="*/ 57807 h 367862"/>
              <a:gd name="connsiteX3" fmla="*/ 252436 w 320753"/>
              <a:gd name="connsiteY3" fmla="*/ 84083 h 367862"/>
              <a:gd name="connsiteX4" fmla="*/ 236671 w 320753"/>
              <a:gd name="connsiteY4" fmla="*/ 89338 h 367862"/>
              <a:gd name="connsiteX5" fmla="*/ 220905 w 320753"/>
              <a:gd name="connsiteY5" fmla="*/ 105104 h 367862"/>
              <a:gd name="connsiteX6" fmla="*/ 184119 w 320753"/>
              <a:gd name="connsiteY6" fmla="*/ 141890 h 367862"/>
              <a:gd name="connsiteX7" fmla="*/ 173609 w 320753"/>
              <a:gd name="connsiteY7" fmla="*/ 162911 h 367862"/>
              <a:gd name="connsiteX8" fmla="*/ 157843 w 320753"/>
              <a:gd name="connsiteY8" fmla="*/ 168166 h 367862"/>
              <a:gd name="connsiteX9" fmla="*/ 147333 w 320753"/>
              <a:gd name="connsiteY9" fmla="*/ 183931 h 367862"/>
              <a:gd name="connsiteX10" fmla="*/ 142078 w 320753"/>
              <a:gd name="connsiteY10" fmla="*/ 199697 h 367862"/>
              <a:gd name="connsiteX11" fmla="*/ 126312 w 320753"/>
              <a:gd name="connsiteY11" fmla="*/ 204952 h 367862"/>
              <a:gd name="connsiteX12" fmla="*/ 100036 w 320753"/>
              <a:gd name="connsiteY12" fmla="*/ 246993 h 367862"/>
              <a:gd name="connsiteX13" fmla="*/ 79016 w 320753"/>
              <a:gd name="connsiteY13" fmla="*/ 283780 h 367862"/>
              <a:gd name="connsiteX14" fmla="*/ 68505 w 320753"/>
              <a:gd name="connsiteY14" fmla="*/ 294290 h 367862"/>
              <a:gd name="connsiteX15" fmla="*/ 52740 w 320753"/>
              <a:gd name="connsiteY15" fmla="*/ 299545 h 367862"/>
              <a:gd name="connsiteX16" fmla="*/ 42229 w 320753"/>
              <a:gd name="connsiteY16" fmla="*/ 315311 h 367862"/>
              <a:gd name="connsiteX17" fmla="*/ 26464 w 320753"/>
              <a:gd name="connsiteY17" fmla="*/ 320566 h 367862"/>
              <a:gd name="connsiteX18" fmla="*/ 15953 w 320753"/>
              <a:gd name="connsiteY18" fmla="*/ 331076 h 367862"/>
              <a:gd name="connsiteX19" fmla="*/ 188 w 320753"/>
              <a:gd name="connsiteY19" fmla="*/ 362607 h 367862"/>
              <a:gd name="connsiteX20" fmla="*/ 188 w 320753"/>
              <a:gd name="connsiteY20" fmla="*/ 367862 h 367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0753" h="367862">
                <a:moveTo>
                  <a:pt x="320753" y="0"/>
                </a:moveTo>
                <a:lnTo>
                  <a:pt x="278712" y="42042"/>
                </a:lnTo>
                <a:lnTo>
                  <a:pt x="262947" y="57807"/>
                </a:lnTo>
                <a:cubicBezTo>
                  <a:pt x="259443" y="66566"/>
                  <a:pt x="258475" y="76836"/>
                  <a:pt x="252436" y="84083"/>
                </a:cubicBezTo>
                <a:cubicBezTo>
                  <a:pt x="248890" y="88338"/>
                  <a:pt x="241280" y="86265"/>
                  <a:pt x="236671" y="89338"/>
                </a:cubicBezTo>
                <a:cubicBezTo>
                  <a:pt x="230487" y="93461"/>
                  <a:pt x="225468" y="99237"/>
                  <a:pt x="220905" y="105104"/>
                </a:cubicBezTo>
                <a:cubicBezTo>
                  <a:pt x="191390" y="143051"/>
                  <a:pt x="214245" y="131848"/>
                  <a:pt x="184119" y="141890"/>
                </a:cubicBezTo>
                <a:cubicBezTo>
                  <a:pt x="180616" y="148897"/>
                  <a:pt x="179148" y="157372"/>
                  <a:pt x="173609" y="162911"/>
                </a:cubicBezTo>
                <a:cubicBezTo>
                  <a:pt x="169692" y="166828"/>
                  <a:pt x="162169" y="164706"/>
                  <a:pt x="157843" y="168166"/>
                </a:cubicBezTo>
                <a:cubicBezTo>
                  <a:pt x="152911" y="172111"/>
                  <a:pt x="150836" y="178676"/>
                  <a:pt x="147333" y="183931"/>
                </a:cubicBezTo>
                <a:cubicBezTo>
                  <a:pt x="145581" y="189186"/>
                  <a:pt x="145995" y="195780"/>
                  <a:pt x="142078" y="199697"/>
                </a:cubicBezTo>
                <a:cubicBezTo>
                  <a:pt x="138161" y="203614"/>
                  <a:pt x="129532" y="200444"/>
                  <a:pt x="126312" y="204952"/>
                </a:cubicBezTo>
                <a:cubicBezTo>
                  <a:pt x="86515" y="260667"/>
                  <a:pt x="140578" y="219967"/>
                  <a:pt x="100036" y="246993"/>
                </a:cubicBezTo>
                <a:cubicBezTo>
                  <a:pt x="92845" y="261375"/>
                  <a:pt x="88918" y="271402"/>
                  <a:pt x="79016" y="283780"/>
                </a:cubicBezTo>
                <a:cubicBezTo>
                  <a:pt x="75921" y="287649"/>
                  <a:pt x="72754" y="291741"/>
                  <a:pt x="68505" y="294290"/>
                </a:cubicBezTo>
                <a:cubicBezTo>
                  <a:pt x="63755" y="297140"/>
                  <a:pt x="57995" y="297793"/>
                  <a:pt x="52740" y="299545"/>
                </a:cubicBezTo>
                <a:cubicBezTo>
                  <a:pt x="49236" y="304800"/>
                  <a:pt x="47161" y="311365"/>
                  <a:pt x="42229" y="315311"/>
                </a:cubicBezTo>
                <a:cubicBezTo>
                  <a:pt x="37904" y="318771"/>
                  <a:pt x="31214" y="317716"/>
                  <a:pt x="26464" y="320566"/>
                </a:cubicBezTo>
                <a:cubicBezTo>
                  <a:pt x="22215" y="323115"/>
                  <a:pt x="19048" y="327207"/>
                  <a:pt x="15953" y="331076"/>
                </a:cubicBezTo>
                <a:cubicBezTo>
                  <a:pt x="6613" y="342751"/>
                  <a:pt x="3720" y="348480"/>
                  <a:pt x="188" y="362607"/>
                </a:cubicBezTo>
                <a:cubicBezTo>
                  <a:pt x="-237" y="364306"/>
                  <a:pt x="188" y="366110"/>
                  <a:pt x="188" y="367862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17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38F06C-2EC3-4432-8AD3-6B1FF4E11E91}"/>
              </a:ext>
            </a:extLst>
          </p:cNvPr>
          <p:cNvSpPr txBox="1"/>
          <p:nvPr/>
        </p:nvSpPr>
        <p:spPr>
          <a:xfrm>
            <a:off x="1602828" y="1420474"/>
            <a:ext cx="1587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Curl </a:t>
            </a:r>
            <a:r>
              <a:rPr lang="en-US" b="1" dirty="0"/>
              <a:t>E</a:t>
            </a:r>
            <a:r>
              <a:rPr lang="en-US" dirty="0"/>
              <a:t> = 0 in electrostatics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0716E-AB3C-4A06-935D-BA868CC3B1C4}"/>
              </a:ext>
            </a:extLst>
          </p:cNvPr>
          <p:cNvSpPr txBox="1"/>
          <p:nvPr/>
        </p:nvSpPr>
        <p:spPr>
          <a:xfrm>
            <a:off x="4214648" y="1476703"/>
            <a:ext cx="224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  <a:r>
              <a:rPr lang="en-US" b="1" baseline="-25000" dirty="0"/>
              <a:t>t</a:t>
            </a:r>
            <a:r>
              <a:rPr lang="en-US" dirty="0"/>
              <a:t> is continuous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A17BB2E-913F-4B28-8338-392E0918D2D0}"/>
              </a:ext>
            </a:extLst>
          </p:cNvPr>
          <p:cNvSpPr/>
          <p:nvPr/>
        </p:nvSpPr>
        <p:spPr>
          <a:xfrm>
            <a:off x="3489434" y="1529255"/>
            <a:ext cx="725214" cy="316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3E909-4160-458E-A83B-103DEFCD39DD}"/>
              </a:ext>
            </a:extLst>
          </p:cNvPr>
          <p:cNvSpPr txBox="1"/>
          <p:nvPr/>
        </p:nvSpPr>
        <p:spPr>
          <a:xfrm>
            <a:off x="1550276" y="2860391"/>
            <a:ext cx="183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Curl </a:t>
            </a:r>
            <a:r>
              <a:rPr lang="en-US" b="1" dirty="0"/>
              <a:t>H</a:t>
            </a:r>
            <a:r>
              <a:rPr lang="en-US" dirty="0"/>
              <a:t> = </a:t>
            </a:r>
            <a:r>
              <a:rPr lang="en-US" b="1" dirty="0" err="1"/>
              <a:t>J</a:t>
            </a:r>
            <a:r>
              <a:rPr lang="en-US" b="1" baseline="-25000" dirty="0" err="1"/>
              <a:t>f</a:t>
            </a:r>
            <a:r>
              <a:rPr lang="en-US" dirty="0"/>
              <a:t> in magnetostatics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B7F3D-E7BD-472F-8EEC-8324E476E219}"/>
              </a:ext>
            </a:extLst>
          </p:cNvPr>
          <p:cNvSpPr txBox="1"/>
          <p:nvPr/>
        </p:nvSpPr>
        <p:spPr>
          <a:xfrm>
            <a:off x="4309240" y="2937641"/>
            <a:ext cx="4109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H</a:t>
            </a:r>
            <a:r>
              <a:rPr lang="en-US" b="1" baseline="-25000" dirty="0" err="1"/>
              <a:t>t</a:t>
            </a:r>
            <a:r>
              <a:rPr lang="en-US" dirty="0"/>
              <a:t> is continuous, even if there is free current, because free current is finite while boundaries are infinitesimal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158BC2B-CC18-4F63-B563-DCAAF3797F88}"/>
              </a:ext>
            </a:extLst>
          </p:cNvPr>
          <p:cNvSpPr/>
          <p:nvPr/>
        </p:nvSpPr>
        <p:spPr>
          <a:xfrm>
            <a:off x="3584027" y="2990193"/>
            <a:ext cx="725214" cy="316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13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36315C-6480-4FF7-90D3-4461848369BB}"/>
              </a:ext>
            </a:extLst>
          </p:cNvPr>
          <p:cNvSpPr txBox="1"/>
          <p:nvPr/>
        </p:nvSpPr>
        <p:spPr>
          <a:xfrm>
            <a:off x="443548" y="2123776"/>
            <a:ext cx="86056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</a:t>
            </a:r>
            <a:r>
              <a:rPr lang="en-US" dirty="0"/>
              <a:t> is based on the free currents, which are easy to control in the lab using wires, power supplies, and ammeters.</a:t>
            </a:r>
          </a:p>
          <a:p>
            <a:endParaRPr lang="en-US" dirty="0"/>
          </a:p>
          <a:p>
            <a:r>
              <a:rPr lang="en-US" b="1" dirty="0"/>
              <a:t>B</a:t>
            </a:r>
            <a:r>
              <a:rPr lang="en-US" dirty="0"/>
              <a:t>, the true macroscopic magnetic field, is based on free AND bound current. But </a:t>
            </a:r>
            <a:r>
              <a:rPr lang="en-US" b="1" dirty="0"/>
              <a:t>B</a:t>
            </a:r>
            <a:r>
              <a:rPr lang="en-US" dirty="0"/>
              <a:t> is not easy to control, because all materials are at least weakly </a:t>
            </a:r>
            <a:r>
              <a:rPr lang="en-US" dirty="0" err="1"/>
              <a:t>magnetizable</a:t>
            </a:r>
            <a:r>
              <a:rPr lang="en-US" dirty="0"/>
              <a:t> and acquire bound currents.  </a:t>
            </a:r>
          </a:p>
        </p:txBody>
      </p:sp>
    </p:spTree>
    <p:extLst>
      <p:ext uri="{BB962C8B-B14F-4D97-AF65-F5344CB8AC3E}">
        <p14:creationId xmlns:p14="http://schemas.microsoft.com/office/powerpoint/2010/main" val="2292774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9BE84F-B565-4ACF-A1C8-5E5B715BD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29209" r="-333"/>
          <a:stretch/>
        </p:blipFill>
        <p:spPr>
          <a:xfrm>
            <a:off x="738561" y="2204815"/>
            <a:ext cx="7694555" cy="4204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910" y="179461"/>
            <a:ext cx="8735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a copper rod with a uniform longitudinal </a:t>
            </a:r>
            <a:r>
              <a:rPr lang="en-US" b="1" dirty="0" err="1"/>
              <a:t>J</a:t>
            </a:r>
            <a:r>
              <a:rPr lang="en-US" b="1" baseline="-25000" dirty="0" err="1"/>
              <a:t>f</a:t>
            </a:r>
            <a:r>
              <a:rPr lang="en-US" dirty="0"/>
              <a:t>.  That free current gives rise to a circumferential </a:t>
            </a:r>
            <a:r>
              <a:rPr lang="en-US" b="1" dirty="0"/>
              <a:t>H</a:t>
            </a:r>
            <a:r>
              <a:rPr lang="en-US" dirty="0"/>
              <a:t>-field.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1764" y="2004760"/>
            <a:ext cx="16264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Inside the rod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21764" y="3276061"/>
            <a:ext cx="2247545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r>
              <a:rPr lang="en-US" sz="2000" dirty="0" err="1"/>
              <a:t>Amperian</a:t>
            </a:r>
            <a:r>
              <a:rPr lang="en-US" sz="2000" dirty="0"/>
              <a:t> loop    </a:t>
            </a: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6770" y="5272755"/>
            <a:ext cx="16664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Outside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40C15C-27EF-4522-A551-93DEB0BB6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342"/>
          <a:stretch/>
        </p:blipFill>
        <p:spPr>
          <a:xfrm>
            <a:off x="1100447" y="931491"/>
            <a:ext cx="6706160" cy="4383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3095" y="1991170"/>
            <a:ext cx="4343881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Cu has a small magnetic susceptibility.</a:t>
            </a:r>
          </a:p>
          <a:p>
            <a:r>
              <a:rPr lang="en-US" sz="2000" dirty="0"/>
              <a:t>Cu metal is diamagnetic (</a:t>
            </a:r>
            <a:r>
              <a:rPr lang="en-US" sz="2000" b="1" dirty="0"/>
              <a:t>M</a:t>
            </a:r>
            <a:r>
              <a:rPr lang="en-US" sz="2000" dirty="0"/>
              <a:t> opposite </a:t>
            </a:r>
            <a:r>
              <a:rPr lang="en-US" sz="2000" b="1" dirty="0"/>
              <a:t>B</a:t>
            </a:r>
            <a:r>
              <a:rPr lang="en-US" sz="2000" dirty="0"/>
              <a:t>).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37490" y="2483612"/>
            <a:ext cx="323885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Cu atoms have ground term 2S1/2 and are paramagnetic.</a:t>
            </a:r>
          </a:p>
          <a:p>
            <a:endParaRPr lang="en-US" sz="2000" dirty="0"/>
          </a:p>
          <a:p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97024" y="3666146"/>
            <a:ext cx="41874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503350" y="3807051"/>
            <a:ext cx="179461" cy="611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93010" y="3145331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Magnitude of </a:t>
            </a:r>
            <a:r>
              <a:rPr lang="en-US" b="1" dirty="0"/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6540" y="3481480"/>
            <a:ext cx="2120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 direction vector</a:t>
            </a:r>
          </a:p>
        </p:txBody>
      </p:sp>
      <p:sp>
        <p:nvSpPr>
          <p:cNvPr id="10" name="Freeform 9"/>
          <p:cNvSpPr/>
          <p:nvPr/>
        </p:nvSpPr>
        <p:spPr>
          <a:xfrm>
            <a:off x="6784251" y="3358497"/>
            <a:ext cx="368579" cy="564023"/>
          </a:xfrm>
          <a:custGeom>
            <a:avLst/>
            <a:gdLst>
              <a:gd name="connsiteX0" fmla="*/ 368579 w 368579"/>
              <a:gd name="connsiteY0" fmla="*/ 0 h 564023"/>
              <a:gd name="connsiteX1" fmla="*/ 206209 w 368579"/>
              <a:gd name="connsiteY1" fmla="*/ 17092 h 564023"/>
              <a:gd name="connsiteX2" fmla="*/ 180571 w 368579"/>
              <a:gd name="connsiteY2" fmla="*/ 25638 h 564023"/>
              <a:gd name="connsiteX3" fmla="*/ 154934 w 368579"/>
              <a:gd name="connsiteY3" fmla="*/ 42729 h 564023"/>
              <a:gd name="connsiteX4" fmla="*/ 95113 w 368579"/>
              <a:gd name="connsiteY4" fmla="*/ 119641 h 564023"/>
              <a:gd name="connsiteX5" fmla="*/ 69476 w 368579"/>
              <a:gd name="connsiteY5" fmla="*/ 196553 h 564023"/>
              <a:gd name="connsiteX6" fmla="*/ 60930 w 368579"/>
              <a:gd name="connsiteY6" fmla="*/ 222191 h 564023"/>
              <a:gd name="connsiteX7" fmla="*/ 26747 w 368579"/>
              <a:gd name="connsiteY7" fmla="*/ 299103 h 564023"/>
              <a:gd name="connsiteX8" fmla="*/ 9656 w 368579"/>
              <a:gd name="connsiteY8" fmla="*/ 358924 h 564023"/>
              <a:gd name="connsiteX9" fmla="*/ 1110 w 368579"/>
              <a:gd name="connsiteY9" fmla="*/ 564023 h 5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579" h="564023">
                <a:moveTo>
                  <a:pt x="368579" y="0"/>
                </a:moveTo>
                <a:cubicBezTo>
                  <a:pt x="273688" y="6326"/>
                  <a:pt x="269591" y="-1018"/>
                  <a:pt x="206209" y="17092"/>
                </a:cubicBezTo>
                <a:cubicBezTo>
                  <a:pt x="197547" y="19567"/>
                  <a:pt x="188628" y="21609"/>
                  <a:pt x="180571" y="25638"/>
                </a:cubicBezTo>
                <a:cubicBezTo>
                  <a:pt x="171385" y="30231"/>
                  <a:pt x="163480" y="37032"/>
                  <a:pt x="154934" y="42729"/>
                </a:cubicBezTo>
                <a:cubicBezTo>
                  <a:pt x="114047" y="104060"/>
                  <a:pt x="135276" y="79479"/>
                  <a:pt x="95113" y="119641"/>
                </a:cubicBezTo>
                <a:lnTo>
                  <a:pt x="69476" y="196553"/>
                </a:lnTo>
                <a:cubicBezTo>
                  <a:pt x="66627" y="205099"/>
                  <a:pt x="65927" y="214696"/>
                  <a:pt x="60930" y="222191"/>
                </a:cubicBezTo>
                <a:cubicBezTo>
                  <a:pt x="33845" y="262819"/>
                  <a:pt x="47087" y="238084"/>
                  <a:pt x="26747" y="299103"/>
                </a:cubicBezTo>
                <a:cubicBezTo>
                  <a:pt x="19971" y="319430"/>
                  <a:pt x="13234" y="337453"/>
                  <a:pt x="9656" y="358924"/>
                </a:cubicBezTo>
                <a:cubicBezTo>
                  <a:pt x="-4543" y="444124"/>
                  <a:pt x="1110" y="460670"/>
                  <a:pt x="1110" y="56402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118643" y="3683237"/>
            <a:ext cx="136736" cy="153825"/>
          </a:xfrm>
          <a:custGeom>
            <a:avLst/>
            <a:gdLst>
              <a:gd name="connsiteX0" fmla="*/ 136736 w 136736"/>
              <a:gd name="connsiteY0" fmla="*/ 0 h 153825"/>
              <a:gd name="connsiteX1" fmla="*/ 76916 w 136736"/>
              <a:gd name="connsiteY1" fmla="*/ 8546 h 153825"/>
              <a:gd name="connsiteX2" fmla="*/ 51278 w 136736"/>
              <a:gd name="connsiteY2" fmla="*/ 17092 h 153825"/>
              <a:gd name="connsiteX3" fmla="*/ 17095 w 136736"/>
              <a:gd name="connsiteY3" fmla="*/ 68367 h 153825"/>
              <a:gd name="connsiteX4" fmla="*/ 8550 w 136736"/>
              <a:gd name="connsiteY4" fmla="*/ 94004 h 153825"/>
              <a:gd name="connsiteX5" fmla="*/ 4 w 136736"/>
              <a:gd name="connsiteY5" fmla="*/ 153825 h 15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36" h="153825">
                <a:moveTo>
                  <a:pt x="136736" y="0"/>
                </a:moveTo>
                <a:cubicBezTo>
                  <a:pt x="116796" y="2849"/>
                  <a:pt x="96667" y="4596"/>
                  <a:pt x="76916" y="8546"/>
                </a:cubicBezTo>
                <a:cubicBezTo>
                  <a:pt x="68083" y="10313"/>
                  <a:pt x="57648" y="10722"/>
                  <a:pt x="51278" y="17092"/>
                </a:cubicBezTo>
                <a:cubicBezTo>
                  <a:pt x="36753" y="31617"/>
                  <a:pt x="17095" y="68367"/>
                  <a:pt x="17095" y="68367"/>
                </a:cubicBezTo>
                <a:cubicBezTo>
                  <a:pt x="14247" y="76913"/>
                  <a:pt x="10504" y="85211"/>
                  <a:pt x="8550" y="94004"/>
                </a:cubicBezTo>
                <a:cubicBezTo>
                  <a:pt x="-464" y="134570"/>
                  <a:pt x="4" y="130174"/>
                  <a:pt x="4" y="153825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00676" y="4048844"/>
            <a:ext cx="3593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7491" y="5563312"/>
            <a:ext cx="686318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The magnetic field inside a current carrying Cu is reduced by Cu’s diamagnetism</a:t>
            </a:r>
          </a:p>
        </p:txBody>
      </p:sp>
    </p:spTree>
    <p:extLst>
      <p:ext uri="{BB962C8B-B14F-4D97-AF65-F5344CB8AC3E}">
        <p14:creationId xmlns:p14="http://schemas.microsoft.com/office/powerpoint/2010/main" val="1719218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51DF93-D0BE-4657-963E-F8885C986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13" r="61824" b="68576"/>
          <a:stretch/>
        </p:blipFill>
        <p:spPr>
          <a:xfrm>
            <a:off x="1071449" y="931491"/>
            <a:ext cx="2512579" cy="59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3632" y="994553"/>
            <a:ext cx="3712683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Is not enough to determine H        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811708" y="3794333"/>
            <a:ext cx="66800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can have zero free current and still have non-zero </a:t>
            </a:r>
            <a:r>
              <a:rPr lang="en-US" sz="2000" b="1" dirty="0"/>
              <a:t>H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(Similarly, there can be non-zero </a:t>
            </a:r>
            <a:r>
              <a:rPr lang="en-US" sz="2000" b="1" dirty="0"/>
              <a:t>D</a:t>
            </a:r>
            <a:r>
              <a:rPr lang="en-US" sz="2000" dirty="0"/>
              <a:t> even without free charges.)</a:t>
            </a:r>
          </a:p>
        </p:txBody>
      </p:sp>
    </p:spTree>
    <p:extLst>
      <p:ext uri="{BB962C8B-B14F-4D97-AF65-F5344CB8AC3E}">
        <p14:creationId xmlns:p14="http://schemas.microsoft.com/office/powerpoint/2010/main" val="1000937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EC85AC-714A-46F3-A094-4ABF1641F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1" t="17981" r="24919" b="15042"/>
          <a:stretch/>
        </p:blipFill>
        <p:spPr>
          <a:xfrm>
            <a:off x="2093720" y="2016807"/>
            <a:ext cx="3717420" cy="2546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0434" y="358923"/>
            <a:ext cx="6563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 uniquely determine </a:t>
            </a:r>
            <a:r>
              <a:rPr lang="en-US" sz="2000" b="1" dirty="0"/>
              <a:t>H</a:t>
            </a:r>
            <a:r>
              <a:rPr lang="en-US" sz="2000" dirty="0"/>
              <a:t>, we also need an equation for </a:t>
            </a:r>
            <a:r>
              <a:rPr lang="en-US" sz="2000" b="1" dirty="0"/>
              <a:t>div H</a:t>
            </a:r>
            <a:r>
              <a:rPr lang="en-US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06183" y="4378788"/>
            <a:ext cx="286450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This might be hard to find</a:t>
            </a:r>
          </a:p>
        </p:txBody>
      </p:sp>
      <p:sp>
        <p:nvSpPr>
          <p:cNvPr id="5" name="Freeform 4"/>
          <p:cNvSpPr/>
          <p:nvPr/>
        </p:nvSpPr>
        <p:spPr>
          <a:xfrm>
            <a:off x="3871222" y="4477996"/>
            <a:ext cx="683686" cy="213645"/>
          </a:xfrm>
          <a:custGeom>
            <a:avLst/>
            <a:gdLst>
              <a:gd name="connsiteX0" fmla="*/ 683686 w 683686"/>
              <a:gd name="connsiteY0" fmla="*/ 153825 h 213645"/>
              <a:gd name="connsiteX1" fmla="*/ 589683 w 683686"/>
              <a:gd name="connsiteY1" fmla="*/ 188008 h 213645"/>
              <a:gd name="connsiteX2" fmla="*/ 521316 w 683686"/>
              <a:gd name="connsiteY2" fmla="*/ 196554 h 213645"/>
              <a:gd name="connsiteX3" fmla="*/ 487133 w 683686"/>
              <a:gd name="connsiteY3" fmla="*/ 205099 h 213645"/>
              <a:gd name="connsiteX4" fmla="*/ 410221 w 683686"/>
              <a:gd name="connsiteY4" fmla="*/ 213645 h 213645"/>
              <a:gd name="connsiteX5" fmla="*/ 170939 w 683686"/>
              <a:gd name="connsiteY5" fmla="*/ 205099 h 213645"/>
              <a:gd name="connsiteX6" fmla="*/ 136756 w 683686"/>
              <a:gd name="connsiteY6" fmla="*/ 188008 h 213645"/>
              <a:gd name="connsiteX7" fmla="*/ 85481 w 683686"/>
              <a:gd name="connsiteY7" fmla="*/ 170916 h 213645"/>
              <a:gd name="connsiteX8" fmla="*/ 59843 w 683686"/>
              <a:gd name="connsiteY8" fmla="*/ 162370 h 213645"/>
              <a:gd name="connsiteX9" fmla="*/ 42752 w 683686"/>
              <a:gd name="connsiteY9" fmla="*/ 136733 h 213645"/>
              <a:gd name="connsiteX10" fmla="*/ 25660 w 683686"/>
              <a:gd name="connsiteY10" fmla="*/ 85458 h 213645"/>
              <a:gd name="connsiteX11" fmla="*/ 17114 w 683686"/>
              <a:gd name="connsiteY11" fmla="*/ 59821 h 213645"/>
              <a:gd name="connsiteX12" fmla="*/ 8569 w 683686"/>
              <a:gd name="connsiteY12" fmla="*/ 34183 h 213645"/>
              <a:gd name="connsiteX13" fmla="*/ 23 w 683686"/>
              <a:gd name="connsiteY13" fmla="*/ 0 h 21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3686" h="213645">
                <a:moveTo>
                  <a:pt x="683686" y="153825"/>
                </a:moveTo>
                <a:cubicBezTo>
                  <a:pt x="666696" y="160621"/>
                  <a:pt x="605635" y="186014"/>
                  <a:pt x="589683" y="188008"/>
                </a:cubicBezTo>
                <a:cubicBezTo>
                  <a:pt x="566894" y="190857"/>
                  <a:pt x="543970" y="192778"/>
                  <a:pt x="521316" y="196554"/>
                </a:cubicBezTo>
                <a:cubicBezTo>
                  <a:pt x="509731" y="198485"/>
                  <a:pt x="498741" y="203313"/>
                  <a:pt x="487133" y="205099"/>
                </a:cubicBezTo>
                <a:cubicBezTo>
                  <a:pt x="461638" y="209021"/>
                  <a:pt x="435858" y="210796"/>
                  <a:pt x="410221" y="213645"/>
                </a:cubicBezTo>
                <a:cubicBezTo>
                  <a:pt x="330460" y="210796"/>
                  <a:pt x="250402" y="212549"/>
                  <a:pt x="170939" y="205099"/>
                </a:cubicBezTo>
                <a:cubicBezTo>
                  <a:pt x="158255" y="203910"/>
                  <a:pt x="148584" y="192739"/>
                  <a:pt x="136756" y="188008"/>
                </a:cubicBezTo>
                <a:cubicBezTo>
                  <a:pt x="120028" y="181317"/>
                  <a:pt x="102573" y="176613"/>
                  <a:pt x="85481" y="170916"/>
                </a:cubicBezTo>
                <a:lnTo>
                  <a:pt x="59843" y="162370"/>
                </a:lnTo>
                <a:cubicBezTo>
                  <a:pt x="54146" y="153824"/>
                  <a:pt x="46923" y="146118"/>
                  <a:pt x="42752" y="136733"/>
                </a:cubicBezTo>
                <a:cubicBezTo>
                  <a:pt x="35435" y="120270"/>
                  <a:pt x="31357" y="102550"/>
                  <a:pt x="25660" y="85458"/>
                </a:cubicBezTo>
                <a:lnTo>
                  <a:pt x="17114" y="59821"/>
                </a:lnTo>
                <a:lnTo>
                  <a:pt x="8569" y="34183"/>
                </a:lnTo>
                <a:cubicBezTo>
                  <a:pt x="-878" y="5841"/>
                  <a:pt x="23" y="17555"/>
                  <a:pt x="23" y="0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83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EBD0FE-6C55-49E7-AEE8-438CFE1AA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22" t="20432" b="46136"/>
          <a:stretch/>
        </p:blipFill>
        <p:spPr>
          <a:xfrm>
            <a:off x="3657600" y="2649196"/>
            <a:ext cx="4183696" cy="1230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389" y="401652"/>
            <a:ext cx="63495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Experiments use coils of “non”-magnetic wires.  </a:t>
            </a:r>
          </a:p>
          <a:p>
            <a:r>
              <a:rPr lang="en-US" dirty="0"/>
              <a:t>The H field due to the free currents in those wires is then found using Ampere’s or Bio-Savart laws.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282" y="4247259"/>
            <a:ext cx="85492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Then, highly magnetic material (e.g. iron, or ferrite) is inserted into the coils.</a:t>
            </a:r>
          </a:p>
          <a:p>
            <a:endParaRPr lang="en-US" sz="2000" dirty="0"/>
          </a:p>
          <a:p>
            <a:r>
              <a:rPr lang="en-US" sz="2000" b="1" dirty="0"/>
              <a:t>H</a:t>
            </a:r>
            <a:r>
              <a:rPr lang="en-US" sz="2000" dirty="0"/>
              <a:t> stays the same as before if div </a:t>
            </a:r>
            <a:r>
              <a:rPr lang="en-US" sz="2000" b="1" dirty="0"/>
              <a:t>M</a:t>
            </a:r>
            <a:r>
              <a:rPr lang="en-US" sz="2000" dirty="0"/>
              <a:t> = 0, but </a:t>
            </a:r>
            <a:r>
              <a:rPr lang="en-US" sz="2000" b="1" dirty="0"/>
              <a:t>B</a:t>
            </a:r>
            <a:r>
              <a:rPr lang="en-US" sz="2000" dirty="0"/>
              <a:t> can become huge due to strong </a:t>
            </a:r>
            <a:r>
              <a:rPr lang="en-US" sz="2000" b="1" dirty="0"/>
              <a:t>M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323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8410" b="4152"/>
          <a:stretch/>
        </p:blipFill>
        <p:spPr>
          <a:xfrm>
            <a:off x="4177673" y="711315"/>
            <a:ext cx="4928186" cy="3737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BBC2AD-2316-4FF5-8B9C-CDEC33317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6" y="711315"/>
            <a:ext cx="3866330" cy="2305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EE6E63-1A4A-4DCF-80AC-17D5F9CD0FB4}"/>
              </a:ext>
            </a:extLst>
          </p:cNvPr>
          <p:cNvSpPr txBox="1"/>
          <p:nvPr/>
        </p:nvSpPr>
        <p:spPr>
          <a:xfrm>
            <a:off x="38141" y="367862"/>
            <a:ext cx="1212595" cy="12311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Torque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4A650-EE64-462A-B116-B2ABE9309B38}"/>
              </a:ext>
            </a:extLst>
          </p:cNvPr>
          <p:cNvSpPr txBox="1"/>
          <p:nvPr/>
        </p:nvSpPr>
        <p:spPr>
          <a:xfrm>
            <a:off x="6972867" y="3584027"/>
            <a:ext cx="2171133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Magnetic dipoles tend to align with the external B-field (</a:t>
            </a:r>
            <a:r>
              <a:rPr lang="en-US" sz="2000" dirty="0" err="1"/>
              <a:t>paramagnetism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8521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50125C-FED5-4CE2-BB22-9FA801B605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86" t="12892"/>
          <a:stretch/>
        </p:blipFill>
        <p:spPr>
          <a:xfrm>
            <a:off x="1469876" y="1204956"/>
            <a:ext cx="6033330" cy="4561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5631" y="470019"/>
            <a:ext cx="325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Boundary conditions</a:t>
            </a:r>
          </a:p>
        </p:txBody>
      </p:sp>
    </p:spTree>
    <p:extLst>
      <p:ext uri="{BB962C8B-B14F-4D97-AF65-F5344CB8AC3E}">
        <p14:creationId xmlns:p14="http://schemas.microsoft.com/office/powerpoint/2010/main" val="1970359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023" y="390314"/>
            <a:ext cx="84231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The end of a magnetized rod is a place where </a:t>
            </a:r>
            <a:r>
              <a:rPr lang="en-US" sz="2000" b="1" dirty="0" err="1"/>
              <a:t>divM</a:t>
            </a:r>
            <a:r>
              <a:rPr lang="en-US" sz="2000" dirty="0"/>
              <a:t> is non zero and </a:t>
            </a:r>
            <a:r>
              <a:rPr lang="en-US" sz="2000" b="1" dirty="0"/>
              <a:t>H</a:t>
            </a:r>
            <a:r>
              <a:rPr lang="en-US" sz="2000" dirty="0"/>
              <a:t> changes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FF7F0CC-D542-4F1C-A6F5-91A85682E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34" y="1408386"/>
            <a:ext cx="5984780" cy="50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58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DAA322-AAF3-43B5-B303-9219FE7FA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2" t="35781"/>
          <a:stretch/>
        </p:blipFill>
        <p:spPr>
          <a:xfrm>
            <a:off x="586859" y="2963918"/>
            <a:ext cx="6554624" cy="3475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BC56F2-02F7-4EE9-BD0C-3F5ADFE40D72}"/>
              </a:ext>
            </a:extLst>
          </p:cNvPr>
          <p:cNvSpPr txBox="1"/>
          <p:nvPr/>
        </p:nvSpPr>
        <p:spPr>
          <a:xfrm>
            <a:off x="6490088" y="2925053"/>
            <a:ext cx="1897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 = </a:t>
            </a:r>
            <a:r>
              <a:rPr lang="en-US" sz="2000" i="1" dirty="0"/>
              <a:t>total</a:t>
            </a:r>
            <a:r>
              <a:rPr lang="en-US" sz="2000" dirty="0"/>
              <a:t> surface current </a:t>
            </a:r>
            <a:r>
              <a:rPr lang="en-US" sz="2000" dirty="0" err="1"/>
              <a:t>K</a:t>
            </a:r>
            <a:r>
              <a:rPr lang="en-US" sz="2000" baseline="-25000" dirty="0" err="1"/>
              <a:t>f</a:t>
            </a:r>
            <a:r>
              <a:rPr lang="en-US" sz="2000" dirty="0"/>
              <a:t> + K</a:t>
            </a:r>
            <a:r>
              <a:rPr lang="en-US" sz="2000" baseline="-25000" dirty="0"/>
              <a:t>b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CB21B6-E2D1-409E-B065-F8F7A57B481B}"/>
              </a:ext>
            </a:extLst>
          </p:cNvPr>
          <p:cNvSpPr/>
          <p:nvPr/>
        </p:nvSpPr>
        <p:spPr>
          <a:xfrm>
            <a:off x="1534510" y="2843048"/>
            <a:ext cx="367862" cy="483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39937-60E3-44D8-8A4D-D139F663EF6C}"/>
              </a:ext>
            </a:extLst>
          </p:cNvPr>
          <p:cNvSpPr/>
          <p:nvPr/>
        </p:nvSpPr>
        <p:spPr>
          <a:xfrm>
            <a:off x="4892566" y="3429000"/>
            <a:ext cx="268013" cy="354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02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1213ED-4A64-4CEB-9068-0FC6AE495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21" t="12966"/>
          <a:stretch/>
        </p:blipFill>
        <p:spPr>
          <a:xfrm>
            <a:off x="2333002" y="1435692"/>
            <a:ext cx="4828374" cy="4244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6288" y="333286"/>
            <a:ext cx="153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Linear media</a:t>
            </a:r>
          </a:p>
        </p:txBody>
      </p:sp>
    </p:spTree>
    <p:extLst>
      <p:ext uri="{BB962C8B-B14F-4D97-AF65-F5344CB8AC3E}">
        <p14:creationId xmlns:p14="http://schemas.microsoft.com/office/powerpoint/2010/main" val="3579306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AC2EDF-B3F5-4224-91B2-7D67A10EA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95" y="393107"/>
            <a:ext cx="6782513" cy="56744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03D22C-CCC6-43F7-8B75-269F476AA804}"/>
              </a:ext>
            </a:extLst>
          </p:cNvPr>
          <p:cNvSpPr txBox="1"/>
          <p:nvPr/>
        </p:nvSpPr>
        <p:spPr>
          <a:xfrm>
            <a:off x="115614" y="144155"/>
            <a:ext cx="114562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Magnetic induction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2C8BA-5E9A-4A6E-958D-5B51C0ACE663}"/>
              </a:ext>
            </a:extLst>
          </p:cNvPr>
          <p:cNvSpPr txBox="1"/>
          <p:nvPr/>
        </p:nvSpPr>
        <p:spPr>
          <a:xfrm>
            <a:off x="152400" y="2240969"/>
            <a:ext cx="20915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Electric induction</a:t>
            </a:r>
          </a:p>
        </p:txBody>
      </p:sp>
    </p:spTree>
    <p:extLst>
      <p:ext uri="{BB962C8B-B14F-4D97-AF65-F5344CB8AC3E}">
        <p14:creationId xmlns:p14="http://schemas.microsoft.com/office/powerpoint/2010/main" val="3603405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33546-54D8-439A-8ED3-81A77CC56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70" t="19228" r="6571"/>
          <a:stretch/>
        </p:blipFill>
        <p:spPr>
          <a:xfrm>
            <a:off x="856697" y="1051036"/>
            <a:ext cx="7231014" cy="377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56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2061EA-1A7C-476A-9F8B-460371318E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5" b="45927"/>
          <a:stretch/>
        </p:blipFill>
        <p:spPr>
          <a:xfrm>
            <a:off x="1508235" y="605427"/>
            <a:ext cx="6473784" cy="29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09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B6511C-AC41-496B-9234-EEEF3B69C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6" t="54737" r="10939"/>
          <a:stretch/>
        </p:blipFill>
        <p:spPr>
          <a:xfrm>
            <a:off x="1311165" y="2175739"/>
            <a:ext cx="6521670" cy="250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31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C16231-FE5C-402E-B011-808CE7A52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98" y="760576"/>
            <a:ext cx="7125202" cy="539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45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8ABD7C-233F-4E7D-B227-25A20D08A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05" y="333286"/>
            <a:ext cx="7016350" cy="62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078" t="29749"/>
          <a:stretch/>
        </p:blipFill>
        <p:spPr>
          <a:xfrm>
            <a:off x="1792014" y="2737945"/>
            <a:ext cx="6261743" cy="2397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0D0C6E-0F49-4B90-AE05-EB323DE17AA7}"/>
              </a:ext>
            </a:extLst>
          </p:cNvPr>
          <p:cNvSpPr txBox="1"/>
          <p:nvPr/>
        </p:nvSpPr>
        <p:spPr>
          <a:xfrm>
            <a:off x="462455" y="388883"/>
            <a:ext cx="8371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net force on any magnetic dipole in a uniform external B-field is zero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7A9BD-F1D3-4BAF-B57B-5657AE4545AA}"/>
              </a:ext>
            </a:extLst>
          </p:cNvPr>
          <p:cNvSpPr txBox="1"/>
          <p:nvPr/>
        </p:nvSpPr>
        <p:spPr>
          <a:xfrm>
            <a:off x="4109545" y="3978166"/>
            <a:ext cx="34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1281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C104A4-6868-424B-9D74-10195EEB4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044" y="410199"/>
            <a:ext cx="5612068" cy="606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063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A6035-6E19-4C54-8A23-36E5A8CD0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38" y="1640793"/>
            <a:ext cx="7040272" cy="33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912" t="69696"/>
          <a:stretch/>
        </p:blipFill>
        <p:spPr>
          <a:xfrm>
            <a:off x="1965434" y="2254469"/>
            <a:ext cx="3326001" cy="8611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931F93-B980-48AD-92B5-B6ADB82A5D52}"/>
              </a:ext>
            </a:extLst>
          </p:cNvPr>
          <p:cNvSpPr txBox="1"/>
          <p:nvPr/>
        </p:nvSpPr>
        <p:spPr>
          <a:xfrm>
            <a:off x="1445172" y="746234"/>
            <a:ext cx="4755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But in a non-uniform external </a:t>
            </a:r>
            <a:r>
              <a:rPr lang="en-US" sz="2000" b="1" dirty="0"/>
              <a:t>B</a:t>
            </a:r>
            <a:r>
              <a:rPr lang="en-US" sz="2000" dirty="0"/>
              <a:t>- field, the force on a magnetic dipole is non-zero</a:t>
            </a:r>
          </a:p>
          <a:p>
            <a:r>
              <a:rPr lang="en-US" sz="2000" dirty="0"/>
              <a:t>(Stern-Gerlach experiment)</a:t>
            </a:r>
          </a:p>
        </p:txBody>
      </p:sp>
    </p:spTree>
    <p:extLst>
      <p:ext uri="{BB962C8B-B14F-4D97-AF65-F5344CB8AC3E}">
        <p14:creationId xmlns:p14="http://schemas.microsoft.com/office/powerpoint/2010/main" val="130891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6374" b="16380"/>
          <a:stretch/>
        </p:blipFill>
        <p:spPr>
          <a:xfrm>
            <a:off x="1174166" y="1387367"/>
            <a:ext cx="6478661" cy="3526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5DA690-160A-4E1A-BD5C-D6B8F3868856}"/>
              </a:ext>
            </a:extLst>
          </p:cNvPr>
          <p:cNvSpPr txBox="1"/>
          <p:nvPr/>
        </p:nvSpPr>
        <p:spPr>
          <a:xfrm>
            <a:off x="972207" y="719959"/>
            <a:ext cx="675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Particles have an intrinsic magnetic moment proportional to their spin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581C7-3BE2-4B5B-B09D-7EEE89850E70}"/>
              </a:ext>
            </a:extLst>
          </p:cNvPr>
          <p:cNvSpPr txBox="1"/>
          <p:nvPr/>
        </p:nvSpPr>
        <p:spPr>
          <a:xfrm>
            <a:off x="2753710" y="2128349"/>
            <a:ext cx="448791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m"/>
            </a:pPr>
            <a:r>
              <a:rPr lang="en-US" dirty="0"/>
              <a:t>is the intrinsic magnetic moment, a fundamental property of the particle</a:t>
            </a:r>
          </a:p>
          <a:p>
            <a:pPr marL="285750" indent="-285750">
              <a:buFont typeface="Symbol" panose="05050102010706020507" pitchFamily="18" charset="2"/>
              <a:buChar char="m"/>
            </a:pPr>
            <a:endParaRPr lang="en-US" dirty="0"/>
          </a:p>
          <a:p>
            <a:pPr marL="285750" indent="-285750">
              <a:buFont typeface="Symbol" panose="05050102010706020507" pitchFamily="18" charset="2"/>
              <a:buChar char="m"/>
            </a:pPr>
            <a:endParaRPr lang="en-US" dirty="0"/>
          </a:p>
          <a:p>
            <a:pPr marL="285750" indent="-285750">
              <a:buFont typeface="Symbol" panose="05050102010706020507" pitchFamily="18" charset="2"/>
              <a:buChar char="m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827D4-01D9-4CBB-B307-BC99D5099904}"/>
              </a:ext>
            </a:extLst>
          </p:cNvPr>
          <p:cNvSpPr txBox="1"/>
          <p:nvPr/>
        </p:nvSpPr>
        <p:spPr>
          <a:xfrm>
            <a:off x="1865588" y="3799490"/>
            <a:ext cx="17647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For an electron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50A00-8B24-464E-80B5-C9C5324CB0BB}"/>
              </a:ext>
            </a:extLst>
          </p:cNvPr>
          <p:cNvSpPr txBox="1"/>
          <p:nvPr/>
        </p:nvSpPr>
        <p:spPr>
          <a:xfrm>
            <a:off x="4135821" y="4824302"/>
            <a:ext cx="4419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Intrinsic angular momentum of an electron.  Cannot be ascribed to rotation.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099ABD-E002-40C1-B5DF-B501C185A9CF}"/>
              </a:ext>
            </a:extLst>
          </p:cNvPr>
          <p:cNvSpPr txBox="1"/>
          <p:nvPr/>
        </p:nvSpPr>
        <p:spPr>
          <a:xfrm>
            <a:off x="3145220" y="5947545"/>
            <a:ext cx="4561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Bohr magneton = |e| </a:t>
            </a:r>
            <a:r>
              <a:rPr lang="en-US" dirty="0" err="1"/>
              <a:t>hbar</a:t>
            </a:r>
            <a:r>
              <a:rPr lang="en-US" dirty="0"/>
              <a:t>/2mc = 0.5 cm</a:t>
            </a:r>
            <a:r>
              <a:rPr lang="en-US" baseline="30000" dirty="0"/>
              <a:t>-1</a:t>
            </a:r>
            <a:r>
              <a:rPr lang="en-US" dirty="0"/>
              <a:t>/T.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DB55177-455B-4C6A-8E4C-01CB5FC2C985}"/>
              </a:ext>
            </a:extLst>
          </p:cNvPr>
          <p:cNvSpPr/>
          <p:nvPr/>
        </p:nvSpPr>
        <p:spPr>
          <a:xfrm>
            <a:off x="2737944" y="4740166"/>
            <a:ext cx="814552" cy="1397875"/>
          </a:xfrm>
          <a:custGeom>
            <a:avLst/>
            <a:gdLst>
              <a:gd name="connsiteX0" fmla="*/ 814552 w 814552"/>
              <a:gd name="connsiteY0" fmla="*/ 0 h 1234965"/>
              <a:gd name="connsiteX1" fmla="*/ 783021 w 814552"/>
              <a:gd name="connsiteY1" fmla="*/ 5255 h 1234965"/>
              <a:gd name="connsiteX2" fmla="*/ 730469 w 814552"/>
              <a:gd name="connsiteY2" fmla="*/ 31531 h 1234965"/>
              <a:gd name="connsiteX3" fmla="*/ 714704 w 814552"/>
              <a:gd name="connsiteY3" fmla="*/ 36786 h 1234965"/>
              <a:gd name="connsiteX4" fmla="*/ 698938 w 814552"/>
              <a:gd name="connsiteY4" fmla="*/ 52552 h 1234965"/>
              <a:gd name="connsiteX5" fmla="*/ 683173 w 814552"/>
              <a:gd name="connsiteY5" fmla="*/ 57807 h 1234965"/>
              <a:gd name="connsiteX6" fmla="*/ 662152 w 814552"/>
              <a:gd name="connsiteY6" fmla="*/ 68317 h 1234965"/>
              <a:gd name="connsiteX7" fmla="*/ 625366 w 814552"/>
              <a:gd name="connsiteY7" fmla="*/ 89338 h 1234965"/>
              <a:gd name="connsiteX8" fmla="*/ 609600 w 814552"/>
              <a:gd name="connsiteY8" fmla="*/ 94593 h 1234965"/>
              <a:gd name="connsiteX9" fmla="*/ 578069 w 814552"/>
              <a:gd name="connsiteY9" fmla="*/ 110358 h 1234965"/>
              <a:gd name="connsiteX10" fmla="*/ 541283 w 814552"/>
              <a:gd name="connsiteY10" fmla="*/ 131379 h 1234965"/>
              <a:gd name="connsiteX11" fmla="*/ 520262 w 814552"/>
              <a:gd name="connsiteY11" fmla="*/ 136634 h 1234965"/>
              <a:gd name="connsiteX12" fmla="*/ 493986 w 814552"/>
              <a:gd name="connsiteY12" fmla="*/ 152400 h 1234965"/>
              <a:gd name="connsiteX13" fmla="*/ 462455 w 814552"/>
              <a:gd name="connsiteY13" fmla="*/ 168165 h 1234965"/>
              <a:gd name="connsiteX14" fmla="*/ 436180 w 814552"/>
              <a:gd name="connsiteY14" fmla="*/ 194441 h 1234965"/>
              <a:gd name="connsiteX15" fmla="*/ 404649 w 814552"/>
              <a:gd name="connsiteY15" fmla="*/ 210207 h 1234965"/>
              <a:gd name="connsiteX16" fmla="*/ 357352 w 814552"/>
              <a:gd name="connsiteY16" fmla="*/ 241738 h 1234965"/>
              <a:gd name="connsiteX17" fmla="*/ 310055 w 814552"/>
              <a:gd name="connsiteY17" fmla="*/ 294290 h 1234965"/>
              <a:gd name="connsiteX18" fmla="*/ 278524 w 814552"/>
              <a:gd name="connsiteY18" fmla="*/ 325821 h 1234965"/>
              <a:gd name="connsiteX19" fmla="*/ 262759 w 814552"/>
              <a:gd name="connsiteY19" fmla="*/ 341586 h 1234965"/>
              <a:gd name="connsiteX20" fmla="*/ 241738 w 814552"/>
              <a:gd name="connsiteY20" fmla="*/ 373117 h 1234965"/>
              <a:gd name="connsiteX21" fmla="*/ 210207 w 814552"/>
              <a:gd name="connsiteY21" fmla="*/ 399393 h 1234965"/>
              <a:gd name="connsiteX22" fmla="*/ 204952 w 814552"/>
              <a:gd name="connsiteY22" fmla="*/ 415158 h 1234965"/>
              <a:gd name="connsiteX23" fmla="*/ 168166 w 814552"/>
              <a:gd name="connsiteY23" fmla="*/ 446690 h 1234965"/>
              <a:gd name="connsiteX24" fmla="*/ 152400 w 814552"/>
              <a:gd name="connsiteY24" fmla="*/ 462455 h 1234965"/>
              <a:gd name="connsiteX25" fmla="*/ 120869 w 814552"/>
              <a:gd name="connsiteY25" fmla="*/ 472965 h 1234965"/>
              <a:gd name="connsiteX26" fmla="*/ 110359 w 814552"/>
              <a:gd name="connsiteY26" fmla="*/ 488731 h 1234965"/>
              <a:gd name="connsiteX27" fmla="*/ 84083 w 814552"/>
              <a:gd name="connsiteY27" fmla="*/ 509752 h 1234965"/>
              <a:gd name="connsiteX28" fmla="*/ 73573 w 814552"/>
              <a:gd name="connsiteY28" fmla="*/ 525517 h 1234965"/>
              <a:gd name="connsiteX29" fmla="*/ 57807 w 814552"/>
              <a:gd name="connsiteY29" fmla="*/ 546538 h 1234965"/>
              <a:gd name="connsiteX30" fmla="*/ 52552 w 814552"/>
              <a:gd name="connsiteY30" fmla="*/ 562303 h 1234965"/>
              <a:gd name="connsiteX31" fmla="*/ 47297 w 814552"/>
              <a:gd name="connsiteY31" fmla="*/ 588579 h 1234965"/>
              <a:gd name="connsiteX32" fmla="*/ 36786 w 814552"/>
              <a:gd name="connsiteY32" fmla="*/ 604345 h 1234965"/>
              <a:gd name="connsiteX33" fmla="*/ 31531 w 814552"/>
              <a:gd name="connsiteY33" fmla="*/ 630621 h 1234965"/>
              <a:gd name="connsiteX34" fmla="*/ 21021 w 814552"/>
              <a:gd name="connsiteY34" fmla="*/ 646386 h 1234965"/>
              <a:gd name="connsiteX35" fmla="*/ 10511 w 814552"/>
              <a:gd name="connsiteY35" fmla="*/ 704193 h 1234965"/>
              <a:gd name="connsiteX36" fmla="*/ 0 w 814552"/>
              <a:gd name="connsiteY36" fmla="*/ 719958 h 1234965"/>
              <a:gd name="connsiteX37" fmla="*/ 15766 w 814552"/>
              <a:gd name="connsiteY37" fmla="*/ 914400 h 1234965"/>
              <a:gd name="connsiteX38" fmla="*/ 31531 w 814552"/>
              <a:gd name="connsiteY38" fmla="*/ 956441 h 1234965"/>
              <a:gd name="connsiteX39" fmla="*/ 42042 w 814552"/>
              <a:gd name="connsiteY39" fmla="*/ 993227 h 1234965"/>
              <a:gd name="connsiteX40" fmla="*/ 47297 w 814552"/>
              <a:gd name="connsiteY40" fmla="*/ 1008993 h 1234965"/>
              <a:gd name="connsiteX41" fmla="*/ 57807 w 814552"/>
              <a:gd name="connsiteY41" fmla="*/ 1024758 h 1234965"/>
              <a:gd name="connsiteX42" fmla="*/ 73573 w 814552"/>
              <a:gd name="connsiteY42" fmla="*/ 1061545 h 1234965"/>
              <a:gd name="connsiteX43" fmla="*/ 84083 w 814552"/>
              <a:gd name="connsiteY43" fmla="*/ 1077310 h 1234965"/>
              <a:gd name="connsiteX44" fmla="*/ 105104 w 814552"/>
              <a:gd name="connsiteY44" fmla="*/ 1093076 h 1234965"/>
              <a:gd name="connsiteX45" fmla="*/ 120869 w 814552"/>
              <a:gd name="connsiteY45" fmla="*/ 1114096 h 1234965"/>
              <a:gd name="connsiteX46" fmla="*/ 152400 w 814552"/>
              <a:gd name="connsiteY46" fmla="*/ 1129862 h 1234965"/>
              <a:gd name="connsiteX47" fmla="*/ 183931 w 814552"/>
              <a:gd name="connsiteY47" fmla="*/ 1156138 h 1234965"/>
              <a:gd name="connsiteX48" fmla="*/ 215462 w 814552"/>
              <a:gd name="connsiteY48" fmla="*/ 1171903 h 1234965"/>
              <a:gd name="connsiteX49" fmla="*/ 252249 w 814552"/>
              <a:gd name="connsiteY49" fmla="*/ 1192924 h 1234965"/>
              <a:gd name="connsiteX50" fmla="*/ 268014 w 814552"/>
              <a:gd name="connsiteY50" fmla="*/ 1208690 h 1234965"/>
              <a:gd name="connsiteX51" fmla="*/ 289035 w 814552"/>
              <a:gd name="connsiteY51" fmla="*/ 1219200 h 1234965"/>
              <a:gd name="connsiteX52" fmla="*/ 299545 w 814552"/>
              <a:gd name="connsiteY52" fmla="*/ 1234965 h 12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14552" h="1234965">
                <a:moveTo>
                  <a:pt x="814552" y="0"/>
                </a:moveTo>
                <a:cubicBezTo>
                  <a:pt x="804042" y="1752"/>
                  <a:pt x="792998" y="1514"/>
                  <a:pt x="783021" y="5255"/>
                </a:cubicBezTo>
                <a:cubicBezTo>
                  <a:pt x="764683" y="12132"/>
                  <a:pt x="748251" y="23324"/>
                  <a:pt x="730469" y="31531"/>
                </a:cubicBezTo>
                <a:cubicBezTo>
                  <a:pt x="725440" y="33852"/>
                  <a:pt x="719959" y="35034"/>
                  <a:pt x="714704" y="36786"/>
                </a:cubicBezTo>
                <a:cubicBezTo>
                  <a:pt x="709449" y="42041"/>
                  <a:pt x="705122" y="48429"/>
                  <a:pt x="698938" y="52552"/>
                </a:cubicBezTo>
                <a:cubicBezTo>
                  <a:pt x="694329" y="55625"/>
                  <a:pt x="688264" y="55625"/>
                  <a:pt x="683173" y="57807"/>
                </a:cubicBezTo>
                <a:cubicBezTo>
                  <a:pt x="675972" y="60893"/>
                  <a:pt x="668954" y="64430"/>
                  <a:pt x="662152" y="68317"/>
                </a:cubicBezTo>
                <a:cubicBezTo>
                  <a:pt x="635768" y="83393"/>
                  <a:pt x="657120" y="75728"/>
                  <a:pt x="625366" y="89338"/>
                </a:cubicBezTo>
                <a:cubicBezTo>
                  <a:pt x="620274" y="91520"/>
                  <a:pt x="614662" y="92343"/>
                  <a:pt x="609600" y="94593"/>
                </a:cubicBezTo>
                <a:cubicBezTo>
                  <a:pt x="598862" y="99365"/>
                  <a:pt x="588415" y="104787"/>
                  <a:pt x="578069" y="110358"/>
                </a:cubicBezTo>
                <a:cubicBezTo>
                  <a:pt x="565634" y="117054"/>
                  <a:pt x="554140" y="125535"/>
                  <a:pt x="541283" y="131379"/>
                </a:cubicBezTo>
                <a:cubicBezTo>
                  <a:pt x="534708" y="134368"/>
                  <a:pt x="527269" y="134882"/>
                  <a:pt x="520262" y="136634"/>
                </a:cubicBezTo>
                <a:cubicBezTo>
                  <a:pt x="511503" y="141889"/>
                  <a:pt x="502953" y="147509"/>
                  <a:pt x="493986" y="152400"/>
                </a:cubicBezTo>
                <a:cubicBezTo>
                  <a:pt x="483670" y="158027"/>
                  <a:pt x="471958" y="161253"/>
                  <a:pt x="462455" y="168165"/>
                </a:cubicBezTo>
                <a:cubicBezTo>
                  <a:pt x="452438" y="175450"/>
                  <a:pt x="446197" y="187156"/>
                  <a:pt x="436180" y="194441"/>
                </a:cubicBezTo>
                <a:cubicBezTo>
                  <a:pt x="426677" y="201353"/>
                  <a:pt x="414965" y="204580"/>
                  <a:pt x="404649" y="210207"/>
                </a:cubicBezTo>
                <a:cubicBezTo>
                  <a:pt x="390460" y="217946"/>
                  <a:pt x="369739" y="230590"/>
                  <a:pt x="357352" y="241738"/>
                </a:cubicBezTo>
                <a:cubicBezTo>
                  <a:pt x="293404" y="299292"/>
                  <a:pt x="350192" y="249693"/>
                  <a:pt x="310055" y="294290"/>
                </a:cubicBezTo>
                <a:cubicBezTo>
                  <a:pt x="300112" y="305338"/>
                  <a:pt x="289034" y="315311"/>
                  <a:pt x="278524" y="325821"/>
                </a:cubicBezTo>
                <a:cubicBezTo>
                  <a:pt x="273269" y="331076"/>
                  <a:pt x="266881" y="335402"/>
                  <a:pt x="262759" y="341586"/>
                </a:cubicBezTo>
                <a:cubicBezTo>
                  <a:pt x="255752" y="352096"/>
                  <a:pt x="252248" y="366110"/>
                  <a:pt x="241738" y="373117"/>
                </a:cubicBezTo>
                <a:cubicBezTo>
                  <a:pt x="219789" y="387750"/>
                  <a:pt x="230439" y="379161"/>
                  <a:pt x="210207" y="399393"/>
                </a:cubicBezTo>
                <a:cubicBezTo>
                  <a:pt x="208455" y="404648"/>
                  <a:pt x="208025" y="410549"/>
                  <a:pt x="204952" y="415158"/>
                </a:cubicBezTo>
                <a:cubicBezTo>
                  <a:pt x="196260" y="428196"/>
                  <a:pt x="179497" y="436978"/>
                  <a:pt x="168166" y="446690"/>
                </a:cubicBezTo>
                <a:cubicBezTo>
                  <a:pt x="162523" y="451527"/>
                  <a:pt x="158897" y="458846"/>
                  <a:pt x="152400" y="462455"/>
                </a:cubicBezTo>
                <a:cubicBezTo>
                  <a:pt x="142715" y="467835"/>
                  <a:pt x="120869" y="472965"/>
                  <a:pt x="120869" y="472965"/>
                </a:cubicBezTo>
                <a:cubicBezTo>
                  <a:pt x="117366" y="478220"/>
                  <a:pt x="114825" y="484265"/>
                  <a:pt x="110359" y="488731"/>
                </a:cubicBezTo>
                <a:cubicBezTo>
                  <a:pt x="83037" y="516053"/>
                  <a:pt x="104890" y="483742"/>
                  <a:pt x="84083" y="509752"/>
                </a:cubicBezTo>
                <a:cubicBezTo>
                  <a:pt x="80138" y="514684"/>
                  <a:pt x="77244" y="520378"/>
                  <a:pt x="73573" y="525517"/>
                </a:cubicBezTo>
                <a:cubicBezTo>
                  <a:pt x="68482" y="532644"/>
                  <a:pt x="63062" y="539531"/>
                  <a:pt x="57807" y="546538"/>
                </a:cubicBezTo>
                <a:cubicBezTo>
                  <a:pt x="56055" y="551793"/>
                  <a:pt x="53895" y="556929"/>
                  <a:pt x="52552" y="562303"/>
                </a:cubicBezTo>
                <a:cubicBezTo>
                  <a:pt x="50386" y="570968"/>
                  <a:pt x="50433" y="580216"/>
                  <a:pt x="47297" y="588579"/>
                </a:cubicBezTo>
                <a:cubicBezTo>
                  <a:pt x="45079" y="594493"/>
                  <a:pt x="40290" y="599090"/>
                  <a:pt x="36786" y="604345"/>
                </a:cubicBezTo>
                <a:cubicBezTo>
                  <a:pt x="35034" y="613104"/>
                  <a:pt x="34667" y="622258"/>
                  <a:pt x="31531" y="630621"/>
                </a:cubicBezTo>
                <a:cubicBezTo>
                  <a:pt x="29313" y="636535"/>
                  <a:pt x="22836" y="640337"/>
                  <a:pt x="21021" y="646386"/>
                </a:cubicBezTo>
                <a:cubicBezTo>
                  <a:pt x="15341" y="665321"/>
                  <a:pt x="18423" y="685733"/>
                  <a:pt x="10511" y="704193"/>
                </a:cubicBezTo>
                <a:cubicBezTo>
                  <a:pt x="8023" y="709998"/>
                  <a:pt x="3504" y="714703"/>
                  <a:pt x="0" y="719958"/>
                </a:cubicBezTo>
                <a:cubicBezTo>
                  <a:pt x="2542" y="760620"/>
                  <a:pt x="853" y="854745"/>
                  <a:pt x="15766" y="914400"/>
                </a:cubicBezTo>
                <a:cubicBezTo>
                  <a:pt x="18747" y="926326"/>
                  <a:pt x="27916" y="946800"/>
                  <a:pt x="31531" y="956441"/>
                </a:cubicBezTo>
                <a:cubicBezTo>
                  <a:pt x="39088" y="976593"/>
                  <a:pt x="35419" y="970047"/>
                  <a:pt x="42042" y="993227"/>
                </a:cubicBezTo>
                <a:cubicBezTo>
                  <a:pt x="43564" y="998553"/>
                  <a:pt x="44820" y="1004038"/>
                  <a:pt x="47297" y="1008993"/>
                </a:cubicBezTo>
                <a:cubicBezTo>
                  <a:pt x="50121" y="1014642"/>
                  <a:pt x="54304" y="1019503"/>
                  <a:pt x="57807" y="1024758"/>
                </a:cubicBezTo>
                <a:cubicBezTo>
                  <a:pt x="63703" y="1042448"/>
                  <a:pt x="63181" y="1043360"/>
                  <a:pt x="73573" y="1061545"/>
                </a:cubicBezTo>
                <a:cubicBezTo>
                  <a:pt x="76707" y="1067029"/>
                  <a:pt x="79617" y="1072844"/>
                  <a:pt x="84083" y="1077310"/>
                </a:cubicBezTo>
                <a:cubicBezTo>
                  <a:pt x="90276" y="1083503"/>
                  <a:pt x="98911" y="1086883"/>
                  <a:pt x="105104" y="1093076"/>
                </a:cubicBezTo>
                <a:cubicBezTo>
                  <a:pt x="111297" y="1099269"/>
                  <a:pt x="114676" y="1107903"/>
                  <a:pt x="120869" y="1114096"/>
                </a:cubicBezTo>
                <a:cubicBezTo>
                  <a:pt x="131057" y="1124284"/>
                  <a:pt x="139577" y="1125588"/>
                  <a:pt x="152400" y="1129862"/>
                </a:cubicBezTo>
                <a:cubicBezTo>
                  <a:pt x="166171" y="1143632"/>
                  <a:pt x="167473" y="1146995"/>
                  <a:pt x="183931" y="1156138"/>
                </a:cubicBezTo>
                <a:cubicBezTo>
                  <a:pt x="194203" y="1161845"/>
                  <a:pt x="205386" y="1165857"/>
                  <a:pt x="215462" y="1171903"/>
                </a:cubicBezTo>
                <a:cubicBezTo>
                  <a:pt x="255232" y="1195765"/>
                  <a:pt x="219118" y="1181881"/>
                  <a:pt x="252249" y="1192924"/>
                </a:cubicBezTo>
                <a:cubicBezTo>
                  <a:pt x="257504" y="1198179"/>
                  <a:pt x="261966" y="1204370"/>
                  <a:pt x="268014" y="1208690"/>
                </a:cubicBezTo>
                <a:cubicBezTo>
                  <a:pt x="274389" y="1213243"/>
                  <a:pt x="283017" y="1214185"/>
                  <a:pt x="289035" y="1219200"/>
                </a:cubicBezTo>
                <a:cubicBezTo>
                  <a:pt x="293887" y="1223243"/>
                  <a:pt x="299545" y="1234965"/>
                  <a:pt x="299545" y="1234965"/>
                </a:cubicBezTo>
              </a:path>
            </a:pathLst>
          </a:custGeom>
          <a:noFill/>
          <a:ln w="5715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02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09" t="42316" r="45325" b="37388"/>
          <a:stretch/>
        </p:blipFill>
        <p:spPr>
          <a:xfrm>
            <a:off x="2832539" y="1518745"/>
            <a:ext cx="1818290" cy="3993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95ECBB-1779-466B-A572-72F61C2D4D17}"/>
              </a:ext>
            </a:extLst>
          </p:cNvPr>
          <p:cNvSpPr txBox="1"/>
          <p:nvPr/>
        </p:nvSpPr>
        <p:spPr>
          <a:xfrm>
            <a:off x="1035269" y="430924"/>
            <a:ext cx="5930854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Atoms are more complicated than elementary particles</a:t>
            </a:r>
          </a:p>
          <a:p>
            <a:endParaRPr lang="en-US" sz="2000" dirty="0"/>
          </a:p>
          <a:p>
            <a:r>
              <a:rPr lang="en-US" sz="2000" dirty="0"/>
              <a:t>Electron configuration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4730B-0A72-40F3-8B0A-16A338C4FB79}"/>
              </a:ext>
            </a:extLst>
          </p:cNvPr>
          <p:cNvSpPr txBox="1"/>
          <p:nvPr/>
        </p:nvSpPr>
        <p:spPr>
          <a:xfrm>
            <a:off x="1230594" y="3429000"/>
            <a:ext cx="6215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electron goes into an orbital with some angular momentum quantum number </a:t>
            </a:r>
            <a:r>
              <a:rPr lang="en-US" sz="2000" i="1" dirty="0"/>
              <a:t>l</a:t>
            </a:r>
            <a:r>
              <a:rPr lang="en-US" sz="2000" dirty="0"/>
              <a:t> and projection </a:t>
            </a:r>
            <a:r>
              <a:rPr lang="en-US" sz="2000" i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01081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5118" y="401652"/>
            <a:ext cx="7127192" cy="56015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Atomic Terms</a:t>
            </a:r>
          </a:p>
          <a:p>
            <a:endParaRPr lang="en-US" sz="2000" dirty="0"/>
          </a:p>
          <a:p>
            <a:r>
              <a:rPr lang="en-US" sz="2000" dirty="0"/>
              <a:t>The total orbital and spin angular momenta are zero for closed shells</a:t>
            </a:r>
          </a:p>
          <a:p>
            <a:r>
              <a:rPr lang="en-US" sz="2000" dirty="0"/>
              <a:t>S = 0 and L = 0.</a:t>
            </a:r>
          </a:p>
          <a:p>
            <a:endParaRPr lang="en-US" sz="2000" dirty="0"/>
          </a:p>
          <a:p>
            <a:r>
              <a:rPr lang="en-US" sz="2000" dirty="0"/>
              <a:t>For unfilled shells, the orbitals are occupied in different ways, restricted by Pauli Exclusion Principle.  Each way will have a different S, L, and </a:t>
            </a:r>
            <a:r>
              <a:rPr lang="en-US" sz="2000" b="1" dirty="0"/>
              <a:t>J</a:t>
            </a:r>
            <a:r>
              <a:rPr lang="en-US" sz="2000" dirty="0"/>
              <a:t> = </a:t>
            </a:r>
            <a:r>
              <a:rPr lang="en-US" sz="2000" b="1" dirty="0"/>
              <a:t>L</a:t>
            </a:r>
            <a:r>
              <a:rPr lang="en-US" sz="2000" dirty="0"/>
              <a:t> + </a:t>
            </a:r>
            <a:r>
              <a:rPr lang="en-US" sz="2000" b="1" dirty="0"/>
              <a:t>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A given electron configuration will give rise to different Atomic Terms.</a:t>
            </a:r>
          </a:p>
          <a:p>
            <a:endParaRPr lang="en-US" sz="2000" dirty="0"/>
          </a:p>
          <a:p>
            <a:r>
              <a:rPr lang="en-US" sz="2000" dirty="0"/>
              <a:t>The Ground Term is determined by Hund’s Rules:  The term with the largest S and the largest L for this S has the lowest energy.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Magnetism is determined by atoms on their ground term.</a:t>
            </a:r>
          </a:p>
        </p:txBody>
      </p:sp>
    </p:spTree>
    <p:extLst>
      <p:ext uri="{BB962C8B-B14F-4D97-AF65-F5344CB8AC3E}">
        <p14:creationId xmlns:p14="http://schemas.microsoft.com/office/powerpoint/2010/main" val="340822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049" b="41280"/>
          <a:stretch/>
        </p:blipFill>
        <p:spPr>
          <a:xfrm>
            <a:off x="675118" y="1546789"/>
            <a:ext cx="6954215" cy="980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118" y="521293"/>
            <a:ext cx="6421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Hamiltonian for an atom in an external magnetic field 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4953" y="2698986"/>
            <a:ext cx="247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of moving charges in a magnetic field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4558" y="3129933"/>
            <a:ext cx="2010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of all electric interactions between charges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8138" y="5640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F9236-A098-4AB6-80C4-8F8E1A66E7BD}"/>
              </a:ext>
            </a:extLst>
          </p:cNvPr>
          <p:cNvSpPr txBox="1"/>
          <p:nvPr/>
        </p:nvSpPr>
        <p:spPr>
          <a:xfrm>
            <a:off x="5691351" y="2365891"/>
            <a:ext cx="18600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Energy of total spin in the </a:t>
            </a:r>
            <a:r>
              <a:rPr lang="en-US" b="1" dirty="0"/>
              <a:t>B</a:t>
            </a:r>
            <a:r>
              <a:rPr lang="en-US" dirty="0"/>
              <a:t>-field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4F63E6-98DC-4504-8E72-BA5636F2503C}"/>
              </a:ext>
            </a:extLst>
          </p:cNvPr>
          <p:cNvSpPr/>
          <p:nvPr/>
        </p:nvSpPr>
        <p:spPr>
          <a:xfrm>
            <a:off x="6484882" y="2130803"/>
            <a:ext cx="1266496" cy="318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7E28E2-5FCC-4DB1-A7FA-DBDA3FB1D289}"/>
              </a:ext>
            </a:extLst>
          </p:cNvPr>
          <p:cNvSpPr/>
          <p:nvPr/>
        </p:nvSpPr>
        <p:spPr>
          <a:xfrm>
            <a:off x="2811517" y="2423696"/>
            <a:ext cx="1408386" cy="272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0CDE80BA-B1FB-4CC2-B33D-8A2600D4FC77}"/>
              </a:ext>
            </a:extLst>
          </p:cNvPr>
          <p:cNvCxnSpPr/>
          <p:nvPr/>
        </p:nvCxnSpPr>
        <p:spPr>
          <a:xfrm rot="16200000" flipV="1">
            <a:off x="2951310" y="2536152"/>
            <a:ext cx="435118" cy="210206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0A7CE5CA-EC8C-49E2-9D9F-60D34413416E}"/>
              </a:ext>
            </a:extLst>
          </p:cNvPr>
          <p:cNvCxnSpPr/>
          <p:nvPr/>
        </p:nvCxnSpPr>
        <p:spPr>
          <a:xfrm rot="16200000" flipV="1">
            <a:off x="4602865" y="2491293"/>
            <a:ext cx="794536" cy="205280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1015</Words>
  <Application>Microsoft Office PowerPoint</Application>
  <PresentationFormat>On-screen Show (4:3)</PresentationFormat>
  <Paragraphs>130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Symbol</vt:lpstr>
      <vt:lpstr>Office Theme</vt:lpstr>
      <vt:lpstr>E&amp;M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E&amp;M 1</dc:title>
  <dc:creator>Robert Peale</dc:creator>
  <cp:lastModifiedBy>Robert Peale</cp:lastModifiedBy>
  <cp:revision>31</cp:revision>
  <dcterms:created xsi:type="dcterms:W3CDTF">2018-10-30T20:01:37Z</dcterms:created>
  <dcterms:modified xsi:type="dcterms:W3CDTF">2018-11-14T02:53:00Z</dcterms:modified>
</cp:coreProperties>
</file>