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>
        <p:scale>
          <a:sx n="90" d="100"/>
          <a:sy n="90" d="100"/>
        </p:scale>
        <p:origin x="768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405D-349B-4329-9DAB-301B9BE1EF12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B5B7-5CE5-4C2A-BCD1-CA25BA242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0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405D-349B-4329-9DAB-301B9BE1EF12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B5B7-5CE5-4C2A-BCD1-CA25BA242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5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405D-349B-4329-9DAB-301B9BE1EF12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B5B7-5CE5-4C2A-BCD1-CA25BA242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6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405D-349B-4329-9DAB-301B9BE1EF12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B5B7-5CE5-4C2A-BCD1-CA25BA242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9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405D-349B-4329-9DAB-301B9BE1EF12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B5B7-5CE5-4C2A-BCD1-CA25BA242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4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405D-349B-4329-9DAB-301B9BE1EF12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B5B7-5CE5-4C2A-BCD1-CA25BA242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7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405D-349B-4329-9DAB-301B9BE1EF12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B5B7-5CE5-4C2A-BCD1-CA25BA242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1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405D-349B-4329-9DAB-301B9BE1EF12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B5B7-5CE5-4C2A-BCD1-CA25BA242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1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405D-349B-4329-9DAB-301B9BE1EF12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B5B7-5CE5-4C2A-BCD1-CA25BA242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8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405D-349B-4329-9DAB-301B9BE1EF12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B5B7-5CE5-4C2A-BCD1-CA25BA242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405D-349B-4329-9DAB-301B9BE1EF12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B5B7-5CE5-4C2A-BCD1-CA25BA242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7405D-349B-4329-9DAB-301B9BE1EF12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9B5B7-5CE5-4C2A-BCD1-CA25BA242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0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10" Type="http://schemas.openxmlformats.org/officeDocument/2006/relationships/image" Target="../media/image55.emf"/><Relationship Id="rId4" Type="http://schemas.openxmlformats.org/officeDocument/2006/relationships/image" Target="../media/image49.emf"/><Relationship Id="rId9" Type="http://schemas.openxmlformats.org/officeDocument/2006/relationships/image" Target="../media/image5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Relationship Id="rId9" Type="http://schemas.openxmlformats.org/officeDocument/2006/relationships/image" Target="../media/image6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Relationship Id="rId9" Type="http://schemas.openxmlformats.org/officeDocument/2006/relationships/image" Target="../media/image7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Relationship Id="rId9" Type="http://schemas.openxmlformats.org/officeDocument/2006/relationships/image" Target="../media/image7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image" Target="../media/image81.emf"/><Relationship Id="rId7" Type="http://schemas.openxmlformats.org/officeDocument/2006/relationships/image" Target="../media/image85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image" Target="../media/image89.emf"/><Relationship Id="rId7" Type="http://schemas.openxmlformats.org/officeDocument/2006/relationships/image" Target="../media/image93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Relationship Id="rId9" Type="http://schemas.openxmlformats.org/officeDocument/2006/relationships/image" Target="../media/image9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7" Type="http://schemas.openxmlformats.org/officeDocument/2006/relationships/image" Target="../media/image102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emf"/><Relationship Id="rId5" Type="http://schemas.openxmlformats.org/officeDocument/2006/relationships/image" Target="../media/image100.emf"/><Relationship Id="rId4" Type="http://schemas.openxmlformats.org/officeDocument/2006/relationships/image" Target="../media/image9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emf"/><Relationship Id="rId4" Type="http://schemas.openxmlformats.org/officeDocument/2006/relationships/image" Target="../media/image10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emf"/><Relationship Id="rId4" Type="http://schemas.openxmlformats.org/officeDocument/2006/relationships/image" Target="../media/image11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7" Type="http://schemas.openxmlformats.org/officeDocument/2006/relationships/image" Target="../media/image122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emf"/><Relationship Id="rId5" Type="http://schemas.openxmlformats.org/officeDocument/2006/relationships/image" Target="../media/image120.emf"/><Relationship Id="rId4" Type="http://schemas.openxmlformats.org/officeDocument/2006/relationships/image" Target="../media/image1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emf"/><Relationship Id="rId5" Type="http://schemas.openxmlformats.org/officeDocument/2006/relationships/image" Target="../media/image126.emf"/><Relationship Id="rId4" Type="http://schemas.openxmlformats.org/officeDocument/2006/relationships/image" Target="../media/image12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emf"/><Relationship Id="rId5" Type="http://schemas.openxmlformats.org/officeDocument/2006/relationships/image" Target="../media/image131.emf"/><Relationship Id="rId4" Type="http://schemas.openxmlformats.org/officeDocument/2006/relationships/image" Target="../media/image130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emf"/><Relationship Id="rId3" Type="http://schemas.openxmlformats.org/officeDocument/2006/relationships/image" Target="../media/image134.emf"/><Relationship Id="rId7" Type="http://schemas.openxmlformats.org/officeDocument/2006/relationships/image" Target="../media/image138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emf"/><Relationship Id="rId5" Type="http://schemas.openxmlformats.org/officeDocument/2006/relationships/image" Target="../media/image136.emf"/><Relationship Id="rId4" Type="http://schemas.openxmlformats.org/officeDocument/2006/relationships/image" Target="../media/image135.emf"/><Relationship Id="rId9" Type="http://schemas.openxmlformats.org/officeDocument/2006/relationships/image" Target="../media/image14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7" Type="http://schemas.openxmlformats.org/officeDocument/2006/relationships/image" Target="../media/image146.emf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emf"/><Relationship Id="rId5" Type="http://schemas.openxmlformats.org/officeDocument/2006/relationships/image" Target="../media/image144.emf"/><Relationship Id="rId4" Type="http://schemas.openxmlformats.org/officeDocument/2006/relationships/image" Target="../media/image14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emf"/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0.emf"/><Relationship Id="rId4" Type="http://schemas.openxmlformats.org/officeDocument/2006/relationships/image" Target="../media/image149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emf"/><Relationship Id="rId13" Type="http://schemas.openxmlformats.org/officeDocument/2006/relationships/image" Target="../media/image162.emf"/><Relationship Id="rId3" Type="http://schemas.openxmlformats.org/officeDocument/2006/relationships/image" Target="../media/image152.emf"/><Relationship Id="rId7" Type="http://schemas.openxmlformats.org/officeDocument/2006/relationships/image" Target="../media/image156.emf"/><Relationship Id="rId12" Type="http://schemas.openxmlformats.org/officeDocument/2006/relationships/image" Target="../media/image161.emf"/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emf"/><Relationship Id="rId11" Type="http://schemas.openxmlformats.org/officeDocument/2006/relationships/image" Target="../media/image160.emf"/><Relationship Id="rId5" Type="http://schemas.openxmlformats.org/officeDocument/2006/relationships/image" Target="../media/image154.emf"/><Relationship Id="rId10" Type="http://schemas.openxmlformats.org/officeDocument/2006/relationships/image" Target="../media/image159.emf"/><Relationship Id="rId4" Type="http://schemas.openxmlformats.org/officeDocument/2006/relationships/image" Target="../media/image153.emf"/><Relationship Id="rId9" Type="http://schemas.openxmlformats.org/officeDocument/2006/relationships/image" Target="../media/image158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emf"/><Relationship Id="rId13" Type="http://schemas.openxmlformats.org/officeDocument/2006/relationships/image" Target="../media/image169.emf"/><Relationship Id="rId3" Type="http://schemas.openxmlformats.org/officeDocument/2006/relationships/image" Target="../media/image159.emf"/><Relationship Id="rId7" Type="http://schemas.openxmlformats.org/officeDocument/2006/relationships/image" Target="../media/image163.emf"/><Relationship Id="rId12" Type="http://schemas.openxmlformats.org/officeDocument/2006/relationships/image" Target="../media/image168.emf"/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emf"/><Relationship Id="rId11" Type="http://schemas.openxmlformats.org/officeDocument/2006/relationships/image" Target="../media/image167.emf"/><Relationship Id="rId5" Type="http://schemas.openxmlformats.org/officeDocument/2006/relationships/image" Target="../media/image161.emf"/><Relationship Id="rId10" Type="http://schemas.openxmlformats.org/officeDocument/2006/relationships/image" Target="../media/image166.emf"/><Relationship Id="rId4" Type="http://schemas.openxmlformats.org/officeDocument/2006/relationships/image" Target="../media/image160.emf"/><Relationship Id="rId9" Type="http://schemas.openxmlformats.org/officeDocument/2006/relationships/image" Target="../media/image165.emf"/><Relationship Id="rId14" Type="http://schemas.openxmlformats.org/officeDocument/2006/relationships/image" Target="../media/image17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7" Type="http://schemas.openxmlformats.org/officeDocument/2006/relationships/image" Target="../media/image176.emf"/><Relationship Id="rId2" Type="http://schemas.openxmlformats.org/officeDocument/2006/relationships/image" Target="../media/image17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emf"/><Relationship Id="rId5" Type="http://schemas.openxmlformats.org/officeDocument/2006/relationships/image" Target="../media/image174.emf"/><Relationship Id="rId4" Type="http://schemas.openxmlformats.org/officeDocument/2006/relationships/image" Target="../media/image17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2" Type="http://schemas.openxmlformats.org/officeDocument/2006/relationships/image" Target="../media/image17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415D-43DF-46C1-AAE9-F58A944824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E&amp;M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A1E3A-1551-4DC3-B010-580BC6A134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Griffiths Chapter 7</a:t>
            </a:r>
          </a:p>
        </p:txBody>
      </p:sp>
    </p:spTree>
    <p:extLst>
      <p:ext uri="{BB962C8B-B14F-4D97-AF65-F5344CB8AC3E}">
        <p14:creationId xmlns:p14="http://schemas.microsoft.com/office/powerpoint/2010/main" val="224579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ECA620-B157-45E7-B26A-FA32E1038E19}"/>
              </a:ext>
            </a:extLst>
          </p:cNvPr>
          <p:cNvSpPr txBox="1"/>
          <p:nvPr/>
        </p:nvSpPr>
        <p:spPr>
          <a:xfrm>
            <a:off x="788276" y="430924"/>
            <a:ext cx="6831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Magnetic energy.</a:t>
            </a:r>
          </a:p>
          <a:p>
            <a:endParaRPr lang="en-US" dirty="0"/>
          </a:p>
          <a:p>
            <a:r>
              <a:rPr lang="en-US" dirty="0"/>
              <a:t>Work is required to push current into an inductor against the back EMF.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90E08-25E6-4EA2-84E9-B5EE6A480BD4}"/>
              </a:ext>
            </a:extLst>
          </p:cNvPr>
          <p:cNvSpPr txBox="1"/>
          <p:nvPr/>
        </p:nvSpPr>
        <p:spPr>
          <a:xfrm>
            <a:off x="5644054" y="2896391"/>
            <a:ext cx="315835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= a voltage</a:t>
            </a:r>
          </a:p>
          <a:p>
            <a:r>
              <a:rPr lang="en-US" dirty="0"/>
              <a:t>= potential </a:t>
            </a:r>
          </a:p>
          <a:p>
            <a:r>
              <a:rPr lang="en-US" dirty="0"/>
              <a:t>= potential energy per unit charge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F68F3-0B9B-44B6-8FD1-D06FA5BC5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08" y="2134140"/>
            <a:ext cx="4643166" cy="1294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CC77B9-CB84-4FD9-82A3-BB3B9B2CCA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643"/>
          <a:stretch/>
        </p:blipFill>
        <p:spPr>
          <a:xfrm>
            <a:off x="2066399" y="4755149"/>
            <a:ext cx="2100953" cy="1200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0E4D48-C6F4-4698-96BA-FECA58670929}"/>
              </a:ext>
            </a:extLst>
          </p:cNvPr>
          <p:cNvSpPr txBox="1"/>
          <p:nvPr/>
        </p:nvSpPr>
        <p:spPr>
          <a:xfrm>
            <a:off x="6074979" y="5071241"/>
            <a:ext cx="2296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work gets stored as potential energy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74D8F-D0D4-42C4-875E-D6278DA5930C}"/>
              </a:ext>
            </a:extLst>
          </p:cNvPr>
          <p:cNvSpPr txBox="1"/>
          <p:nvPr/>
        </p:nvSpPr>
        <p:spPr>
          <a:xfrm>
            <a:off x="4219560" y="5239407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 = -F dx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A70CD3-855B-4241-958E-B8947711E014}"/>
              </a:ext>
            </a:extLst>
          </p:cNvPr>
          <p:cNvSpPr txBox="1"/>
          <p:nvPr/>
        </p:nvSpPr>
        <p:spPr>
          <a:xfrm>
            <a:off x="472966" y="4635062"/>
            <a:ext cx="242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Gravitational analogy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B3227A-E116-4DDB-AC9D-1C4EEA15BF2B}"/>
              </a:ext>
            </a:extLst>
          </p:cNvPr>
          <p:cNvSpPr txBox="1"/>
          <p:nvPr/>
        </p:nvSpPr>
        <p:spPr>
          <a:xfrm>
            <a:off x="4203794" y="253299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5C9576-0326-4A3C-998F-D6B26D558B7F}"/>
              </a:ext>
            </a:extLst>
          </p:cNvPr>
          <p:cNvSpPr txBox="1"/>
          <p:nvPr/>
        </p:nvSpPr>
        <p:spPr>
          <a:xfrm>
            <a:off x="4073466" y="523940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2225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1DB396-C55D-4466-BFBD-368232352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1" y="68319"/>
            <a:ext cx="2133191" cy="14692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B64315-9C30-421B-9D43-18820BF5E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724" y="1556006"/>
            <a:ext cx="2126837" cy="1037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5A4CCB-13CA-400A-84B3-92CC23D02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23" y="2876895"/>
            <a:ext cx="1403863" cy="94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8321D2-AA2C-434C-82EB-80703D2C5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740" y="3586071"/>
            <a:ext cx="1026163" cy="7907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3B3716-4BA4-455A-85B5-0F7CB3C6B5DF}"/>
              </a:ext>
            </a:extLst>
          </p:cNvPr>
          <p:cNvSpPr txBox="1"/>
          <p:nvPr/>
        </p:nvSpPr>
        <p:spPr>
          <a:xfrm>
            <a:off x="284972" y="20495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BA5FFD-FD10-4DB1-9046-767CD53855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0017" y="3599208"/>
            <a:ext cx="1160492" cy="7907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B962A5-6B89-44C1-9D95-DCFBFCA1BF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5416" y="5272793"/>
            <a:ext cx="1103507" cy="7491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89BBE0-CEE2-4588-B29B-39FC6A58A4DD}"/>
              </a:ext>
            </a:extLst>
          </p:cNvPr>
          <p:cNvSpPr txBox="1"/>
          <p:nvPr/>
        </p:nvSpPr>
        <p:spPr>
          <a:xfrm>
            <a:off x="4734910" y="2876895"/>
            <a:ext cx="3605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work done becomes an integral over current, from 0 to I.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C8E354-190D-4F8E-B15A-FFC681A01C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5416" y="6008852"/>
            <a:ext cx="1201106" cy="849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921E96-91E6-487B-AD3D-6BBFD67173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5416" y="4480040"/>
            <a:ext cx="1808904" cy="7796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2DD330-C5E8-4D0E-A234-D23F64FD672E}"/>
              </a:ext>
            </a:extLst>
          </p:cNvPr>
          <p:cNvSpPr txBox="1"/>
          <p:nvPr/>
        </p:nvSpPr>
        <p:spPr>
          <a:xfrm>
            <a:off x="458257" y="6211668"/>
            <a:ext cx="4524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work done depends only on geometry (L) and on the final current I.</a:t>
            </a:r>
          </a:p>
        </p:txBody>
      </p:sp>
    </p:spTree>
    <p:extLst>
      <p:ext uri="{BB962C8B-B14F-4D97-AF65-F5344CB8AC3E}">
        <p14:creationId xmlns:p14="http://schemas.microsoft.com/office/powerpoint/2010/main" val="299515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3B5532-79DB-45F1-AD87-23D93F333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04" y="919992"/>
            <a:ext cx="1199764" cy="556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EEAD56-EB35-4154-A775-0F5FBE1E8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186" y="1702676"/>
            <a:ext cx="1533518" cy="5623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E5F1B6-698A-45B8-94A7-53589FF156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00"/>
          <a:stretch/>
        </p:blipFill>
        <p:spPr>
          <a:xfrm>
            <a:off x="1603047" y="2711668"/>
            <a:ext cx="1630221" cy="5044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6A3625-4084-4863-8084-D14F63BD0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047" y="3526824"/>
            <a:ext cx="1040156" cy="593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9383E6-DE4B-4738-A96C-565D2AFD3B09}"/>
              </a:ext>
            </a:extLst>
          </p:cNvPr>
          <p:cNvSpPr txBox="1"/>
          <p:nvPr/>
        </p:nvSpPr>
        <p:spPr>
          <a:xfrm>
            <a:off x="336331" y="278524"/>
            <a:ext cx="712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for electric energy, there are different ways to express magnetic energy.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39266A-9346-4BD2-A09E-17D331293D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1438" y="2052898"/>
            <a:ext cx="1491273" cy="485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A8319D-408A-4E9F-AAB8-C6159410DF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7562" y="2771386"/>
            <a:ext cx="1223316" cy="444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D64BD0-5506-4248-8A98-184A5288F3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7562" y="3516917"/>
            <a:ext cx="1553801" cy="59323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1365040-ED06-45F9-8DEC-0EC715621867}"/>
              </a:ext>
            </a:extLst>
          </p:cNvPr>
          <p:cNvSpPr/>
          <p:nvPr/>
        </p:nvSpPr>
        <p:spPr>
          <a:xfrm>
            <a:off x="3321269" y="3704897"/>
            <a:ext cx="1891862" cy="238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CF3163-BBFA-4B59-AF46-5EBAB30B34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9922" y="4277940"/>
            <a:ext cx="1767696" cy="7249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E6B774-BFF7-4584-89D7-DC65F50D7D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9921" y="5339695"/>
            <a:ext cx="1871243" cy="55135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5441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D0E76D-EAFD-4C14-A583-E4D858FC7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18"/>
            <a:ext cx="2802469" cy="21593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E62BCE-8A30-400A-97C1-F39111BB0583}"/>
              </a:ext>
            </a:extLst>
          </p:cNvPr>
          <p:cNvSpPr txBox="1"/>
          <p:nvPr/>
        </p:nvSpPr>
        <p:spPr>
          <a:xfrm>
            <a:off x="0" y="2319112"/>
            <a:ext cx="231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Integral follows the wire with current 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98290-C443-4EB7-8103-884F1B345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984" y="1514039"/>
            <a:ext cx="2661306" cy="8799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81C981-4834-48FB-84CE-54DB870EBE15}"/>
              </a:ext>
            </a:extLst>
          </p:cNvPr>
          <p:cNvSpPr txBox="1"/>
          <p:nvPr/>
        </p:nvSpPr>
        <p:spPr>
          <a:xfrm>
            <a:off x="6478983" y="998484"/>
            <a:ext cx="24427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integral is over the volume of the wire, but it can be extended to all space considering that J = 0 outside the wire.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CA10B-9355-4792-95BB-B7138E737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899" y="2394036"/>
            <a:ext cx="2555757" cy="795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59D306-A676-43C6-8E6B-6159D97C4481}"/>
              </a:ext>
            </a:extLst>
          </p:cNvPr>
          <p:cNvSpPr txBox="1"/>
          <p:nvPr/>
        </p:nvSpPr>
        <p:spPr>
          <a:xfrm>
            <a:off x="6615838" y="2642277"/>
            <a:ext cx="172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Ampere’s law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D290C9-5DF0-4BAF-98BD-B5093C450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906" y="3142984"/>
            <a:ext cx="3239583" cy="7959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27C67E-C170-4C20-94B7-5F2D8373C597}"/>
              </a:ext>
            </a:extLst>
          </p:cNvPr>
          <p:cNvSpPr txBox="1"/>
          <p:nvPr/>
        </p:nvSpPr>
        <p:spPr>
          <a:xfrm>
            <a:off x="6969493" y="3244334"/>
            <a:ext cx="16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 rule #6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B8E438-1419-47D0-97E6-CB95276B8A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23" y="3979789"/>
            <a:ext cx="3469477" cy="804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6AE088-AD76-44D4-89A0-168B0E5226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3323" y="4806935"/>
            <a:ext cx="3847079" cy="8478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D90885-9C5C-4A53-9FFD-1D7DC294FF50}"/>
              </a:ext>
            </a:extLst>
          </p:cNvPr>
          <p:cNvSpPr txBox="1"/>
          <p:nvPr/>
        </p:nvSpPr>
        <p:spPr>
          <a:xfrm>
            <a:off x="7888014" y="4934607"/>
            <a:ext cx="103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div. </a:t>
            </a:r>
            <a:r>
              <a:rPr lang="en-US" dirty="0" err="1"/>
              <a:t>Thm</a:t>
            </a:r>
            <a:r>
              <a:rPr lang="en-US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95013B-AF2E-478E-8694-BF47EE5D93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527"/>
          <a:stretch/>
        </p:blipFill>
        <p:spPr>
          <a:xfrm>
            <a:off x="3736742" y="5752767"/>
            <a:ext cx="1827790" cy="10557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249F93-C722-4776-9119-C0748AF12156}"/>
              </a:ext>
            </a:extLst>
          </p:cNvPr>
          <p:cNvSpPr txBox="1"/>
          <p:nvPr/>
        </p:nvSpPr>
        <p:spPr>
          <a:xfrm>
            <a:off x="6913067" y="5752767"/>
            <a:ext cx="194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Fields at infinite boundary are zero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0C2C0BB7-A934-4FC4-855C-A5DB5091D8B6}"/>
              </a:ext>
            </a:extLst>
          </p:cNvPr>
          <p:cNvCxnSpPr>
            <a:cxnSpLocks/>
          </p:cNvCxnSpPr>
          <p:nvPr/>
        </p:nvCxnSpPr>
        <p:spPr>
          <a:xfrm rot="10800000">
            <a:off x="6117021" y="5460125"/>
            <a:ext cx="677918" cy="645405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7BDA3D40-4491-4DA1-9228-8F4C8A2494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1234" y="5797321"/>
            <a:ext cx="993764" cy="6463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BC8EB21-264C-4A3C-8C69-4045B8D29FBE}"/>
              </a:ext>
            </a:extLst>
          </p:cNvPr>
          <p:cNvSpPr txBox="1"/>
          <p:nvPr/>
        </p:nvSpPr>
        <p:spPr>
          <a:xfrm>
            <a:off x="315310" y="5654784"/>
            <a:ext cx="1397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Magnetic energy density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E3DC45-CE3B-4655-8A70-857200687313}"/>
              </a:ext>
            </a:extLst>
          </p:cNvPr>
          <p:cNvSpPr/>
          <p:nvPr/>
        </p:nvSpPr>
        <p:spPr>
          <a:xfrm>
            <a:off x="215462" y="5412828"/>
            <a:ext cx="2427890" cy="13957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19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D15104-36DE-4EBC-A47E-789D6B251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44" y="1420756"/>
            <a:ext cx="2892679" cy="22263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A4B5A8-6935-4994-8D2F-88D06569406A}"/>
              </a:ext>
            </a:extLst>
          </p:cNvPr>
          <p:cNvSpPr txBox="1"/>
          <p:nvPr/>
        </p:nvSpPr>
        <p:spPr>
          <a:xfrm>
            <a:off x="893379" y="304802"/>
            <a:ext cx="3767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7.10.  Coaxial solenoids </a:t>
            </a:r>
          </a:p>
          <a:p>
            <a:r>
              <a:rPr lang="en-US" dirty="0"/>
              <a:t>1:  Radius </a:t>
            </a:r>
            <a:r>
              <a:rPr lang="en-US" i="1" dirty="0"/>
              <a:t>a</a:t>
            </a:r>
            <a:r>
              <a:rPr lang="en-US" dirty="0"/>
              <a:t>, n</a:t>
            </a:r>
            <a:r>
              <a:rPr lang="en-US" baseline="-25000" dirty="0"/>
              <a:t>1</a:t>
            </a:r>
            <a:r>
              <a:rPr lang="en-US" dirty="0"/>
              <a:t> turns per unit length</a:t>
            </a:r>
          </a:p>
          <a:p>
            <a:r>
              <a:rPr lang="en-US" dirty="0"/>
              <a:t>2:  Radius </a:t>
            </a:r>
            <a:r>
              <a:rPr lang="en-US" i="1" dirty="0"/>
              <a:t>b</a:t>
            </a:r>
            <a:r>
              <a:rPr lang="en-US" dirty="0"/>
              <a:t>, n</a:t>
            </a:r>
            <a:r>
              <a:rPr lang="en-US" baseline="-25000" dirty="0"/>
              <a:t>2</a:t>
            </a:r>
            <a:r>
              <a:rPr lang="en-US" dirty="0"/>
              <a:t> turns per unit length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3FC1E-8750-4DE9-B63B-11AA69770124}"/>
              </a:ext>
            </a:extLst>
          </p:cNvPr>
          <p:cNvSpPr txBox="1"/>
          <p:nvPr/>
        </p:nvSpPr>
        <p:spPr>
          <a:xfrm>
            <a:off x="4572000" y="1697421"/>
            <a:ext cx="4146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current = I in coil 1, what is magnetic flux </a:t>
            </a:r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baseline="-25000" dirty="0"/>
              <a:t>2</a:t>
            </a:r>
            <a:r>
              <a:rPr lang="en-US" dirty="0"/>
              <a:t> through coil 2?</a:t>
            </a:r>
          </a:p>
          <a:p>
            <a:endParaRPr lang="en-US" dirty="0"/>
          </a:p>
          <a:p>
            <a:r>
              <a:rPr lang="en-US" dirty="0"/>
              <a:t>The field from coil 1 is non-uniform inside coil 2, which makes this problem hard.</a:t>
            </a:r>
          </a:p>
          <a:p>
            <a:endParaRPr lang="en-US" dirty="0"/>
          </a:p>
          <a:p>
            <a:r>
              <a:rPr lang="en-US" dirty="0"/>
              <a:t>But, Symmetry of M!   </a:t>
            </a:r>
          </a:p>
          <a:p>
            <a:endParaRPr lang="en-US" dirty="0"/>
          </a:p>
          <a:p>
            <a:r>
              <a:rPr lang="en-US" dirty="0"/>
              <a:t>Let current I flow in coil 2 instead.  Its field is uniform over coil 1.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F0CAD-3711-4259-80E7-CB58627B4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590" y="4568123"/>
            <a:ext cx="1526898" cy="445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1FE375-1242-4DCB-AFCA-8F7DDBA3B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79" y="4636438"/>
            <a:ext cx="2376326" cy="497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1792C2-D9AC-4FAF-A70B-ACFF199A7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906" y="5133904"/>
            <a:ext cx="2068564" cy="475752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6DA5BE82-B9F7-4340-AF3E-929EDB6BBAF1}"/>
              </a:ext>
            </a:extLst>
          </p:cNvPr>
          <p:cNvSpPr/>
          <p:nvPr/>
        </p:nvSpPr>
        <p:spPr>
          <a:xfrm>
            <a:off x="3456470" y="4636438"/>
            <a:ext cx="1052468" cy="287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2E9797-1D5D-41DF-B3CE-929162710C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558"/>
          <a:stretch/>
        </p:blipFill>
        <p:spPr>
          <a:xfrm>
            <a:off x="1340610" y="5698890"/>
            <a:ext cx="2243418" cy="921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EDDFB1-B575-4BBC-ACFC-D3AF60D3873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270" t="-14260"/>
          <a:stretch/>
        </p:blipFill>
        <p:spPr>
          <a:xfrm>
            <a:off x="2626153" y="6238799"/>
            <a:ext cx="951186" cy="4825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A43714-3EDF-4959-A094-0E3DB72507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8590" y="5737131"/>
            <a:ext cx="1215453" cy="3819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69CCF8-FB3C-47E1-913D-40D0022832DD}"/>
              </a:ext>
            </a:extLst>
          </p:cNvPr>
          <p:cNvSpPr txBox="1"/>
          <p:nvPr/>
        </p:nvSpPr>
        <p:spPr>
          <a:xfrm>
            <a:off x="4572000" y="5443870"/>
            <a:ext cx="2080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if I flows in coil 1,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6194A1-12DB-4026-B66F-275671D808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2991" y="6219777"/>
            <a:ext cx="1823994" cy="5043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1AE28C-B337-454D-BED1-09D43CAB128D}"/>
              </a:ext>
            </a:extLst>
          </p:cNvPr>
          <p:cNvSpPr txBox="1"/>
          <p:nvPr/>
        </p:nvSpPr>
        <p:spPr>
          <a:xfrm>
            <a:off x="6954245" y="6190838"/>
            <a:ext cx="531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4DBC5FF9-252E-49EB-BE34-E6860922634E}"/>
              </a:ext>
            </a:extLst>
          </p:cNvPr>
          <p:cNvCxnSpPr>
            <a:endCxn id="11" idx="1"/>
          </p:cNvCxnSpPr>
          <p:nvPr/>
        </p:nvCxnSpPr>
        <p:spPr>
          <a:xfrm flipV="1">
            <a:off x="3662855" y="5928084"/>
            <a:ext cx="1005735" cy="493586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1E235AB-A352-4FE2-8F3E-D635C484FF05}"/>
              </a:ext>
            </a:extLst>
          </p:cNvPr>
          <p:cNvSpPr txBox="1"/>
          <p:nvPr/>
        </p:nvSpPr>
        <p:spPr>
          <a:xfrm>
            <a:off x="6823747" y="5698890"/>
            <a:ext cx="163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M</a:t>
            </a:r>
          </a:p>
        </p:txBody>
      </p:sp>
    </p:spTree>
    <p:extLst>
      <p:ext uri="{BB962C8B-B14F-4D97-AF65-F5344CB8AC3E}">
        <p14:creationId xmlns:p14="http://schemas.microsoft.com/office/powerpoint/2010/main" val="35490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D909E2-47F6-405F-820F-F0657B0BD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15" y="9630"/>
            <a:ext cx="2039169" cy="1381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3EB04D-926C-4EB0-90F7-BFA76AB7B862}"/>
              </a:ext>
            </a:extLst>
          </p:cNvPr>
          <p:cNvSpPr txBox="1"/>
          <p:nvPr/>
        </p:nvSpPr>
        <p:spPr>
          <a:xfrm>
            <a:off x="493986" y="194441"/>
            <a:ext cx="2953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7.11.  Toroidal coil. N total turns of wire. </a:t>
            </a:r>
          </a:p>
          <a:p>
            <a:r>
              <a:rPr lang="en-US" dirty="0"/>
              <a:t>What is self inductance 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57080E-9E78-4281-93C2-3AF8F35C5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425" y="1808582"/>
            <a:ext cx="2452716" cy="1828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1C63E7-0637-436A-B49F-34400FAAFFDB}"/>
              </a:ext>
            </a:extLst>
          </p:cNvPr>
          <p:cNvSpPr txBox="1"/>
          <p:nvPr/>
        </p:nvSpPr>
        <p:spPr>
          <a:xfrm>
            <a:off x="1460938" y="2087250"/>
            <a:ext cx="463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 arrows are currents in individual wires on inner surface of toroid.</a:t>
            </a:r>
          </a:p>
          <a:p>
            <a:r>
              <a:rPr lang="en-US" dirty="0"/>
              <a:t>These are enclosed by </a:t>
            </a:r>
            <a:r>
              <a:rPr lang="en-US" dirty="0" err="1"/>
              <a:t>Amperian</a:t>
            </a:r>
            <a:r>
              <a:rPr lang="en-US" dirty="0"/>
              <a:t> loop, radius s.</a:t>
            </a:r>
          </a:p>
          <a:p>
            <a:r>
              <a:rPr lang="en-US" dirty="0"/>
              <a:t>Total enclosed current = NI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BB0482F-3B82-41C0-BFA7-E5E93A1A2C46}"/>
              </a:ext>
            </a:extLst>
          </p:cNvPr>
          <p:cNvSpPr/>
          <p:nvPr/>
        </p:nvSpPr>
        <p:spPr>
          <a:xfrm>
            <a:off x="2539651" y="1518745"/>
            <a:ext cx="4529957" cy="620111"/>
          </a:xfrm>
          <a:custGeom>
            <a:avLst/>
            <a:gdLst>
              <a:gd name="connsiteX0" fmla="*/ 0 w 4152987"/>
              <a:gd name="connsiteY0" fmla="*/ 620111 h 620111"/>
              <a:gd name="connsiteX1" fmla="*/ 36786 w 4152987"/>
              <a:gd name="connsiteY1" fmla="*/ 583324 h 620111"/>
              <a:gd name="connsiteX2" fmla="*/ 68317 w 4152987"/>
              <a:gd name="connsiteY2" fmla="*/ 557049 h 620111"/>
              <a:gd name="connsiteX3" fmla="*/ 105103 w 4152987"/>
              <a:gd name="connsiteY3" fmla="*/ 546538 h 620111"/>
              <a:gd name="connsiteX4" fmla="*/ 120869 w 4152987"/>
              <a:gd name="connsiteY4" fmla="*/ 541283 h 620111"/>
              <a:gd name="connsiteX5" fmla="*/ 173420 w 4152987"/>
              <a:gd name="connsiteY5" fmla="*/ 530773 h 620111"/>
              <a:gd name="connsiteX6" fmla="*/ 189186 w 4152987"/>
              <a:gd name="connsiteY6" fmla="*/ 525517 h 620111"/>
              <a:gd name="connsiteX7" fmla="*/ 220717 w 4152987"/>
              <a:gd name="connsiteY7" fmla="*/ 520262 h 620111"/>
              <a:gd name="connsiteX8" fmla="*/ 236482 w 4152987"/>
              <a:gd name="connsiteY8" fmla="*/ 515007 h 620111"/>
              <a:gd name="connsiteX9" fmla="*/ 310055 w 4152987"/>
              <a:gd name="connsiteY9" fmla="*/ 499242 h 620111"/>
              <a:gd name="connsiteX10" fmla="*/ 325820 w 4152987"/>
              <a:gd name="connsiteY10" fmla="*/ 493986 h 620111"/>
              <a:gd name="connsiteX11" fmla="*/ 341586 w 4152987"/>
              <a:gd name="connsiteY11" fmla="*/ 483476 h 620111"/>
              <a:gd name="connsiteX12" fmla="*/ 362607 w 4152987"/>
              <a:gd name="connsiteY12" fmla="*/ 478221 h 620111"/>
              <a:gd name="connsiteX13" fmla="*/ 415158 w 4152987"/>
              <a:gd name="connsiteY13" fmla="*/ 457200 h 620111"/>
              <a:gd name="connsiteX14" fmla="*/ 467710 w 4152987"/>
              <a:gd name="connsiteY14" fmla="*/ 441435 h 620111"/>
              <a:gd name="connsiteX15" fmla="*/ 483476 w 4152987"/>
              <a:gd name="connsiteY15" fmla="*/ 436180 h 620111"/>
              <a:gd name="connsiteX16" fmla="*/ 509751 w 4152987"/>
              <a:gd name="connsiteY16" fmla="*/ 430924 h 620111"/>
              <a:gd name="connsiteX17" fmla="*/ 557048 w 4152987"/>
              <a:gd name="connsiteY17" fmla="*/ 409904 h 620111"/>
              <a:gd name="connsiteX18" fmla="*/ 593834 w 4152987"/>
              <a:gd name="connsiteY18" fmla="*/ 399393 h 620111"/>
              <a:gd name="connsiteX19" fmla="*/ 609600 w 4152987"/>
              <a:gd name="connsiteY19" fmla="*/ 388883 h 620111"/>
              <a:gd name="connsiteX20" fmla="*/ 662151 w 4152987"/>
              <a:gd name="connsiteY20" fmla="*/ 367862 h 620111"/>
              <a:gd name="connsiteX21" fmla="*/ 677917 w 4152987"/>
              <a:gd name="connsiteY21" fmla="*/ 362607 h 620111"/>
              <a:gd name="connsiteX22" fmla="*/ 704193 w 4152987"/>
              <a:gd name="connsiteY22" fmla="*/ 357352 h 620111"/>
              <a:gd name="connsiteX23" fmla="*/ 740979 w 4152987"/>
              <a:gd name="connsiteY23" fmla="*/ 341586 h 620111"/>
              <a:gd name="connsiteX24" fmla="*/ 767255 w 4152987"/>
              <a:gd name="connsiteY24" fmla="*/ 331076 h 620111"/>
              <a:gd name="connsiteX25" fmla="*/ 804041 w 4152987"/>
              <a:gd name="connsiteY25" fmla="*/ 320566 h 620111"/>
              <a:gd name="connsiteX26" fmla="*/ 825062 w 4152987"/>
              <a:gd name="connsiteY26" fmla="*/ 310055 h 620111"/>
              <a:gd name="connsiteX27" fmla="*/ 856593 w 4152987"/>
              <a:gd name="connsiteY27" fmla="*/ 299545 h 620111"/>
              <a:gd name="connsiteX28" fmla="*/ 872358 w 4152987"/>
              <a:gd name="connsiteY28" fmla="*/ 289035 h 620111"/>
              <a:gd name="connsiteX29" fmla="*/ 893379 w 4152987"/>
              <a:gd name="connsiteY29" fmla="*/ 283780 h 620111"/>
              <a:gd name="connsiteX30" fmla="*/ 909145 w 4152987"/>
              <a:gd name="connsiteY30" fmla="*/ 278524 h 620111"/>
              <a:gd name="connsiteX31" fmla="*/ 930165 w 4152987"/>
              <a:gd name="connsiteY31" fmla="*/ 262759 h 620111"/>
              <a:gd name="connsiteX32" fmla="*/ 982717 w 4152987"/>
              <a:gd name="connsiteY32" fmla="*/ 246993 h 620111"/>
              <a:gd name="connsiteX33" fmla="*/ 1024758 w 4152987"/>
              <a:gd name="connsiteY33" fmla="*/ 231228 h 620111"/>
              <a:gd name="connsiteX34" fmla="*/ 1093076 w 4152987"/>
              <a:gd name="connsiteY34" fmla="*/ 215462 h 620111"/>
              <a:gd name="connsiteX35" fmla="*/ 1108841 w 4152987"/>
              <a:gd name="connsiteY35" fmla="*/ 210207 h 620111"/>
              <a:gd name="connsiteX36" fmla="*/ 1145627 w 4152987"/>
              <a:gd name="connsiteY36" fmla="*/ 199697 h 620111"/>
              <a:gd name="connsiteX37" fmla="*/ 1213945 w 4152987"/>
              <a:gd name="connsiteY37" fmla="*/ 178676 h 620111"/>
              <a:gd name="connsiteX38" fmla="*/ 1234965 w 4152987"/>
              <a:gd name="connsiteY38" fmla="*/ 168166 h 620111"/>
              <a:gd name="connsiteX39" fmla="*/ 1255986 w 4152987"/>
              <a:gd name="connsiteY39" fmla="*/ 162911 h 620111"/>
              <a:gd name="connsiteX40" fmla="*/ 1271751 w 4152987"/>
              <a:gd name="connsiteY40" fmla="*/ 157655 h 620111"/>
              <a:gd name="connsiteX41" fmla="*/ 1298027 w 4152987"/>
              <a:gd name="connsiteY41" fmla="*/ 147145 h 620111"/>
              <a:gd name="connsiteX42" fmla="*/ 1397876 w 4152987"/>
              <a:gd name="connsiteY42" fmla="*/ 131380 h 620111"/>
              <a:gd name="connsiteX43" fmla="*/ 1413641 w 4152987"/>
              <a:gd name="connsiteY43" fmla="*/ 126124 h 620111"/>
              <a:gd name="connsiteX44" fmla="*/ 1781503 w 4152987"/>
              <a:gd name="connsiteY44" fmla="*/ 110359 h 620111"/>
              <a:gd name="connsiteX45" fmla="*/ 1823545 w 4152987"/>
              <a:gd name="connsiteY45" fmla="*/ 105104 h 620111"/>
              <a:gd name="connsiteX46" fmla="*/ 1855076 w 4152987"/>
              <a:gd name="connsiteY46" fmla="*/ 99849 h 620111"/>
              <a:gd name="connsiteX47" fmla="*/ 1996965 w 4152987"/>
              <a:gd name="connsiteY47" fmla="*/ 94593 h 620111"/>
              <a:gd name="connsiteX48" fmla="*/ 2149365 w 4152987"/>
              <a:gd name="connsiteY48" fmla="*/ 78828 h 620111"/>
              <a:gd name="connsiteX49" fmla="*/ 2165131 w 4152987"/>
              <a:gd name="connsiteY49" fmla="*/ 68317 h 620111"/>
              <a:gd name="connsiteX50" fmla="*/ 2217682 w 4152987"/>
              <a:gd name="connsiteY50" fmla="*/ 63062 h 620111"/>
              <a:gd name="connsiteX51" fmla="*/ 2286000 w 4152987"/>
              <a:gd name="connsiteY51" fmla="*/ 47297 h 620111"/>
              <a:gd name="connsiteX52" fmla="*/ 2354317 w 4152987"/>
              <a:gd name="connsiteY52" fmla="*/ 31531 h 620111"/>
              <a:gd name="connsiteX53" fmla="*/ 2575034 w 4152987"/>
              <a:gd name="connsiteY53" fmla="*/ 26276 h 620111"/>
              <a:gd name="connsiteX54" fmla="*/ 2590800 w 4152987"/>
              <a:gd name="connsiteY54" fmla="*/ 21021 h 620111"/>
              <a:gd name="connsiteX55" fmla="*/ 2664372 w 4152987"/>
              <a:gd name="connsiteY55" fmla="*/ 5255 h 620111"/>
              <a:gd name="connsiteX56" fmla="*/ 2685393 w 4152987"/>
              <a:gd name="connsiteY56" fmla="*/ 0 h 620111"/>
              <a:gd name="connsiteX57" fmla="*/ 2906110 w 4152987"/>
              <a:gd name="connsiteY57" fmla="*/ 5255 h 620111"/>
              <a:gd name="connsiteX58" fmla="*/ 2921876 w 4152987"/>
              <a:gd name="connsiteY58" fmla="*/ 10511 h 620111"/>
              <a:gd name="connsiteX59" fmla="*/ 2974427 w 4152987"/>
              <a:gd name="connsiteY59" fmla="*/ 21021 h 620111"/>
              <a:gd name="connsiteX60" fmla="*/ 3016469 w 4152987"/>
              <a:gd name="connsiteY60" fmla="*/ 31531 h 620111"/>
              <a:gd name="connsiteX61" fmla="*/ 3032234 w 4152987"/>
              <a:gd name="connsiteY61" fmla="*/ 36786 h 620111"/>
              <a:gd name="connsiteX62" fmla="*/ 3100551 w 4152987"/>
              <a:gd name="connsiteY62" fmla="*/ 42042 h 620111"/>
              <a:gd name="connsiteX63" fmla="*/ 3174124 w 4152987"/>
              <a:gd name="connsiteY63" fmla="*/ 57807 h 620111"/>
              <a:gd name="connsiteX64" fmla="*/ 3189889 w 4152987"/>
              <a:gd name="connsiteY64" fmla="*/ 63062 h 620111"/>
              <a:gd name="connsiteX65" fmla="*/ 3242441 w 4152987"/>
              <a:gd name="connsiteY65" fmla="*/ 68317 h 620111"/>
              <a:gd name="connsiteX66" fmla="*/ 3326524 w 4152987"/>
              <a:gd name="connsiteY66" fmla="*/ 84083 h 620111"/>
              <a:gd name="connsiteX67" fmla="*/ 3363310 w 4152987"/>
              <a:gd name="connsiteY67" fmla="*/ 94593 h 620111"/>
              <a:gd name="connsiteX68" fmla="*/ 3389586 w 4152987"/>
              <a:gd name="connsiteY68" fmla="*/ 99849 h 620111"/>
              <a:gd name="connsiteX69" fmla="*/ 3415862 w 4152987"/>
              <a:gd name="connsiteY69" fmla="*/ 110359 h 620111"/>
              <a:gd name="connsiteX70" fmla="*/ 3442138 w 4152987"/>
              <a:gd name="connsiteY70" fmla="*/ 115614 h 620111"/>
              <a:gd name="connsiteX71" fmla="*/ 3473669 w 4152987"/>
              <a:gd name="connsiteY71" fmla="*/ 126124 h 620111"/>
              <a:gd name="connsiteX72" fmla="*/ 3484179 w 4152987"/>
              <a:gd name="connsiteY72" fmla="*/ 136635 h 620111"/>
              <a:gd name="connsiteX73" fmla="*/ 3515710 w 4152987"/>
              <a:gd name="connsiteY73" fmla="*/ 157655 h 620111"/>
              <a:gd name="connsiteX74" fmla="*/ 3563007 w 4152987"/>
              <a:gd name="connsiteY74" fmla="*/ 168166 h 620111"/>
              <a:gd name="connsiteX75" fmla="*/ 3573517 w 4152987"/>
              <a:gd name="connsiteY75" fmla="*/ 183931 h 620111"/>
              <a:gd name="connsiteX76" fmla="*/ 3631324 w 4152987"/>
              <a:gd name="connsiteY76" fmla="*/ 199697 h 620111"/>
              <a:gd name="connsiteX77" fmla="*/ 3647089 w 4152987"/>
              <a:gd name="connsiteY77" fmla="*/ 210207 h 620111"/>
              <a:gd name="connsiteX78" fmla="*/ 3689131 w 4152987"/>
              <a:gd name="connsiteY78" fmla="*/ 220717 h 620111"/>
              <a:gd name="connsiteX79" fmla="*/ 3710151 w 4152987"/>
              <a:gd name="connsiteY79" fmla="*/ 236483 h 620111"/>
              <a:gd name="connsiteX80" fmla="*/ 3720662 w 4152987"/>
              <a:gd name="connsiteY80" fmla="*/ 246993 h 620111"/>
              <a:gd name="connsiteX81" fmla="*/ 3736427 w 4152987"/>
              <a:gd name="connsiteY81" fmla="*/ 257504 h 620111"/>
              <a:gd name="connsiteX82" fmla="*/ 3762703 w 4152987"/>
              <a:gd name="connsiteY82" fmla="*/ 283780 h 620111"/>
              <a:gd name="connsiteX83" fmla="*/ 3778469 w 4152987"/>
              <a:gd name="connsiteY83" fmla="*/ 294290 h 620111"/>
              <a:gd name="connsiteX84" fmla="*/ 3794234 w 4152987"/>
              <a:gd name="connsiteY84" fmla="*/ 310055 h 620111"/>
              <a:gd name="connsiteX85" fmla="*/ 3815255 w 4152987"/>
              <a:gd name="connsiteY85" fmla="*/ 315311 h 620111"/>
              <a:gd name="connsiteX86" fmla="*/ 3831020 w 4152987"/>
              <a:gd name="connsiteY86" fmla="*/ 320566 h 620111"/>
              <a:gd name="connsiteX87" fmla="*/ 3841531 w 4152987"/>
              <a:gd name="connsiteY87" fmla="*/ 331076 h 620111"/>
              <a:gd name="connsiteX88" fmla="*/ 3873062 w 4152987"/>
              <a:gd name="connsiteY88" fmla="*/ 341586 h 620111"/>
              <a:gd name="connsiteX89" fmla="*/ 3909848 w 4152987"/>
              <a:gd name="connsiteY89" fmla="*/ 357352 h 620111"/>
              <a:gd name="connsiteX90" fmla="*/ 3941379 w 4152987"/>
              <a:gd name="connsiteY90" fmla="*/ 367862 h 620111"/>
              <a:gd name="connsiteX91" fmla="*/ 3978165 w 4152987"/>
              <a:gd name="connsiteY91" fmla="*/ 383628 h 620111"/>
              <a:gd name="connsiteX92" fmla="*/ 4009696 w 4152987"/>
              <a:gd name="connsiteY92" fmla="*/ 394138 h 620111"/>
              <a:gd name="connsiteX93" fmla="*/ 4046482 w 4152987"/>
              <a:gd name="connsiteY93" fmla="*/ 404649 h 620111"/>
              <a:gd name="connsiteX94" fmla="*/ 4072758 w 4152987"/>
              <a:gd name="connsiteY94" fmla="*/ 425669 h 620111"/>
              <a:gd name="connsiteX95" fmla="*/ 4099034 w 4152987"/>
              <a:gd name="connsiteY95" fmla="*/ 451945 h 620111"/>
              <a:gd name="connsiteX96" fmla="*/ 4109545 w 4152987"/>
              <a:gd name="connsiteY96" fmla="*/ 462455 h 620111"/>
              <a:gd name="connsiteX97" fmla="*/ 4120055 w 4152987"/>
              <a:gd name="connsiteY97" fmla="*/ 472966 h 620111"/>
              <a:gd name="connsiteX98" fmla="*/ 4135820 w 4152987"/>
              <a:gd name="connsiteY98" fmla="*/ 483476 h 620111"/>
              <a:gd name="connsiteX99" fmla="*/ 4151586 w 4152987"/>
              <a:gd name="connsiteY99" fmla="*/ 488731 h 620111"/>
              <a:gd name="connsiteX100" fmla="*/ 4151586 w 4152987"/>
              <a:gd name="connsiteY100" fmla="*/ 504497 h 62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4152987" h="620111">
                <a:moveTo>
                  <a:pt x="0" y="620111"/>
                </a:moveTo>
                <a:lnTo>
                  <a:pt x="36786" y="583324"/>
                </a:lnTo>
                <a:cubicBezTo>
                  <a:pt x="48410" y="571699"/>
                  <a:pt x="53682" y="564367"/>
                  <a:pt x="68317" y="557049"/>
                </a:cubicBezTo>
                <a:cubicBezTo>
                  <a:pt x="76724" y="552846"/>
                  <a:pt x="97236" y="548785"/>
                  <a:pt x="105103" y="546538"/>
                </a:cubicBezTo>
                <a:cubicBezTo>
                  <a:pt x="110429" y="545016"/>
                  <a:pt x="115471" y="542529"/>
                  <a:pt x="120869" y="541283"/>
                </a:cubicBezTo>
                <a:cubicBezTo>
                  <a:pt x="138275" y="537266"/>
                  <a:pt x="156014" y="534790"/>
                  <a:pt x="173420" y="530773"/>
                </a:cubicBezTo>
                <a:cubicBezTo>
                  <a:pt x="178818" y="529527"/>
                  <a:pt x="183778" y="526719"/>
                  <a:pt x="189186" y="525517"/>
                </a:cubicBezTo>
                <a:cubicBezTo>
                  <a:pt x="199588" y="523205"/>
                  <a:pt x="210207" y="522014"/>
                  <a:pt x="220717" y="520262"/>
                </a:cubicBezTo>
                <a:cubicBezTo>
                  <a:pt x="225972" y="518510"/>
                  <a:pt x="231075" y="516209"/>
                  <a:pt x="236482" y="515007"/>
                </a:cubicBezTo>
                <a:cubicBezTo>
                  <a:pt x="276152" y="506192"/>
                  <a:pt x="265959" y="513944"/>
                  <a:pt x="310055" y="499242"/>
                </a:cubicBezTo>
                <a:cubicBezTo>
                  <a:pt x="315310" y="497490"/>
                  <a:pt x="320865" y="496463"/>
                  <a:pt x="325820" y="493986"/>
                </a:cubicBezTo>
                <a:cubicBezTo>
                  <a:pt x="331469" y="491161"/>
                  <a:pt x="335781" y="485964"/>
                  <a:pt x="341586" y="483476"/>
                </a:cubicBezTo>
                <a:cubicBezTo>
                  <a:pt x="348225" y="480631"/>
                  <a:pt x="355805" y="480650"/>
                  <a:pt x="362607" y="478221"/>
                </a:cubicBezTo>
                <a:cubicBezTo>
                  <a:pt x="380374" y="471875"/>
                  <a:pt x="397260" y="463166"/>
                  <a:pt x="415158" y="457200"/>
                </a:cubicBezTo>
                <a:cubicBezTo>
                  <a:pt x="450862" y="445299"/>
                  <a:pt x="407549" y="459483"/>
                  <a:pt x="467710" y="441435"/>
                </a:cubicBezTo>
                <a:cubicBezTo>
                  <a:pt x="473016" y="439843"/>
                  <a:pt x="478102" y="437524"/>
                  <a:pt x="483476" y="436180"/>
                </a:cubicBezTo>
                <a:cubicBezTo>
                  <a:pt x="492141" y="434014"/>
                  <a:pt x="500993" y="432676"/>
                  <a:pt x="509751" y="430924"/>
                </a:cubicBezTo>
                <a:cubicBezTo>
                  <a:pt x="530457" y="417121"/>
                  <a:pt x="527030" y="417408"/>
                  <a:pt x="557048" y="409904"/>
                </a:cubicBezTo>
                <a:cubicBezTo>
                  <a:pt x="563791" y="408218"/>
                  <a:pt x="586289" y="403166"/>
                  <a:pt x="593834" y="399393"/>
                </a:cubicBezTo>
                <a:cubicBezTo>
                  <a:pt x="599483" y="396568"/>
                  <a:pt x="603865" y="391530"/>
                  <a:pt x="609600" y="388883"/>
                </a:cubicBezTo>
                <a:cubicBezTo>
                  <a:pt x="626730" y="380977"/>
                  <a:pt x="644253" y="373828"/>
                  <a:pt x="662151" y="367862"/>
                </a:cubicBezTo>
                <a:cubicBezTo>
                  <a:pt x="667406" y="366110"/>
                  <a:pt x="672543" y="363950"/>
                  <a:pt x="677917" y="362607"/>
                </a:cubicBezTo>
                <a:cubicBezTo>
                  <a:pt x="686582" y="360441"/>
                  <a:pt x="695434" y="359104"/>
                  <a:pt x="704193" y="357352"/>
                </a:cubicBezTo>
                <a:cubicBezTo>
                  <a:pt x="731900" y="338880"/>
                  <a:pt x="707046" y="352897"/>
                  <a:pt x="740979" y="341586"/>
                </a:cubicBezTo>
                <a:cubicBezTo>
                  <a:pt x="749928" y="338603"/>
                  <a:pt x="758306" y="334059"/>
                  <a:pt x="767255" y="331076"/>
                </a:cubicBezTo>
                <a:cubicBezTo>
                  <a:pt x="779353" y="327043"/>
                  <a:pt x="792056" y="324924"/>
                  <a:pt x="804041" y="320566"/>
                </a:cubicBezTo>
                <a:cubicBezTo>
                  <a:pt x="811403" y="317889"/>
                  <a:pt x="817788" y="312965"/>
                  <a:pt x="825062" y="310055"/>
                </a:cubicBezTo>
                <a:cubicBezTo>
                  <a:pt x="835348" y="305940"/>
                  <a:pt x="856593" y="299545"/>
                  <a:pt x="856593" y="299545"/>
                </a:cubicBezTo>
                <a:cubicBezTo>
                  <a:pt x="861848" y="296042"/>
                  <a:pt x="866553" y="291523"/>
                  <a:pt x="872358" y="289035"/>
                </a:cubicBezTo>
                <a:cubicBezTo>
                  <a:pt x="878997" y="286190"/>
                  <a:pt x="886434" y="285764"/>
                  <a:pt x="893379" y="283780"/>
                </a:cubicBezTo>
                <a:cubicBezTo>
                  <a:pt x="898706" y="282258"/>
                  <a:pt x="903890" y="280276"/>
                  <a:pt x="909145" y="278524"/>
                </a:cubicBezTo>
                <a:cubicBezTo>
                  <a:pt x="916152" y="273269"/>
                  <a:pt x="922331" y="266676"/>
                  <a:pt x="930165" y="262759"/>
                </a:cubicBezTo>
                <a:cubicBezTo>
                  <a:pt x="959546" y="248069"/>
                  <a:pt x="947998" y="270139"/>
                  <a:pt x="982717" y="246993"/>
                </a:cubicBezTo>
                <a:cubicBezTo>
                  <a:pt x="1005914" y="231528"/>
                  <a:pt x="992289" y="237722"/>
                  <a:pt x="1024758" y="231228"/>
                </a:cubicBezTo>
                <a:cubicBezTo>
                  <a:pt x="1073087" y="211895"/>
                  <a:pt x="1028289" y="227241"/>
                  <a:pt x="1093076" y="215462"/>
                </a:cubicBezTo>
                <a:cubicBezTo>
                  <a:pt x="1098526" y="214471"/>
                  <a:pt x="1103535" y="211799"/>
                  <a:pt x="1108841" y="210207"/>
                </a:cubicBezTo>
                <a:cubicBezTo>
                  <a:pt x="1121056" y="206543"/>
                  <a:pt x="1133324" y="203052"/>
                  <a:pt x="1145627" y="199697"/>
                </a:cubicBezTo>
                <a:cubicBezTo>
                  <a:pt x="1169228" y="193261"/>
                  <a:pt x="1190955" y="190171"/>
                  <a:pt x="1213945" y="178676"/>
                </a:cubicBezTo>
                <a:cubicBezTo>
                  <a:pt x="1220952" y="175173"/>
                  <a:pt x="1227630" y="170917"/>
                  <a:pt x="1234965" y="168166"/>
                </a:cubicBezTo>
                <a:cubicBezTo>
                  <a:pt x="1241728" y="165630"/>
                  <a:pt x="1249041" y="164895"/>
                  <a:pt x="1255986" y="162911"/>
                </a:cubicBezTo>
                <a:cubicBezTo>
                  <a:pt x="1261312" y="161389"/>
                  <a:pt x="1266564" y="159600"/>
                  <a:pt x="1271751" y="157655"/>
                </a:cubicBezTo>
                <a:cubicBezTo>
                  <a:pt x="1280584" y="154343"/>
                  <a:pt x="1288792" y="149069"/>
                  <a:pt x="1298027" y="147145"/>
                </a:cubicBezTo>
                <a:cubicBezTo>
                  <a:pt x="1331014" y="140273"/>
                  <a:pt x="1397876" y="131380"/>
                  <a:pt x="1397876" y="131380"/>
                </a:cubicBezTo>
                <a:cubicBezTo>
                  <a:pt x="1403131" y="129628"/>
                  <a:pt x="1408110" y="126427"/>
                  <a:pt x="1413641" y="126124"/>
                </a:cubicBezTo>
                <a:cubicBezTo>
                  <a:pt x="1536190" y="119409"/>
                  <a:pt x="1781503" y="110359"/>
                  <a:pt x="1781503" y="110359"/>
                </a:cubicBezTo>
                <a:lnTo>
                  <a:pt x="1823545" y="105104"/>
                </a:lnTo>
                <a:cubicBezTo>
                  <a:pt x="1834093" y="103597"/>
                  <a:pt x="1844440" y="100494"/>
                  <a:pt x="1855076" y="99849"/>
                </a:cubicBezTo>
                <a:cubicBezTo>
                  <a:pt x="1902318" y="96986"/>
                  <a:pt x="1949669" y="96345"/>
                  <a:pt x="1996965" y="94593"/>
                </a:cubicBezTo>
                <a:cubicBezTo>
                  <a:pt x="2127428" y="65602"/>
                  <a:pt x="1921871" y="108502"/>
                  <a:pt x="2149365" y="78828"/>
                </a:cubicBezTo>
                <a:cubicBezTo>
                  <a:pt x="2155628" y="78011"/>
                  <a:pt x="2158977" y="69737"/>
                  <a:pt x="2165131" y="68317"/>
                </a:cubicBezTo>
                <a:cubicBezTo>
                  <a:pt x="2182285" y="64358"/>
                  <a:pt x="2200165" y="64814"/>
                  <a:pt x="2217682" y="63062"/>
                </a:cubicBezTo>
                <a:cubicBezTo>
                  <a:pt x="2252554" y="51439"/>
                  <a:pt x="2221056" y="61213"/>
                  <a:pt x="2286000" y="47297"/>
                </a:cubicBezTo>
                <a:cubicBezTo>
                  <a:pt x="2305571" y="43103"/>
                  <a:pt x="2338247" y="32476"/>
                  <a:pt x="2354317" y="31531"/>
                </a:cubicBezTo>
                <a:cubicBezTo>
                  <a:pt x="2427783" y="27209"/>
                  <a:pt x="2501462" y="28028"/>
                  <a:pt x="2575034" y="26276"/>
                </a:cubicBezTo>
                <a:cubicBezTo>
                  <a:pt x="2580289" y="24524"/>
                  <a:pt x="2585474" y="22543"/>
                  <a:pt x="2590800" y="21021"/>
                </a:cubicBezTo>
                <a:cubicBezTo>
                  <a:pt x="2614797" y="14165"/>
                  <a:pt x="2640243" y="10426"/>
                  <a:pt x="2664372" y="5255"/>
                </a:cubicBezTo>
                <a:cubicBezTo>
                  <a:pt x="2671434" y="3742"/>
                  <a:pt x="2678386" y="1752"/>
                  <a:pt x="2685393" y="0"/>
                </a:cubicBezTo>
                <a:cubicBezTo>
                  <a:pt x="2758965" y="1752"/>
                  <a:pt x="2832589" y="1987"/>
                  <a:pt x="2906110" y="5255"/>
                </a:cubicBezTo>
                <a:cubicBezTo>
                  <a:pt x="2911644" y="5501"/>
                  <a:pt x="2916478" y="9265"/>
                  <a:pt x="2921876" y="10511"/>
                </a:cubicBezTo>
                <a:cubicBezTo>
                  <a:pt x="2939282" y="14528"/>
                  <a:pt x="2957096" y="16689"/>
                  <a:pt x="2974427" y="21021"/>
                </a:cubicBezTo>
                <a:cubicBezTo>
                  <a:pt x="2988441" y="24524"/>
                  <a:pt x="3002533" y="27730"/>
                  <a:pt x="3016469" y="31531"/>
                </a:cubicBezTo>
                <a:cubicBezTo>
                  <a:pt x="3021813" y="32988"/>
                  <a:pt x="3026738" y="36099"/>
                  <a:pt x="3032234" y="36786"/>
                </a:cubicBezTo>
                <a:cubicBezTo>
                  <a:pt x="3054897" y="39619"/>
                  <a:pt x="3077779" y="40290"/>
                  <a:pt x="3100551" y="42042"/>
                </a:cubicBezTo>
                <a:cubicBezTo>
                  <a:pt x="3134491" y="64667"/>
                  <a:pt x="3103670" y="47742"/>
                  <a:pt x="3174124" y="57807"/>
                </a:cubicBezTo>
                <a:cubicBezTo>
                  <a:pt x="3179608" y="58590"/>
                  <a:pt x="3184414" y="62220"/>
                  <a:pt x="3189889" y="63062"/>
                </a:cubicBezTo>
                <a:cubicBezTo>
                  <a:pt x="3207289" y="65739"/>
                  <a:pt x="3224924" y="66565"/>
                  <a:pt x="3242441" y="68317"/>
                </a:cubicBezTo>
                <a:cubicBezTo>
                  <a:pt x="3288064" y="91130"/>
                  <a:pt x="3240211" y="70455"/>
                  <a:pt x="3326524" y="84083"/>
                </a:cubicBezTo>
                <a:cubicBezTo>
                  <a:pt x="3339121" y="86072"/>
                  <a:pt x="3350938" y="91500"/>
                  <a:pt x="3363310" y="94593"/>
                </a:cubicBezTo>
                <a:cubicBezTo>
                  <a:pt x="3371975" y="96759"/>
                  <a:pt x="3381031" y="97282"/>
                  <a:pt x="3389586" y="99849"/>
                </a:cubicBezTo>
                <a:cubicBezTo>
                  <a:pt x="3398621" y="102560"/>
                  <a:pt x="3406826" y="107648"/>
                  <a:pt x="3415862" y="110359"/>
                </a:cubicBezTo>
                <a:cubicBezTo>
                  <a:pt x="3424417" y="112926"/>
                  <a:pt x="3433521" y="113264"/>
                  <a:pt x="3442138" y="115614"/>
                </a:cubicBezTo>
                <a:cubicBezTo>
                  <a:pt x="3452826" y="118529"/>
                  <a:pt x="3473669" y="126124"/>
                  <a:pt x="3473669" y="126124"/>
                </a:cubicBezTo>
                <a:cubicBezTo>
                  <a:pt x="3477172" y="129628"/>
                  <a:pt x="3480215" y="133662"/>
                  <a:pt x="3484179" y="136635"/>
                </a:cubicBezTo>
                <a:cubicBezTo>
                  <a:pt x="3494284" y="144214"/>
                  <a:pt x="3503456" y="154591"/>
                  <a:pt x="3515710" y="157655"/>
                </a:cubicBezTo>
                <a:cubicBezTo>
                  <a:pt x="3545396" y="165078"/>
                  <a:pt x="3529649" y="161495"/>
                  <a:pt x="3563007" y="168166"/>
                </a:cubicBezTo>
                <a:cubicBezTo>
                  <a:pt x="3566510" y="173421"/>
                  <a:pt x="3568161" y="180584"/>
                  <a:pt x="3573517" y="183931"/>
                </a:cubicBezTo>
                <a:cubicBezTo>
                  <a:pt x="3586070" y="191777"/>
                  <a:pt x="3616317" y="196696"/>
                  <a:pt x="3631324" y="199697"/>
                </a:cubicBezTo>
                <a:cubicBezTo>
                  <a:pt x="3636579" y="203200"/>
                  <a:pt x="3641440" y="207383"/>
                  <a:pt x="3647089" y="210207"/>
                </a:cubicBezTo>
                <a:cubicBezTo>
                  <a:pt x="3657861" y="215593"/>
                  <a:pt x="3679138" y="218718"/>
                  <a:pt x="3689131" y="220717"/>
                </a:cubicBezTo>
                <a:cubicBezTo>
                  <a:pt x="3696138" y="225972"/>
                  <a:pt x="3703423" y="230876"/>
                  <a:pt x="3710151" y="236483"/>
                </a:cubicBezTo>
                <a:cubicBezTo>
                  <a:pt x="3713957" y="239655"/>
                  <a:pt x="3716793" y="243898"/>
                  <a:pt x="3720662" y="246993"/>
                </a:cubicBezTo>
                <a:cubicBezTo>
                  <a:pt x="3725594" y="250939"/>
                  <a:pt x="3731674" y="253345"/>
                  <a:pt x="3736427" y="257504"/>
                </a:cubicBezTo>
                <a:cubicBezTo>
                  <a:pt x="3745749" y="265661"/>
                  <a:pt x="3752397" y="276909"/>
                  <a:pt x="3762703" y="283780"/>
                </a:cubicBezTo>
                <a:cubicBezTo>
                  <a:pt x="3767958" y="287283"/>
                  <a:pt x="3773617" y="290247"/>
                  <a:pt x="3778469" y="294290"/>
                </a:cubicBezTo>
                <a:cubicBezTo>
                  <a:pt x="3784178" y="299048"/>
                  <a:pt x="3787782" y="306368"/>
                  <a:pt x="3794234" y="310055"/>
                </a:cubicBezTo>
                <a:cubicBezTo>
                  <a:pt x="3800505" y="313639"/>
                  <a:pt x="3808310" y="313327"/>
                  <a:pt x="3815255" y="315311"/>
                </a:cubicBezTo>
                <a:cubicBezTo>
                  <a:pt x="3820581" y="316833"/>
                  <a:pt x="3825765" y="318814"/>
                  <a:pt x="3831020" y="320566"/>
                </a:cubicBezTo>
                <a:cubicBezTo>
                  <a:pt x="3834524" y="324069"/>
                  <a:pt x="3837099" y="328860"/>
                  <a:pt x="3841531" y="331076"/>
                </a:cubicBezTo>
                <a:cubicBezTo>
                  <a:pt x="3851440" y="336030"/>
                  <a:pt x="3873062" y="341586"/>
                  <a:pt x="3873062" y="341586"/>
                </a:cubicBezTo>
                <a:cubicBezTo>
                  <a:pt x="3898073" y="358262"/>
                  <a:pt x="3878998" y="348097"/>
                  <a:pt x="3909848" y="357352"/>
                </a:cubicBezTo>
                <a:cubicBezTo>
                  <a:pt x="3920460" y="360535"/>
                  <a:pt x="3941379" y="367862"/>
                  <a:pt x="3941379" y="367862"/>
                </a:cubicBezTo>
                <a:cubicBezTo>
                  <a:pt x="3966391" y="384537"/>
                  <a:pt x="3947316" y="374374"/>
                  <a:pt x="3978165" y="383628"/>
                </a:cubicBezTo>
                <a:cubicBezTo>
                  <a:pt x="3988777" y="386811"/>
                  <a:pt x="3998948" y="391451"/>
                  <a:pt x="4009696" y="394138"/>
                </a:cubicBezTo>
                <a:cubicBezTo>
                  <a:pt x="4036091" y="400736"/>
                  <a:pt x="4023865" y="397109"/>
                  <a:pt x="4046482" y="404649"/>
                </a:cubicBezTo>
                <a:cubicBezTo>
                  <a:pt x="4073851" y="445698"/>
                  <a:pt x="4038912" y="400284"/>
                  <a:pt x="4072758" y="425669"/>
                </a:cubicBezTo>
                <a:cubicBezTo>
                  <a:pt x="4082667" y="433101"/>
                  <a:pt x="4090275" y="443186"/>
                  <a:pt x="4099034" y="451945"/>
                </a:cubicBezTo>
                <a:lnTo>
                  <a:pt x="4109545" y="462455"/>
                </a:lnTo>
                <a:cubicBezTo>
                  <a:pt x="4113049" y="465959"/>
                  <a:pt x="4115932" y="470218"/>
                  <a:pt x="4120055" y="472966"/>
                </a:cubicBezTo>
                <a:cubicBezTo>
                  <a:pt x="4125310" y="476469"/>
                  <a:pt x="4130171" y="480652"/>
                  <a:pt x="4135820" y="483476"/>
                </a:cubicBezTo>
                <a:cubicBezTo>
                  <a:pt x="4140775" y="485953"/>
                  <a:pt x="4148262" y="484299"/>
                  <a:pt x="4151586" y="488731"/>
                </a:cubicBezTo>
                <a:cubicBezTo>
                  <a:pt x="4154739" y="492935"/>
                  <a:pt x="4151586" y="499242"/>
                  <a:pt x="4151586" y="50449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496B444-6B5B-40CE-B1EF-6C72C90A0109}"/>
              </a:ext>
            </a:extLst>
          </p:cNvPr>
          <p:cNvSpPr/>
          <p:nvPr/>
        </p:nvSpPr>
        <p:spPr>
          <a:xfrm>
            <a:off x="5108028" y="2711669"/>
            <a:ext cx="2254776" cy="655797"/>
          </a:xfrm>
          <a:custGeom>
            <a:avLst/>
            <a:gdLst>
              <a:gd name="connsiteX0" fmla="*/ 0 w 1797576"/>
              <a:gd name="connsiteY0" fmla="*/ 246993 h 655797"/>
              <a:gd name="connsiteX1" fmla="*/ 31531 w 1797576"/>
              <a:gd name="connsiteY1" fmla="*/ 278525 h 655797"/>
              <a:gd name="connsiteX2" fmla="*/ 89338 w 1797576"/>
              <a:gd name="connsiteY2" fmla="*/ 341587 h 655797"/>
              <a:gd name="connsiteX3" fmla="*/ 105103 w 1797576"/>
              <a:gd name="connsiteY3" fmla="*/ 346842 h 655797"/>
              <a:gd name="connsiteX4" fmla="*/ 120869 w 1797576"/>
              <a:gd name="connsiteY4" fmla="*/ 362607 h 655797"/>
              <a:gd name="connsiteX5" fmla="*/ 141889 w 1797576"/>
              <a:gd name="connsiteY5" fmla="*/ 378373 h 655797"/>
              <a:gd name="connsiteX6" fmla="*/ 173420 w 1797576"/>
              <a:gd name="connsiteY6" fmla="*/ 425669 h 655797"/>
              <a:gd name="connsiteX7" fmla="*/ 189186 w 1797576"/>
              <a:gd name="connsiteY7" fmla="*/ 441435 h 655797"/>
              <a:gd name="connsiteX8" fmla="*/ 204951 w 1797576"/>
              <a:gd name="connsiteY8" fmla="*/ 472966 h 655797"/>
              <a:gd name="connsiteX9" fmla="*/ 215462 w 1797576"/>
              <a:gd name="connsiteY9" fmla="*/ 504497 h 655797"/>
              <a:gd name="connsiteX10" fmla="*/ 231227 w 1797576"/>
              <a:gd name="connsiteY10" fmla="*/ 520262 h 655797"/>
              <a:gd name="connsiteX11" fmla="*/ 257503 w 1797576"/>
              <a:gd name="connsiteY11" fmla="*/ 551793 h 655797"/>
              <a:gd name="connsiteX12" fmla="*/ 273269 w 1797576"/>
              <a:gd name="connsiteY12" fmla="*/ 557049 h 655797"/>
              <a:gd name="connsiteX13" fmla="*/ 299544 w 1797576"/>
              <a:gd name="connsiteY13" fmla="*/ 572814 h 655797"/>
              <a:gd name="connsiteX14" fmla="*/ 325820 w 1797576"/>
              <a:gd name="connsiteY14" fmla="*/ 583325 h 655797"/>
              <a:gd name="connsiteX15" fmla="*/ 378372 w 1797576"/>
              <a:gd name="connsiteY15" fmla="*/ 620111 h 655797"/>
              <a:gd name="connsiteX16" fmla="*/ 404648 w 1797576"/>
              <a:gd name="connsiteY16" fmla="*/ 625366 h 655797"/>
              <a:gd name="connsiteX17" fmla="*/ 446689 w 1797576"/>
              <a:gd name="connsiteY17" fmla="*/ 641131 h 655797"/>
              <a:gd name="connsiteX18" fmla="*/ 1077310 w 1797576"/>
              <a:gd name="connsiteY18" fmla="*/ 646387 h 655797"/>
              <a:gd name="connsiteX19" fmla="*/ 1203434 w 1797576"/>
              <a:gd name="connsiteY19" fmla="*/ 646387 h 655797"/>
              <a:gd name="connsiteX20" fmla="*/ 1240220 w 1797576"/>
              <a:gd name="connsiteY20" fmla="*/ 641131 h 655797"/>
              <a:gd name="connsiteX21" fmla="*/ 1313793 w 1797576"/>
              <a:gd name="connsiteY21" fmla="*/ 625366 h 655797"/>
              <a:gd name="connsiteX22" fmla="*/ 1345324 w 1797576"/>
              <a:gd name="connsiteY22" fmla="*/ 614856 h 655797"/>
              <a:gd name="connsiteX23" fmla="*/ 1403131 w 1797576"/>
              <a:gd name="connsiteY23" fmla="*/ 599090 h 655797"/>
              <a:gd name="connsiteX24" fmla="*/ 1418896 w 1797576"/>
              <a:gd name="connsiteY24" fmla="*/ 588580 h 655797"/>
              <a:gd name="connsiteX25" fmla="*/ 1439917 w 1797576"/>
              <a:gd name="connsiteY25" fmla="*/ 583325 h 655797"/>
              <a:gd name="connsiteX26" fmla="*/ 1450427 w 1797576"/>
              <a:gd name="connsiteY26" fmla="*/ 572814 h 655797"/>
              <a:gd name="connsiteX27" fmla="*/ 1466193 w 1797576"/>
              <a:gd name="connsiteY27" fmla="*/ 567559 h 655797"/>
              <a:gd name="connsiteX28" fmla="*/ 1487213 w 1797576"/>
              <a:gd name="connsiteY28" fmla="*/ 551793 h 655797"/>
              <a:gd name="connsiteX29" fmla="*/ 1497724 w 1797576"/>
              <a:gd name="connsiteY29" fmla="*/ 541283 h 655797"/>
              <a:gd name="connsiteX30" fmla="*/ 1545020 w 1797576"/>
              <a:gd name="connsiteY30" fmla="*/ 520262 h 655797"/>
              <a:gd name="connsiteX31" fmla="*/ 1555531 w 1797576"/>
              <a:gd name="connsiteY31" fmla="*/ 509752 h 655797"/>
              <a:gd name="connsiteX32" fmla="*/ 1576551 w 1797576"/>
              <a:gd name="connsiteY32" fmla="*/ 504497 h 655797"/>
              <a:gd name="connsiteX33" fmla="*/ 1623848 w 1797576"/>
              <a:gd name="connsiteY33" fmla="*/ 493987 h 655797"/>
              <a:gd name="connsiteX34" fmla="*/ 1665889 w 1797576"/>
              <a:gd name="connsiteY34" fmla="*/ 441435 h 655797"/>
              <a:gd name="connsiteX35" fmla="*/ 1676400 w 1797576"/>
              <a:gd name="connsiteY35" fmla="*/ 425669 h 655797"/>
              <a:gd name="connsiteX36" fmla="*/ 1681655 w 1797576"/>
              <a:gd name="connsiteY36" fmla="*/ 409904 h 655797"/>
              <a:gd name="connsiteX37" fmla="*/ 1707931 w 1797576"/>
              <a:gd name="connsiteY37" fmla="*/ 378373 h 655797"/>
              <a:gd name="connsiteX38" fmla="*/ 1728951 w 1797576"/>
              <a:gd name="connsiteY38" fmla="*/ 310056 h 655797"/>
              <a:gd name="connsiteX39" fmla="*/ 1734206 w 1797576"/>
              <a:gd name="connsiteY39" fmla="*/ 283780 h 655797"/>
              <a:gd name="connsiteX40" fmla="*/ 1749972 w 1797576"/>
              <a:gd name="connsiteY40" fmla="*/ 241738 h 655797"/>
              <a:gd name="connsiteX41" fmla="*/ 1760482 w 1797576"/>
              <a:gd name="connsiteY41" fmla="*/ 225973 h 655797"/>
              <a:gd name="connsiteX42" fmla="*/ 1776248 w 1797576"/>
              <a:gd name="connsiteY42" fmla="*/ 168166 h 655797"/>
              <a:gd name="connsiteX43" fmla="*/ 1786758 w 1797576"/>
              <a:gd name="connsiteY43" fmla="*/ 105104 h 655797"/>
              <a:gd name="connsiteX44" fmla="*/ 1792013 w 1797576"/>
              <a:gd name="connsiteY44" fmla="*/ 36787 h 655797"/>
              <a:gd name="connsiteX45" fmla="*/ 1797269 w 1797576"/>
              <a:gd name="connsiteY45" fmla="*/ 0 h 655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97576" h="655797">
                <a:moveTo>
                  <a:pt x="0" y="246993"/>
                </a:moveTo>
                <a:cubicBezTo>
                  <a:pt x="10510" y="257504"/>
                  <a:pt x="21487" y="267568"/>
                  <a:pt x="31531" y="278525"/>
                </a:cubicBezTo>
                <a:cubicBezTo>
                  <a:pt x="39103" y="286785"/>
                  <a:pt x="78790" y="338071"/>
                  <a:pt x="89338" y="341587"/>
                </a:cubicBezTo>
                <a:lnTo>
                  <a:pt x="105103" y="346842"/>
                </a:lnTo>
                <a:cubicBezTo>
                  <a:pt x="110358" y="352097"/>
                  <a:pt x="115226" y="357770"/>
                  <a:pt x="120869" y="362607"/>
                </a:cubicBezTo>
                <a:cubicBezTo>
                  <a:pt x="127519" y="368307"/>
                  <a:pt x="135696" y="372180"/>
                  <a:pt x="141889" y="378373"/>
                </a:cubicBezTo>
                <a:cubicBezTo>
                  <a:pt x="184958" y="421444"/>
                  <a:pt x="145913" y="387159"/>
                  <a:pt x="173420" y="425669"/>
                </a:cubicBezTo>
                <a:cubicBezTo>
                  <a:pt x="177740" y="431717"/>
                  <a:pt x="183931" y="436180"/>
                  <a:pt x="189186" y="441435"/>
                </a:cubicBezTo>
                <a:cubicBezTo>
                  <a:pt x="208349" y="498923"/>
                  <a:pt x="177788" y="411850"/>
                  <a:pt x="204951" y="472966"/>
                </a:cubicBezTo>
                <a:cubicBezTo>
                  <a:pt x="209451" y="483090"/>
                  <a:pt x="207628" y="496663"/>
                  <a:pt x="215462" y="504497"/>
                </a:cubicBezTo>
                <a:cubicBezTo>
                  <a:pt x="220717" y="509752"/>
                  <a:pt x="226469" y="514553"/>
                  <a:pt x="231227" y="520262"/>
                </a:cubicBezTo>
                <a:cubicBezTo>
                  <a:pt x="243344" y="534803"/>
                  <a:pt x="240232" y="540279"/>
                  <a:pt x="257503" y="551793"/>
                </a:cubicBezTo>
                <a:cubicBezTo>
                  <a:pt x="262112" y="554866"/>
                  <a:pt x="268314" y="554572"/>
                  <a:pt x="273269" y="557049"/>
                </a:cubicBezTo>
                <a:cubicBezTo>
                  <a:pt x="282405" y="561617"/>
                  <a:pt x="290408" y="568246"/>
                  <a:pt x="299544" y="572814"/>
                </a:cubicBezTo>
                <a:cubicBezTo>
                  <a:pt x="307981" y="577033"/>
                  <a:pt x="317731" y="578472"/>
                  <a:pt x="325820" y="583325"/>
                </a:cubicBezTo>
                <a:cubicBezTo>
                  <a:pt x="354902" y="600774"/>
                  <a:pt x="347186" y="607637"/>
                  <a:pt x="378372" y="620111"/>
                </a:cubicBezTo>
                <a:cubicBezTo>
                  <a:pt x="386665" y="623428"/>
                  <a:pt x="395889" y="623614"/>
                  <a:pt x="404648" y="625366"/>
                </a:cubicBezTo>
                <a:cubicBezTo>
                  <a:pt x="421353" y="636503"/>
                  <a:pt x="423401" y="640758"/>
                  <a:pt x="446689" y="641131"/>
                </a:cubicBezTo>
                <a:lnTo>
                  <a:pt x="1077310" y="646387"/>
                </a:lnTo>
                <a:cubicBezTo>
                  <a:pt x="1126988" y="662946"/>
                  <a:pt x="1094361" y="654178"/>
                  <a:pt x="1203434" y="646387"/>
                </a:cubicBezTo>
                <a:cubicBezTo>
                  <a:pt x="1215789" y="645504"/>
                  <a:pt x="1227978" y="643015"/>
                  <a:pt x="1240220" y="641131"/>
                </a:cubicBezTo>
                <a:cubicBezTo>
                  <a:pt x="1271088" y="636382"/>
                  <a:pt x="1281630" y="634555"/>
                  <a:pt x="1313793" y="625366"/>
                </a:cubicBezTo>
                <a:cubicBezTo>
                  <a:pt x="1324446" y="622323"/>
                  <a:pt x="1334576" y="617543"/>
                  <a:pt x="1345324" y="614856"/>
                </a:cubicBezTo>
                <a:cubicBezTo>
                  <a:pt x="1392739" y="603001"/>
                  <a:pt x="1373661" y="608913"/>
                  <a:pt x="1403131" y="599090"/>
                </a:cubicBezTo>
                <a:cubicBezTo>
                  <a:pt x="1408386" y="595587"/>
                  <a:pt x="1413091" y="591068"/>
                  <a:pt x="1418896" y="588580"/>
                </a:cubicBezTo>
                <a:cubicBezTo>
                  <a:pt x="1425535" y="585735"/>
                  <a:pt x="1433457" y="586555"/>
                  <a:pt x="1439917" y="583325"/>
                </a:cubicBezTo>
                <a:cubicBezTo>
                  <a:pt x="1444349" y="581109"/>
                  <a:pt x="1446178" y="575363"/>
                  <a:pt x="1450427" y="572814"/>
                </a:cubicBezTo>
                <a:cubicBezTo>
                  <a:pt x="1455177" y="569964"/>
                  <a:pt x="1460938" y="569311"/>
                  <a:pt x="1466193" y="567559"/>
                </a:cubicBezTo>
                <a:cubicBezTo>
                  <a:pt x="1473200" y="562304"/>
                  <a:pt x="1480485" y="557400"/>
                  <a:pt x="1487213" y="551793"/>
                </a:cubicBezTo>
                <a:cubicBezTo>
                  <a:pt x="1491019" y="548621"/>
                  <a:pt x="1493522" y="543909"/>
                  <a:pt x="1497724" y="541283"/>
                </a:cubicBezTo>
                <a:cubicBezTo>
                  <a:pt x="1518570" y="528255"/>
                  <a:pt x="1525480" y="526777"/>
                  <a:pt x="1545020" y="520262"/>
                </a:cubicBezTo>
                <a:cubicBezTo>
                  <a:pt x="1548524" y="516759"/>
                  <a:pt x="1551099" y="511968"/>
                  <a:pt x="1555531" y="509752"/>
                </a:cubicBezTo>
                <a:cubicBezTo>
                  <a:pt x="1561991" y="506522"/>
                  <a:pt x="1569607" y="506481"/>
                  <a:pt x="1576551" y="504497"/>
                </a:cubicBezTo>
                <a:cubicBezTo>
                  <a:pt x="1612773" y="494148"/>
                  <a:pt x="1566950" y="503470"/>
                  <a:pt x="1623848" y="493987"/>
                </a:cubicBezTo>
                <a:cubicBezTo>
                  <a:pt x="1653802" y="464033"/>
                  <a:pt x="1639371" y="481213"/>
                  <a:pt x="1665889" y="441435"/>
                </a:cubicBezTo>
                <a:lnTo>
                  <a:pt x="1676400" y="425669"/>
                </a:lnTo>
                <a:cubicBezTo>
                  <a:pt x="1678152" y="420414"/>
                  <a:pt x="1678907" y="414713"/>
                  <a:pt x="1681655" y="409904"/>
                </a:cubicBezTo>
                <a:cubicBezTo>
                  <a:pt x="1689985" y="395326"/>
                  <a:pt x="1697114" y="389189"/>
                  <a:pt x="1707931" y="378373"/>
                </a:cubicBezTo>
                <a:cubicBezTo>
                  <a:pt x="1716586" y="352407"/>
                  <a:pt x="1722174" y="337163"/>
                  <a:pt x="1728951" y="310056"/>
                </a:cubicBezTo>
                <a:cubicBezTo>
                  <a:pt x="1731117" y="301391"/>
                  <a:pt x="1732040" y="292445"/>
                  <a:pt x="1734206" y="283780"/>
                </a:cubicBezTo>
                <a:cubicBezTo>
                  <a:pt x="1736479" y="274688"/>
                  <a:pt x="1747565" y="246553"/>
                  <a:pt x="1749972" y="241738"/>
                </a:cubicBezTo>
                <a:cubicBezTo>
                  <a:pt x="1752796" y="236089"/>
                  <a:pt x="1756979" y="231228"/>
                  <a:pt x="1760482" y="225973"/>
                </a:cubicBezTo>
                <a:cubicBezTo>
                  <a:pt x="1762260" y="219750"/>
                  <a:pt x="1773970" y="180316"/>
                  <a:pt x="1776248" y="168166"/>
                </a:cubicBezTo>
                <a:cubicBezTo>
                  <a:pt x="1780175" y="147220"/>
                  <a:pt x="1786758" y="105104"/>
                  <a:pt x="1786758" y="105104"/>
                </a:cubicBezTo>
                <a:cubicBezTo>
                  <a:pt x="1788510" y="82332"/>
                  <a:pt x="1789180" y="59450"/>
                  <a:pt x="1792013" y="36787"/>
                </a:cubicBezTo>
                <a:cubicBezTo>
                  <a:pt x="1799485" y="-22986"/>
                  <a:pt x="1797269" y="73816"/>
                  <a:pt x="1797269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89C128-43BF-4AD0-98C6-32EE7FAED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237" y="3367466"/>
            <a:ext cx="1914827" cy="11594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708500-B72E-47F7-A57E-974197084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173" y="4372526"/>
            <a:ext cx="567962" cy="507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9F2368-82DB-42AA-88F6-36871380C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135" y="4372526"/>
            <a:ext cx="1077916" cy="4673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0E50E7-339F-4104-A99B-B86603734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4198" y="4851020"/>
            <a:ext cx="2357038" cy="8633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D5D3AD-9142-4C99-ADBF-0E84CE4E1D24}"/>
              </a:ext>
            </a:extLst>
          </p:cNvPr>
          <p:cNvSpPr txBox="1"/>
          <p:nvPr/>
        </p:nvSpPr>
        <p:spPr>
          <a:xfrm>
            <a:off x="5250810" y="3822298"/>
            <a:ext cx="347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magnetic flux through all N turns of toroid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E97B42-A9AE-41B4-8B2D-3EEC7F7FBB1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532"/>
          <a:stretch/>
        </p:blipFill>
        <p:spPr>
          <a:xfrm>
            <a:off x="5460568" y="5725445"/>
            <a:ext cx="2114233" cy="7909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776237-09AB-4AFC-93B3-23E7CC553C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4802" y="5750921"/>
            <a:ext cx="612544" cy="7234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69C6B9-DDF6-4A26-9290-C7604EEDA236}"/>
              </a:ext>
            </a:extLst>
          </p:cNvPr>
          <p:cNvSpPr txBox="1"/>
          <p:nvPr/>
        </p:nvSpPr>
        <p:spPr>
          <a:xfrm>
            <a:off x="8274160" y="5917324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LI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7936B0-61AE-4FB0-BB21-BF938144C863}"/>
              </a:ext>
            </a:extLst>
          </p:cNvPr>
          <p:cNvCxnSpPr/>
          <p:nvPr/>
        </p:nvCxnSpPr>
        <p:spPr>
          <a:xfrm>
            <a:off x="5842135" y="6516414"/>
            <a:ext cx="2538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302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813F5C-3F47-40D6-BE03-A01063BD1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087" y="530774"/>
            <a:ext cx="2451703" cy="15461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94CB8D-75A7-4100-92FC-8EDF99AA9431}"/>
              </a:ext>
            </a:extLst>
          </p:cNvPr>
          <p:cNvSpPr txBox="1"/>
          <p:nvPr/>
        </p:nvSpPr>
        <p:spPr>
          <a:xfrm>
            <a:off x="698938" y="325821"/>
            <a:ext cx="30158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Example 7.12.  L-R circuit.</a:t>
            </a:r>
          </a:p>
          <a:p>
            <a:r>
              <a:rPr lang="en-US" dirty="0"/>
              <a:t>Close the switch.  What is I(t)?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6B340-B82B-4311-8EB5-AD4C1B8CD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09"/>
          <a:stretch/>
        </p:blipFill>
        <p:spPr>
          <a:xfrm>
            <a:off x="2266630" y="2550290"/>
            <a:ext cx="2615643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54BB8E-EC5F-42FA-8843-B4310D1D8BF8}"/>
              </a:ext>
            </a:extLst>
          </p:cNvPr>
          <p:cNvSpPr txBox="1"/>
          <p:nvPr/>
        </p:nvSpPr>
        <p:spPr>
          <a:xfrm>
            <a:off x="5389073" y="2664373"/>
            <a:ext cx="1440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Kirchoff’s</a:t>
            </a:r>
            <a:r>
              <a:rPr lang="en-US" dirty="0"/>
              <a:t> law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5C5D4-738C-46F7-891A-5C4A4F6AA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423" y="3475072"/>
            <a:ext cx="2436716" cy="7185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8601A-FE56-4826-BCFE-83F989BD4F83}"/>
              </a:ext>
            </a:extLst>
          </p:cNvPr>
          <p:cNvSpPr txBox="1"/>
          <p:nvPr/>
        </p:nvSpPr>
        <p:spPr>
          <a:xfrm>
            <a:off x="5389073" y="3552496"/>
            <a:ext cx="319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order </a:t>
            </a:r>
            <a:r>
              <a:rPr lang="en-US" dirty="0" err="1"/>
              <a:t>inhomogenous</a:t>
            </a:r>
            <a:r>
              <a:rPr lang="en-US" dirty="0"/>
              <a:t> diff. eq.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C22B9-A652-4A4D-B5E8-596F2A967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498" y="4273469"/>
            <a:ext cx="3148006" cy="8778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8E34A6-2DCE-4299-9DF3-380824323EDD}"/>
              </a:ext>
            </a:extLst>
          </p:cNvPr>
          <p:cNvSpPr txBox="1"/>
          <p:nvPr/>
        </p:nvSpPr>
        <p:spPr>
          <a:xfrm>
            <a:off x="5847363" y="5230226"/>
            <a:ext cx="301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undetermined coefficient</a:t>
            </a: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B7DC593C-351E-4A78-B9E2-34F067A22BBE}"/>
              </a:ext>
            </a:extLst>
          </p:cNvPr>
          <p:cNvCxnSpPr>
            <a:cxnSpLocks/>
          </p:cNvCxnSpPr>
          <p:nvPr/>
        </p:nvCxnSpPr>
        <p:spPr>
          <a:xfrm rot="10800000">
            <a:off x="5479501" y="4949356"/>
            <a:ext cx="367862" cy="439256"/>
          </a:xfrm>
          <a:prstGeom prst="curved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2B906DB-1F4B-4210-8650-B7B5D087C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32" y="5154166"/>
            <a:ext cx="1052535" cy="4528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24A752-612E-4F8D-A893-256E584D5133}"/>
              </a:ext>
            </a:extLst>
          </p:cNvPr>
          <p:cNvSpPr txBox="1"/>
          <p:nvPr/>
        </p:nvSpPr>
        <p:spPr>
          <a:xfrm>
            <a:off x="352097" y="4712418"/>
            <a:ext cx="1814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Initial condition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96E050-3FBF-4221-A922-F082615FF6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226" y="5686080"/>
            <a:ext cx="1086278" cy="6292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21B44A-D965-4353-8BBF-6727A4AAE9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3222" y="5712729"/>
            <a:ext cx="3362442" cy="971466"/>
          </a:xfrm>
          <a:prstGeom prst="rect">
            <a:avLst/>
          </a:prstGeom>
        </p:spPr>
      </p:pic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68640C92-2882-4F11-A697-B3422B429842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2166504" y="6000689"/>
            <a:ext cx="1456718" cy="197773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391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615A39-8AA9-4EF5-9300-A2C8BE0253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5" t="5732"/>
          <a:stretch/>
        </p:blipFill>
        <p:spPr>
          <a:xfrm>
            <a:off x="668308" y="1240222"/>
            <a:ext cx="7387666" cy="4866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63D0FC-23F4-4493-B74F-B8FD92B2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380"/>
            <a:ext cx="2451703" cy="15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23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9BBB42-A6D4-47EC-BD87-B001EEBA3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22" t="20886" r="2152"/>
          <a:stretch/>
        </p:blipFill>
        <p:spPr>
          <a:xfrm>
            <a:off x="3079530" y="346842"/>
            <a:ext cx="4631241" cy="1371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72B785-CB70-452D-BA6D-91879F4EFEF4}"/>
              </a:ext>
            </a:extLst>
          </p:cNvPr>
          <p:cNvSpPr txBox="1"/>
          <p:nvPr/>
        </p:nvSpPr>
        <p:spPr>
          <a:xfrm>
            <a:off x="457200" y="425669"/>
            <a:ext cx="160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7.13.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4C80D-16B9-4684-B32B-3E7312E63A16}"/>
              </a:ext>
            </a:extLst>
          </p:cNvPr>
          <p:cNvSpPr txBox="1"/>
          <p:nvPr/>
        </p:nvSpPr>
        <p:spPr>
          <a:xfrm>
            <a:off x="704193" y="1970690"/>
            <a:ext cx="6836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While there is current, the coax stores magnetic energy.  How much?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96B99-32D9-440F-A31C-3ED07A758920}"/>
              </a:ext>
            </a:extLst>
          </p:cNvPr>
          <p:cNvSpPr txBox="1"/>
          <p:nvPr/>
        </p:nvSpPr>
        <p:spPr>
          <a:xfrm>
            <a:off x="704193" y="2690648"/>
            <a:ext cx="199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density, u =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DEA5E-2CA4-4FAA-853D-7AC1DB1C36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32"/>
          <a:stretch/>
        </p:blipFill>
        <p:spPr>
          <a:xfrm>
            <a:off x="2601310" y="2507733"/>
            <a:ext cx="690638" cy="735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6D1707-CAB1-4529-BA91-91F14B827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994" y="3304945"/>
            <a:ext cx="1823907" cy="735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7817DE-FF58-4328-893A-03251DBA7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944" y="4650432"/>
            <a:ext cx="1769743" cy="15401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BA83D0-89D8-42C1-A818-21C9C709C851}"/>
              </a:ext>
            </a:extLst>
          </p:cNvPr>
          <p:cNvSpPr txBox="1"/>
          <p:nvPr/>
        </p:nvSpPr>
        <p:spPr>
          <a:xfrm>
            <a:off x="767255" y="4196961"/>
            <a:ext cx="30781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Integrate over cylindrical shells</a:t>
            </a:r>
          </a:p>
          <a:p>
            <a:r>
              <a:rPr lang="en-US" dirty="0"/>
              <a:t>Radius s, thickness ds, length </a:t>
            </a:r>
            <a:r>
              <a:rPr lang="en-US" i="1" dirty="0"/>
              <a:t>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9F1C8A-B811-4806-89C0-778A0AF07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9125" y="4040107"/>
            <a:ext cx="3017830" cy="1057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33FEED-289D-4F30-A63F-AB7B651A6D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1752" y="4957953"/>
            <a:ext cx="2128190" cy="6951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989688-2C7F-49C8-BAA4-FFEC6C84AA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2682" y="6073892"/>
            <a:ext cx="1659584" cy="505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6A0F7E-CD7E-4D87-83C2-70B1F9B41D02}"/>
              </a:ext>
            </a:extLst>
          </p:cNvPr>
          <p:cNvSpPr txBox="1"/>
          <p:nvPr/>
        </p:nvSpPr>
        <p:spPr>
          <a:xfrm>
            <a:off x="3614209" y="620162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3A97B3-16ED-4AB0-A7ED-6C4C21B9B166}"/>
              </a:ext>
            </a:extLst>
          </p:cNvPr>
          <p:cNvSpPr txBox="1"/>
          <p:nvPr/>
        </p:nvSpPr>
        <p:spPr>
          <a:xfrm>
            <a:off x="6132831" y="6141826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A24FE-1514-4024-8D3D-7D497F03E5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9955" y="6055372"/>
            <a:ext cx="1436842" cy="515586"/>
          </a:xfrm>
          <a:prstGeom prst="rect">
            <a:avLst/>
          </a:prstGeom>
        </p:spPr>
      </p:pic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EBDD3C76-B0CD-41D8-8E40-333988BF72A2}"/>
              </a:ext>
            </a:extLst>
          </p:cNvPr>
          <p:cNvCxnSpPr/>
          <p:nvPr/>
        </p:nvCxnSpPr>
        <p:spPr>
          <a:xfrm rot="5400000">
            <a:off x="6664294" y="5995414"/>
            <a:ext cx="418943" cy="12700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28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7FEA62-641E-41C4-8BA6-76F96FEEC1F1}"/>
              </a:ext>
            </a:extLst>
          </p:cNvPr>
          <p:cNvSpPr txBox="1"/>
          <p:nvPr/>
        </p:nvSpPr>
        <p:spPr>
          <a:xfrm>
            <a:off x="798786" y="404648"/>
            <a:ext cx="60033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recipes to find L.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Find flux for given I, then use F = LI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Find magnetic energy W for given I, then use W = (1/2) L I</a:t>
            </a:r>
            <a:r>
              <a:rPr lang="en-US" baseline="30000" dirty="0"/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30764-A1B3-413A-8341-618E9C765193}"/>
              </a:ext>
            </a:extLst>
          </p:cNvPr>
          <p:cNvSpPr txBox="1"/>
          <p:nvPr/>
        </p:nvSpPr>
        <p:spPr>
          <a:xfrm>
            <a:off x="578069" y="2827282"/>
            <a:ext cx="823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second method is a volume integral of a scalar, and it is usually the easier method.</a:t>
            </a:r>
          </a:p>
        </p:txBody>
      </p:sp>
    </p:spTree>
    <p:extLst>
      <p:ext uri="{BB962C8B-B14F-4D97-AF65-F5344CB8AC3E}">
        <p14:creationId xmlns:p14="http://schemas.microsoft.com/office/powerpoint/2010/main" val="96910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F9C6B2-0432-458A-B101-F27B7200E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385" y="2981397"/>
            <a:ext cx="3758546" cy="1830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3EE34A-141B-424D-9BC2-1BAD6B613ADC}"/>
              </a:ext>
            </a:extLst>
          </p:cNvPr>
          <p:cNvSpPr txBox="1"/>
          <p:nvPr/>
        </p:nvSpPr>
        <p:spPr>
          <a:xfrm>
            <a:off x="163986" y="152026"/>
            <a:ext cx="555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7.9  Long straight wire with time dependent current.  What is the induced electric field?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B6B839-EC8C-4B93-BB00-9887AC61F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443" y="751930"/>
            <a:ext cx="2709474" cy="5565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F4506E-25D8-4475-920D-4227CB5D4CAD}"/>
              </a:ext>
            </a:extLst>
          </p:cNvPr>
          <p:cNvSpPr txBox="1"/>
          <p:nvPr/>
        </p:nvSpPr>
        <p:spPr>
          <a:xfrm>
            <a:off x="5428043" y="1220315"/>
            <a:ext cx="1083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42BF26-7336-4F72-A305-B0FBF9DC0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789" y="1109719"/>
            <a:ext cx="1438142" cy="11398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874738-79B0-4EAB-9ACB-1FE5977D3375}"/>
              </a:ext>
            </a:extLst>
          </p:cNvPr>
          <p:cNvSpPr txBox="1"/>
          <p:nvPr/>
        </p:nvSpPr>
        <p:spPr>
          <a:xfrm>
            <a:off x="6702551" y="3439970"/>
            <a:ext cx="15760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Amperian</a:t>
            </a:r>
            <a:r>
              <a:rPr lang="en-US" dirty="0"/>
              <a:t> loop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6BFB2F-7451-4083-98E9-37451E5947CB}"/>
              </a:ext>
            </a:extLst>
          </p:cNvPr>
          <p:cNvSpPr txBox="1"/>
          <p:nvPr/>
        </p:nvSpPr>
        <p:spPr>
          <a:xfrm>
            <a:off x="4251983" y="5317332"/>
            <a:ext cx="16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Ampere’s law: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F1D539-5704-48D8-9C22-EB3E1F884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033" y="5141315"/>
            <a:ext cx="958265" cy="668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591728-C948-4377-8346-5D6F00265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5741" y="5214095"/>
            <a:ext cx="1145494" cy="5228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885CC6-57EF-4EA5-90FB-51C2776504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6772" y="5885236"/>
            <a:ext cx="620859" cy="4405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76CC69-F03F-4642-AFF2-6B399C4365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0927" y="5809723"/>
            <a:ext cx="959125" cy="61480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49F5B06-EA65-4FEF-85E2-0D9A7D195932}"/>
              </a:ext>
            </a:extLst>
          </p:cNvPr>
          <p:cNvSpPr txBox="1"/>
          <p:nvPr/>
        </p:nvSpPr>
        <p:spPr>
          <a:xfrm>
            <a:off x="253653" y="1781068"/>
            <a:ext cx="3748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Recipe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Find B(t) using Ampere’s law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Find magnetic flux current –</a:t>
            </a:r>
            <a:r>
              <a:rPr lang="en-US" dirty="0" err="1"/>
              <a:t>d</a:t>
            </a:r>
            <a:r>
              <a:rPr lang="en-US" dirty="0" err="1">
                <a:latin typeface="Symbol" panose="05050102010706020507" pitchFamily="18" charset="2"/>
              </a:rPr>
              <a:t>F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Find E(t) using Faraday’s law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5F4773-D415-49CF-A92B-8F2593D19CDB}"/>
              </a:ext>
            </a:extLst>
          </p:cNvPr>
          <p:cNvSpPr txBox="1"/>
          <p:nvPr/>
        </p:nvSpPr>
        <p:spPr>
          <a:xfrm>
            <a:off x="1728952" y="3624636"/>
            <a:ext cx="145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</a:t>
            </a:r>
          </a:p>
        </p:txBody>
      </p:sp>
    </p:spTree>
    <p:extLst>
      <p:ext uri="{BB962C8B-B14F-4D97-AF65-F5344CB8AC3E}">
        <p14:creationId xmlns:p14="http://schemas.microsoft.com/office/powerpoint/2010/main" val="2707214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1DFF74-CEB9-4EA9-9370-12739904A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31" r="27724" b="5910"/>
          <a:stretch/>
        </p:blipFill>
        <p:spPr>
          <a:xfrm>
            <a:off x="1443543" y="1124606"/>
            <a:ext cx="3937754" cy="19286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92FCD9-36F3-4E4E-B5A5-B238224B9668}"/>
              </a:ext>
            </a:extLst>
          </p:cNvPr>
          <p:cNvSpPr txBox="1"/>
          <p:nvPr/>
        </p:nvSpPr>
        <p:spPr>
          <a:xfrm>
            <a:off x="588579" y="493986"/>
            <a:ext cx="229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Electrodynamics so far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9C8A9-294F-4DA2-B6AC-8F168753E1AE}"/>
              </a:ext>
            </a:extLst>
          </p:cNvPr>
          <p:cNvSpPr txBox="1"/>
          <p:nvPr/>
        </p:nvSpPr>
        <p:spPr>
          <a:xfrm>
            <a:off x="5381297" y="2606565"/>
            <a:ext cx="194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Something missing</a:t>
            </a:r>
          </a:p>
        </p:txBody>
      </p:sp>
    </p:spTree>
    <p:extLst>
      <p:ext uri="{BB962C8B-B14F-4D97-AF65-F5344CB8AC3E}">
        <p14:creationId xmlns:p14="http://schemas.microsoft.com/office/powerpoint/2010/main" val="4017246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C14C1C-9D4B-4662-8237-D8FE794EE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223" y="599089"/>
            <a:ext cx="3271357" cy="7458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BEF3C7-1DD1-4A48-A5BF-54C6994C3F92}"/>
              </a:ext>
            </a:extLst>
          </p:cNvPr>
          <p:cNvSpPr txBox="1"/>
          <p:nvPr/>
        </p:nvSpPr>
        <p:spPr>
          <a:xfrm>
            <a:off x="262759" y="1371600"/>
            <a:ext cx="209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Mathematically zero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53897-E6F3-47D5-AC6A-BF46A1DFDCA2}"/>
              </a:ext>
            </a:extLst>
          </p:cNvPr>
          <p:cNvSpPr txBox="1"/>
          <p:nvPr/>
        </p:nvSpPr>
        <p:spPr>
          <a:xfrm flipH="1">
            <a:off x="6919485" y="1161394"/>
            <a:ext cx="1226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necessarily zero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C0179B0-7076-4DF4-919C-0A1E7ED2420E}"/>
              </a:ext>
            </a:extLst>
          </p:cNvPr>
          <p:cNvSpPr/>
          <p:nvPr/>
        </p:nvSpPr>
        <p:spPr>
          <a:xfrm>
            <a:off x="2333297" y="1303283"/>
            <a:ext cx="1183426" cy="325820"/>
          </a:xfrm>
          <a:custGeom>
            <a:avLst/>
            <a:gdLst>
              <a:gd name="connsiteX0" fmla="*/ 0 w 1183426"/>
              <a:gd name="connsiteY0" fmla="*/ 325820 h 325820"/>
              <a:gd name="connsiteX1" fmla="*/ 120869 w 1183426"/>
              <a:gd name="connsiteY1" fmla="*/ 315310 h 325820"/>
              <a:gd name="connsiteX2" fmla="*/ 141889 w 1183426"/>
              <a:gd name="connsiteY2" fmla="*/ 304800 h 325820"/>
              <a:gd name="connsiteX3" fmla="*/ 178675 w 1183426"/>
              <a:gd name="connsiteY3" fmla="*/ 299545 h 325820"/>
              <a:gd name="connsiteX4" fmla="*/ 246993 w 1183426"/>
              <a:gd name="connsiteY4" fmla="*/ 278524 h 325820"/>
              <a:gd name="connsiteX5" fmla="*/ 294289 w 1183426"/>
              <a:gd name="connsiteY5" fmla="*/ 262758 h 325820"/>
              <a:gd name="connsiteX6" fmla="*/ 320565 w 1183426"/>
              <a:gd name="connsiteY6" fmla="*/ 257503 h 325820"/>
              <a:gd name="connsiteX7" fmla="*/ 383627 w 1183426"/>
              <a:gd name="connsiteY7" fmla="*/ 246993 h 325820"/>
              <a:gd name="connsiteX8" fmla="*/ 404648 w 1183426"/>
              <a:gd name="connsiteY8" fmla="*/ 241738 h 325820"/>
              <a:gd name="connsiteX9" fmla="*/ 562303 w 1183426"/>
              <a:gd name="connsiteY9" fmla="*/ 236483 h 325820"/>
              <a:gd name="connsiteX10" fmla="*/ 604344 w 1183426"/>
              <a:gd name="connsiteY10" fmla="*/ 231227 h 325820"/>
              <a:gd name="connsiteX11" fmla="*/ 709448 w 1183426"/>
              <a:gd name="connsiteY11" fmla="*/ 220717 h 325820"/>
              <a:gd name="connsiteX12" fmla="*/ 725213 w 1183426"/>
              <a:gd name="connsiteY12" fmla="*/ 215462 h 325820"/>
              <a:gd name="connsiteX13" fmla="*/ 762000 w 1183426"/>
              <a:gd name="connsiteY13" fmla="*/ 210207 h 325820"/>
              <a:gd name="connsiteX14" fmla="*/ 777765 w 1183426"/>
              <a:gd name="connsiteY14" fmla="*/ 199696 h 325820"/>
              <a:gd name="connsiteX15" fmla="*/ 804041 w 1183426"/>
              <a:gd name="connsiteY15" fmla="*/ 194441 h 325820"/>
              <a:gd name="connsiteX16" fmla="*/ 825062 w 1183426"/>
              <a:gd name="connsiteY16" fmla="*/ 189186 h 325820"/>
              <a:gd name="connsiteX17" fmla="*/ 851337 w 1183426"/>
              <a:gd name="connsiteY17" fmla="*/ 173420 h 325820"/>
              <a:gd name="connsiteX18" fmla="*/ 872358 w 1183426"/>
              <a:gd name="connsiteY18" fmla="*/ 168165 h 325820"/>
              <a:gd name="connsiteX19" fmla="*/ 888124 w 1183426"/>
              <a:gd name="connsiteY19" fmla="*/ 162910 h 325820"/>
              <a:gd name="connsiteX20" fmla="*/ 903889 w 1183426"/>
              <a:gd name="connsiteY20" fmla="*/ 152400 h 325820"/>
              <a:gd name="connsiteX21" fmla="*/ 951186 w 1183426"/>
              <a:gd name="connsiteY21" fmla="*/ 136634 h 325820"/>
              <a:gd name="connsiteX22" fmla="*/ 966951 w 1183426"/>
              <a:gd name="connsiteY22" fmla="*/ 131379 h 325820"/>
              <a:gd name="connsiteX23" fmla="*/ 1014248 w 1183426"/>
              <a:gd name="connsiteY23" fmla="*/ 115614 h 325820"/>
              <a:gd name="connsiteX24" fmla="*/ 1056289 w 1183426"/>
              <a:gd name="connsiteY24" fmla="*/ 99848 h 325820"/>
              <a:gd name="connsiteX25" fmla="*/ 1103586 w 1183426"/>
              <a:gd name="connsiteY25" fmla="*/ 89338 h 325820"/>
              <a:gd name="connsiteX26" fmla="*/ 1156137 w 1183426"/>
              <a:gd name="connsiteY26" fmla="*/ 63062 h 325820"/>
              <a:gd name="connsiteX27" fmla="*/ 1182413 w 1183426"/>
              <a:gd name="connsiteY27" fmla="*/ 31531 h 325820"/>
              <a:gd name="connsiteX28" fmla="*/ 1182413 w 1183426"/>
              <a:gd name="connsiteY28" fmla="*/ 0 h 32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83426" h="325820">
                <a:moveTo>
                  <a:pt x="0" y="325820"/>
                </a:moveTo>
                <a:cubicBezTo>
                  <a:pt x="40290" y="322317"/>
                  <a:pt x="80864" y="321237"/>
                  <a:pt x="120869" y="315310"/>
                </a:cubicBezTo>
                <a:cubicBezTo>
                  <a:pt x="128618" y="314162"/>
                  <a:pt x="134331" y="306861"/>
                  <a:pt x="141889" y="304800"/>
                </a:cubicBezTo>
                <a:cubicBezTo>
                  <a:pt x="153839" y="301541"/>
                  <a:pt x="166413" y="301297"/>
                  <a:pt x="178675" y="299545"/>
                </a:cubicBezTo>
                <a:cubicBezTo>
                  <a:pt x="294967" y="255935"/>
                  <a:pt x="166720" y="301460"/>
                  <a:pt x="246993" y="278524"/>
                </a:cubicBezTo>
                <a:cubicBezTo>
                  <a:pt x="262972" y="273959"/>
                  <a:pt x="277993" y="266017"/>
                  <a:pt x="294289" y="262758"/>
                </a:cubicBezTo>
                <a:cubicBezTo>
                  <a:pt x="303048" y="261006"/>
                  <a:pt x="311769" y="259055"/>
                  <a:pt x="320565" y="257503"/>
                </a:cubicBezTo>
                <a:cubicBezTo>
                  <a:pt x="341551" y="253800"/>
                  <a:pt x="362681" y="250920"/>
                  <a:pt x="383627" y="246993"/>
                </a:cubicBezTo>
                <a:cubicBezTo>
                  <a:pt x="390726" y="245662"/>
                  <a:pt x="397438" y="242162"/>
                  <a:pt x="404648" y="241738"/>
                </a:cubicBezTo>
                <a:cubicBezTo>
                  <a:pt x="457138" y="238650"/>
                  <a:pt x="509751" y="238235"/>
                  <a:pt x="562303" y="236483"/>
                </a:cubicBezTo>
                <a:lnTo>
                  <a:pt x="604344" y="231227"/>
                </a:lnTo>
                <a:cubicBezTo>
                  <a:pt x="639353" y="227476"/>
                  <a:pt x="674534" y="225271"/>
                  <a:pt x="709448" y="220717"/>
                </a:cubicBezTo>
                <a:cubicBezTo>
                  <a:pt x="714941" y="220001"/>
                  <a:pt x="719781" y="216548"/>
                  <a:pt x="725213" y="215462"/>
                </a:cubicBezTo>
                <a:cubicBezTo>
                  <a:pt x="737359" y="213033"/>
                  <a:pt x="749738" y="211959"/>
                  <a:pt x="762000" y="210207"/>
                </a:cubicBezTo>
                <a:cubicBezTo>
                  <a:pt x="767255" y="206703"/>
                  <a:pt x="771851" y="201914"/>
                  <a:pt x="777765" y="199696"/>
                </a:cubicBezTo>
                <a:cubicBezTo>
                  <a:pt x="786128" y="196560"/>
                  <a:pt x="795322" y="196379"/>
                  <a:pt x="804041" y="194441"/>
                </a:cubicBezTo>
                <a:cubicBezTo>
                  <a:pt x="811092" y="192874"/>
                  <a:pt x="818055" y="190938"/>
                  <a:pt x="825062" y="189186"/>
                </a:cubicBezTo>
                <a:cubicBezTo>
                  <a:pt x="833820" y="183931"/>
                  <a:pt x="842003" y="177568"/>
                  <a:pt x="851337" y="173420"/>
                </a:cubicBezTo>
                <a:cubicBezTo>
                  <a:pt x="857937" y="170487"/>
                  <a:pt x="865413" y="170149"/>
                  <a:pt x="872358" y="168165"/>
                </a:cubicBezTo>
                <a:cubicBezTo>
                  <a:pt x="877684" y="166643"/>
                  <a:pt x="882869" y="164662"/>
                  <a:pt x="888124" y="162910"/>
                </a:cubicBezTo>
                <a:cubicBezTo>
                  <a:pt x="893379" y="159407"/>
                  <a:pt x="898240" y="155225"/>
                  <a:pt x="903889" y="152400"/>
                </a:cubicBezTo>
                <a:cubicBezTo>
                  <a:pt x="928051" y="140319"/>
                  <a:pt x="927766" y="143325"/>
                  <a:pt x="951186" y="136634"/>
                </a:cubicBezTo>
                <a:cubicBezTo>
                  <a:pt x="956512" y="135112"/>
                  <a:pt x="961696" y="133131"/>
                  <a:pt x="966951" y="131379"/>
                </a:cubicBezTo>
                <a:cubicBezTo>
                  <a:pt x="987413" y="110919"/>
                  <a:pt x="969578" y="124549"/>
                  <a:pt x="1014248" y="115614"/>
                </a:cubicBezTo>
                <a:cubicBezTo>
                  <a:pt x="1022758" y="113912"/>
                  <a:pt x="1052464" y="101282"/>
                  <a:pt x="1056289" y="99848"/>
                </a:cubicBezTo>
                <a:cubicBezTo>
                  <a:pt x="1076988" y="92086"/>
                  <a:pt x="1076546" y="93845"/>
                  <a:pt x="1103586" y="89338"/>
                </a:cubicBezTo>
                <a:cubicBezTo>
                  <a:pt x="1141126" y="64311"/>
                  <a:pt x="1122862" y="71381"/>
                  <a:pt x="1156137" y="63062"/>
                </a:cubicBezTo>
                <a:cubicBezTo>
                  <a:pt x="1161609" y="57590"/>
                  <a:pt x="1180323" y="40938"/>
                  <a:pt x="1182413" y="31531"/>
                </a:cubicBezTo>
                <a:cubicBezTo>
                  <a:pt x="1184693" y="21271"/>
                  <a:pt x="1182413" y="10510"/>
                  <a:pt x="1182413" y="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4FB8C9C-EBBE-4E79-98D1-BF4C09C9E808}"/>
              </a:ext>
            </a:extLst>
          </p:cNvPr>
          <p:cNvSpPr/>
          <p:nvPr/>
        </p:nvSpPr>
        <p:spPr>
          <a:xfrm>
            <a:off x="5160579" y="1308106"/>
            <a:ext cx="1760483" cy="426101"/>
          </a:xfrm>
          <a:custGeom>
            <a:avLst/>
            <a:gdLst>
              <a:gd name="connsiteX0" fmla="*/ 1760483 w 1760483"/>
              <a:gd name="connsiteY0" fmla="*/ 352528 h 426101"/>
              <a:gd name="connsiteX1" fmla="*/ 1728952 w 1760483"/>
              <a:gd name="connsiteY1" fmla="*/ 363039 h 426101"/>
              <a:gd name="connsiteX2" fmla="*/ 1676400 w 1760483"/>
              <a:gd name="connsiteY2" fmla="*/ 378804 h 426101"/>
              <a:gd name="connsiteX3" fmla="*/ 1639614 w 1760483"/>
              <a:gd name="connsiteY3" fmla="*/ 394570 h 426101"/>
              <a:gd name="connsiteX4" fmla="*/ 1618593 w 1760483"/>
              <a:gd name="connsiteY4" fmla="*/ 399825 h 426101"/>
              <a:gd name="connsiteX5" fmla="*/ 1592318 w 1760483"/>
              <a:gd name="connsiteY5" fmla="*/ 410335 h 426101"/>
              <a:gd name="connsiteX6" fmla="*/ 1539766 w 1760483"/>
              <a:gd name="connsiteY6" fmla="*/ 415591 h 426101"/>
              <a:gd name="connsiteX7" fmla="*/ 1418897 w 1760483"/>
              <a:gd name="connsiteY7" fmla="*/ 426101 h 426101"/>
              <a:gd name="connsiteX8" fmla="*/ 793531 w 1760483"/>
              <a:gd name="connsiteY8" fmla="*/ 420846 h 426101"/>
              <a:gd name="connsiteX9" fmla="*/ 767255 w 1760483"/>
              <a:gd name="connsiteY9" fmla="*/ 405080 h 426101"/>
              <a:gd name="connsiteX10" fmla="*/ 719959 w 1760483"/>
              <a:gd name="connsiteY10" fmla="*/ 389315 h 426101"/>
              <a:gd name="connsiteX11" fmla="*/ 662152 w 1760483"/>
              <a:gd name="connsiteY11" fmla="*/ 357784 h 426101"/>
              <a:gd name="connsiteX12" fmla="*/ 562304 w 1760483"/>
              <a:gd name="connsiteY12" fmla="*/ 331508 h 426101"/>
              <a:gd name="connsiteX13" fmla="*/ 509752 w 1760483"/>
              <a:gd name="connsiteY13" fmla="*/ 315742 h 426101"/>
              <a:gd name="connsiteX14" fmla="*/ 493987 w 1760483"/>
              <a:gd name="connsiteY14" fmla="*/ 310487 h 426101"/>
              <a:gd name="connsiteX15" fmla="*/ 467711 w 1760483"/>
              <a:gd name="connsiteY15" fmla="*/ 305232 h 426101"/>
              <a:gd name="connsiteX16" fmla="*/ 409904 w 1760483"/>
              <a:gd name="connsiteY16" fmla="*/ 289466 h 426101"/>
              <a:gd name="connsiteX17" fmla="*/ 336331 w 1760483"/>
              <a:gd name="connsiteY17" fmla="*/ 273701 h 426101"/>
              <a:gd name="connsiteX18" fmla="*/ 304800 w 1760483"/>
              <a:gd name="connsiteY18" fmla="*/ 263191 h 426101"/>
              <a:gd name="connsiteX19" fmla="*/ 189187 w 1760483"/>
              <a:gd name="connsiteY19" fmla="*/ 252680 h 426101"/>
              <a:gd name="connsiteX20" fmla="*/ 157655 w 1760483"/>
              <a:gd name="connsiteY20" fmla="*/ 242170 h 426101"/>
              <a:gd name="connsiteX21" fmla="*/ 136635 w 1760483"/>
              <a:gd name="connsiteY21" fmla="*/ 236915 h 426101"/>
              <a:gd name="connsiteX22" fmla="*/ 120869 w 1760483"/>
              <a:gd name="connsiteY22" fmla="*/ 226404 h 426101"/>
              <a:gd name="connsiteX23" fmla="*/ 89338 w 1760483"/>
              <a:gd name="connsiteY23" fmla="*/ 215894 h 426101"/>
              <a:gd name="connsiteX24" fmla="*/ 63062 w 1760483"/>
              <a:gd name="connsiteY24" fmla="*/ 184363 h 426101"/>
              <a:gd name="connsiteX25" fmla="*/ 36787 w 1760483"/>
              <a:gd name="connsiteY25" fmla="*/ 163342 h 426101"/>
              <a:gd name="connsiteX26" fmla="*/ 21021 w 1760483"/>
              <a:gd name="connsiteY26" fmla="*/ 26708 h 426101"/>
              <a:gd name="connsiteX27" fmla="*/ 5255 w 1760483"/>
              <a:gd name="connsiteY27" fmla="*/ 432 h 426101"/>
              <a:gd name="connsiteX28" fmla="*/ 0 w 1760483"/>
              <a:gd name="connsiteY28" fmla="*/ 432 h 426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0483" h="426101">
                <a:moveTo>
                  <a:pt x="1760483" y="352528"/>
                </a:moveTo>
                <a:cubicBezTo>
                  <a:pt x="1749973" y="356032"/>
                  <a:pt x="1739564" y="359855"/>
                  <a:pt x="1728952" y="363039"/>
                </a:cubicBezTo>
                <a:cubicBezTo>
                  <a:pt x="1693572" y="373653"/>
                  <a:pt x="1720321" y="361911"/>
                  <a:pt x="1676400" y="378804"/>
                </a:cubicBezTo>
                <a:cubicBezTo>
                  <a:pt x="1663948" y="383593"/>
                  <a:pt x="1652152" y="390011"/>
                  <a:pt x="1639614" y="394570"/>
                </a:cubicBezTo>
                <a:cubicBezTo>
                  <a:pt x="1632826" y="397038"/>
                  <a:pt x="1625445" y="397541"/>
                  <a:pt x="1618593" y="399825"/>
                </a:cubicBezTo>
                <a:cubicBezTo>
                  <a:pt x="1609644" y="402808"/>
                  <a:pt x="1601568" y="408485"/>
                  <a:pt x="1592318" y="410335"/>
                </a:cubicBezTo>
                <a:cubicBezTo>
                  <a:pt x="1575055" y="413788"/>
                  <a:pt x="1557298" y="413997"/>
                  <a:pt x="1539766" y="415591"/>
                </a:cubicBezTo>
                <a:lnTo>
                  <a:pt x="1418897" y="426101"/>
                </a:lnTo>
                <a:lnTo>
                  <a:pt x="793531" y="420846"/>
                </a:lnTo>
                <a:cubicBezTo>
                  <a:pt x="783322" y="420517"/>
                  <a:pt x="776391" y="409648"/>
                  <a:pt x="767255" y="405080"/>
                </a:cubicBezTo>
                <a:cubicBezTo>
                  <a:pt x="747466" y="395186"/>
                  <a:pt x="740030" y="394333"/>
                  <a:pt x="719959" y="389315"/>
                </a:cubicBezTo>
                <a:cubicBezTo>
                  <a:pt x="706328" y="381136"/>
                  <a:pt x="676680" y="362433"/>
                  <a:pt x="662152" y="357784"/>
                </a:cubicBezTo>
                <a:cubicBezTo>
                  <a:pt x="629374" y="347295"/>
                  <a:pt x="594954" y="342391"/>
                  <a:pt x="562304" y="331508"/>
                </a:cubicBezTo>
                <a:cubicBezTo>
                  <a:pt x="526595" y="319606"/>
                  <a:pt x="569924" y="333794"/>
                  <a:pt x="509752" y="315742"/>
                </a:cubicBezTo>
                <a:cubicBezTo>
                  <a:pt x="504446" y="314150"/>
                  <a:pt x="499361" y="311830"/>
                  <a:pt x="493987" y="310487"/>
                </a:cubicBezTo>
                <a:cubicBezTo>
                  <a:pt x="485322" y="308321"/>
                  <a:pt x="476266" y="307799"/>
                  <a:pt x="467711" y="305232"/>
                </a:cubicBezTo>
                <a:cubicBezTo>
                  <a:pt x="404408" y="286242"/>
                  <a:pt x="481389" y="301382"/>
                  <a:pt x="409904" y="289466"/>
                </a:cubicBezTo>
                <a:cubicBezTo>
                  <a:pt x="353921" y="267074"/>
                  <a:pt x="418192" y="290072"/>
                  <a:pt x="336331" y="273701"/>
                </a:cubicBezTo>
                <a:cubicBezTo>
                  <a:pt x="325467" y="271528"/>
                  <a:pt x="315633" y="265512"/>
                  <a:pt x="304800" y="263191"/>
                </a:cubicBezTo>
                <a:cubicBezTo>
                  <a:pt x="279877" y="257850"/>
                  <a:pt x="204573" y="253779"/>
                  <a:pt x="189187" y="252680"/>
                </a:cubicBezTo>
                <a:cubicBezTo>
                  <a:pt x="178676" y="249177"/>
                  <a:pt x="168267" y="245353"/>
                  <a:pt x="157655" y="242170"/>
                </a:cubicBezTo>
                <a:cubicBezTo>
                  <a:pt x="150737" y="240095"/>
                  <a:pt x="143273" y="239760"/>
                  <a:pt x="136635" y="236915"/>
                </a:cubicBezTo>
                <a:cubicBezTo>
                  <a:pt x="130830" y="234427"/>
                  <a:pt x="126641" y="228969"/>
                  <a:pt x="120869" y="226404"/>
                </a:cubicBezTo>
                <a:cubicBezTo>
                  <a:pt x="110745" y="221904"/>
                  <a:pt x="89338" y="215894"/>
                  <a:pt x="89338" y="215894"/>
                </a:cubicBezTo>
                <a:cubicBezTo>
                  <a:pt x="81668" y="205667"/>
                  <a:pt x="73505" y="192717"/>
                  <a:pt x="63062" y="184363"/>
                </a:cubicBezTo>
                <a:cubicBezTo>
                  <a:pt x="29927" y="157856"/>
                  <a:pt x="62155" y="188712"/>
                  <a:pt x="36787" y="163342"/>
                </a:cubicBezTo>
                <a:cubicBezTo>
                  <a:pt x="13348" y="93030"/>
                  <a:pt x="32637" y="160299"/>
                  <a:pt x="21021" y="26708"/>
                </a:cubicBezTo>
                <a:cubicBezTo>
                  <a:pt x="20048" y="15517"/>
                  <a:pt x="14452" y="6563"/>
                  <a:pt x="5255" y="432"/>
                </a:cubicBezTo>
                <a:cubicBezTo>
                  <a:pt x="3797" y="-540"/>
                  <a:pt x="1752" y="432"/>
                  <a:pt x="0" y="432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94C65-63A5-4277-8617-CE3B99118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900" y="2074476"/>
            <a:ext cx="1494669" cy="7458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FFC7C0-C8F1-4EC4-A62D-9859B4734149}"/>
              </a:ext>
            </a:extLst>
          </p:cNvPr>
          <p:cNvSpPr txBox="1"/>
          <p:nvPr/>
        </p:nvSpPr>
        <p:spPr>
          <a:xfrm>
            <a:off x="6316717" y="2258558"/>
            <a:ext cx="2051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Continuity equation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F25980-64F0-468B-9C8C-B3DFD4070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945" y="2994207"/>
            <a:ext cx="2502361" cy="13045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49BFCF-171E-46A8-A363-242409076F03}"/>
              </a:ext>
            </a:extLst>
          </p:cNvPr>
          <p:cNvSpPr txBox="1"/>
          <p:nvPr/>
        </p:nvSpPr>
        <p:spPr>
          <a:xfrm>
            <a:off x="987972" y="399393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1C8FC7-F73A-45C4-AAAE-63BEDA3CC1E8}"/>
              </a:ext>
            </a:extLst>
          </p:cNvPr>
          <p:cNvSpPr txBox="1"/>
          <p:nvPr/>
        </p:nvSpPr>
        <p:spPr>
          <a:xfrm>
            <a:off x="6828307" y="3930869"/>
            <a:ext cx="250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fix the problem by adding the opposite of this to Ampere’s law.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582813-6225-4AD7-98B3-49D14426FCC9}"/>
              </a:ext>
            </a:extLst>
          </p:cNvPr>
          <p:cNvSpPr/>
          <p:nvPr/>
        </p:nvSpPr>
        <p:spPr>
          <a:xfrm>
            <a:off x="5381900" y="4282966"/>
            <a:ext cx="1302679" cy="346841"/>
          </a:xfrm>
          <a:custGeom>
            <a:avLst/>
            <a:gdLst>
              <a:gd name="connsiteX0" fmla="*/ 1302679 w 1302679"/>
              <a:gd name="connsiteY0" fmla="*/ 126124 h 346841"/>
              <a:gd name="connsiteX1" fmla="*/ 1276403 w 1302679"/>
              <a:gd name="connsiteY1" fmla="*/ 141889 h 346841"/>
              <a:gd name="connsiteX2" fmla="*/ 1255383 w 1302679"/>
              <a:gd name="connsiteY2" fmla="*/ 147144 h 346841"/>
              <a:gd name="connsiteX3" fmla="*/ 1218597 w 1302679"/>
              <a:gd name="connsiteY3" fmla="*/ 178675 h 346841"/>
              <a:gd name="connsiteX4" fmla="*/ 1192321 w 1302679"/>
              <a:gd name="connsiteY4" fmla="*/ 194441 h 346841"/>
              <a:gd name="connsiteX5" fmla="*/ 1171300 w 1302679"/>
              <a:gd name="connsiteY5" fmla="*/ 210206 h 346841"/>
              <a:gd name="connsiteX6" fmla="*/ 1139769 w 1302679"/>
              <a:gd name="connsiteY6" fmla="*/ 220717 h 346841"/>
              <a:gd name="connsiteX7" fmla="*/ 1124003 w 1302679"/>
              <a:gd name="connsiteY7" fmla="*/ 231227 h 346841"/>
              <a:gd name="connsiteX8" fmla="*/ 1097728 w 1302679"/>
              <a:gd name="connsiteY8" fmla="*/ 241737 h 346841"/>
              <a:gd name="connsiteX9" fmla="*/ 1060941 w 1302679"/>
              <a:gd name="connsiteY9" fmla="*/ 262758 h 346841"/>
              <a:gd name="connsiteX10" fmla="*/ 1045176 w 1302679"/>
              <a:gd name="connsiteY10" fmla="*/ 273268 h 346841"/>
              <a:gd name="connsiteX11" fmla="*/ 1018900 w 1302679"/>
              <a:gd name="connsiteY11" fmla="*/ 278524 h 346841"/>
              <a:gd name="connsiteX12" fmla="*/ 1003134 w 1302679"/>
              <a:gd name="connsiteY12" fmla="*/ 283779 h 346841"/>
              <a:gd name="connsiteX13" fmla="*/ 966348 w 1302679"/>
              <a:gd name="connsiteY13" fmla="*/ 299544 h 346841"/>
              <a:gd name="connsiteX14" fmla="*/ 892776 w 1302679"/>
              <a:gd name="connsiteY14" fmla="*/ 315310 h 346841"/>
              <a:gd name="connsiteX15" fmla="*/ 871755 w 1302679"/>
              <a:gd name="connsiteY15" fmla="*/ 331075 h 346841"/>
              <a:gd name="connsiteX16" fmla="*/ 771907 w 1302679"/>
              <a:gd name="connsiteY16" fmla="*/ 346841 h 346841"/>
              <a:gd name="connsiteX17" fmla="*/ 598486 w 1302679"/>
              <a:gd name="connsiteY17" fmla="*/ 336331 h 346841"/>
              <a:gd name="connsiteX18" fmla="*/ 519659 w 1302679"/>
              <a:gd name="connsiteY18" fmla="*/ 331075 h 346841"/>
              <a:gd name="connsiteX19" fmla="*/ 482872 w 1302679"/>
              <a:gd name="connsiteY19" fmla="*/ 320565 h 346841"/>
              <a:gd name="connsiteX20" fmla="*/ 393534 w 1302679"/>
              <a:gd name="connsiteY20" fmla="*/ 315310 h 346841"/>
              <a:gd name="connsiteX21" fmla="*/ 377769 w 1302679"/>
              <a:gd name="connsiteY21" fmla="*/ 310055 h 346841"/>
              <a:gd name="connsiteX22" fmla="*/ 351493 w 1302679"/>
              <a:gd name="connsiteY22" fmla="*/ 299544 h 346841"/>
              <a:gd name="connsiteX23" fmla="*/ 277921 w 1302679"/>
              <a:gd name="connsiteY23" fmla="*/ 278524 h 346841"/>
              <a:gd name="connsiteX24" fmla="*/ 241134 w 1302679"/>
              <a:gd name="connsiteY24" fmla="*/ 262758 h 346841"/>
              <a:gd name="connsiteX25" fmla="*/ 178072 w 1302679"/>
              <a:gd name="connsiteY25" fmla="*/ 241737 h 346841"/>
              <a:gd name="connsiteX26" fmla="*/ 130776 w 1302679"/>
              <a:gd name="connsiteY26" fmla="*/ 225972 h 346841"/>
              <a:gd name="connsiteX27" fmla="*/ 104500 w 1302679"/>
              <a:gd name="connsiteY27" fmla="*/ 210206 h 346841"/>
              <a:gd name="connsiteX28" fmla="*/ 88734 w 1302679"/>
              <a:gd name="connsiteY28" fmla="*/ 204951 h 346841"/>
              <a:gd name="connsiteX29" fmla="*/ 67714 w 1302679"/>
              <a:gd name="connsiteY29" fmla="*/ 189186 h 346841"/>
              <a:gd name="connsiteX30" fmla="*/ 30928 w 1302679"/>
              <a:gd name="connsiteY30" fmla="*/ 178675 h 346841"/>
              <a:gd name="connsiteX31" fmla="*/ 20417 w 1302679"/>
              <a:gd name="connsiteY31" fmla="*/ 168165 h 346841"/>
              <a:gd name="connsiteX32" fmla="*/ 9907 w 1302679"/>
              <a:gd name="connsiteY32" fmla="*/ 0 h 34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02679" h="346841">
                <a:moveTo>
                  <a:pt x="1302679" y="126124"/>
                </a:moveTo>
                <a:cubicBezTo>
                  <a:pt x="1293920" y="131379"/>
                  <a:pt x="1285737" y="137741"/>
                  <a:pt x="1276403" y="141889"/>
                </a:cubicBezTo>
                <a:cubicBezTo>
                  <a:pt x="1269803" y="144822"/>
                  <a:pt x="1261843" y="143914"/>
                  <a:pt x="1255383" y="147144"/>
                </a:cubicBezTo>
                <a:cubicBezTo>
                  <a:pt x="1229504" y="160084"/>
                  <a:pt x="1239633" y="162898"/>
                  <a:pt x="1218597" y="178675"/>
                </a:cubicBezTo>
                <a:cubicBezTo>
                  <a:pt x="1210426" y="184804"/>
                  <a:pt x="1200820" y="188775"/>
                  <a:pt x="1192321" y="194441"/>
                </a:cubicBezTo>
                <a:cubicBezTo>
                  <a:pt x="1185033" y="199299"/>
                  <a:pt x="1179134" y="206289"/>
                  <a:pt x="1171300" y="210206"/>
                </a:cubicBezTo>
                <a:cubicBezTo>
                  <a:pt x="1161391" y="215161"/>
                  <a:pt x="1149893" y="216217"/>
                  <a:pt x="1139769" y="220717"/>
                </a:cubicBezTo>
                <a:cubicBezTo>
                  <a:pt x="1133997" y="223282"/>
                  <a:pt x="1129652" y="228402"/>
                  <a:pt x="1124003" y="231227"/>
                </a:cubicBezTo>
                <a:cubicBezTo>
                  <a:pt x="1115566" y="235445"/>
                  <a:pt x="1105974" y="237156"/>
                  <a:pt x="1097728" y="241737"/>
                </a:cubicBezTo>
                <a:cubicBezTo>
                  <a:pt x="1050007" y="268249"/>
                  <a:pt x="1099100" y="250039"/>
                  <a:pt x="1060941" y="262758"/>
                </a:cubicBezTo>
                <a:cubicBezTo>
                  <a:pt x="1055686" y="266261"/>
                  <a:pt x="1051090" y="271050"/>
                  <a:pt x="1045176" y="273268"/>
                </a:cubicBezTo>
                <a:cubicBezTo>
                  <a:pt x="1036813" y="276404"/>
                  <a:pt x="1027565" y="276358"/>
                  <a:pt x="1018900" y="278524"/>
                </a:cubicBezTo>
                <a:cubicBezTo>
                  <a:pt x="1013526" y="279868"/>
                  <a:pt x="1008277" y="281722"/>
                  <a:pt x="1003134" y="283779"/>
                </a:cubicBezTo>
                <a:cubicBezTo>
                  <a:pt x="990747" y="288733"/>
                  <a:pt x="978911" y="295057"/>
                  <a:pt x="966348" y="299544"/>
                </a:cubicBezTo>
                <a:cubicBezTo>
                  <a:pt x="933880" y="311140"/>
                  <a:pt x="926425" y="310503"/>
                  <a:pt x="892776" y="315310"/>
                </a:cubicBezTo>
                <a:cubicBezTo>
                  <a:pt x="885769" y="320565"/>
                  <a:pt x="880003" y="328129"/>
                  <a:pt x="871755" y="331075"/>
                </a:cubicBezTo>
                <a:cubicBezTo>
                  <a:pt x="847145" y="339864"/>
                  <a:pt x="798336" y="343905"/>
                  <a:pt x="771907" y="346841"/>
                </a:cubicBezTo>
                <a:lnTo>
                  <a:pt x="598486" y="336331"/>
                </a:lnTo>
                <a:cubicBezTo>
                  <a:pt x="572203" y="334688"/>
                  <a:pt x="545752" y="334633"/>
                  <a:pt x="519659" y="331075"/>
                </a:cubicBezTo>
                <a:cubicBezTo>
                  <a:pt x="507023" y="329352"/>
                  <a:pt x="495526" y="322147"/>
                  <a:pt x="482872" y="320565"/>
                </a:cubicBezTo>
                <a:cubicBezTo>
                  <a:pt x="453272" y="316865"/>
                  <a:pt x="423313" y="317062"/>
                  <a:pt x="393534" y="315310"/>
                </a:cubicBezTo>
                <a:cubicBezTo>
                  <a:pt x="388279" y="313558"/>
                  <a:pt x="382956" y="312000"/>
                  <a:pt x="377769" y="310055"/>
                </a:cubicBezTo>
                <a:cubicBezTo>
                  <a:pt x="368936" y="306743"/>
                  <a:pt x="360529" y="302255"/>
                  <a:pt x="351493" y="299544"/>
                </a:cubicBezTo>
                <a:cubicBezTo>
                  <a:pt x="298012" y="283499"/>
                  <a:pt x="353988" y="311124"/>
                  <a:pt x="277921" y="278524"/>
                </a:cubicBezTo>
                <a:cubicBezTo>
                  <a:pt x="265659" y="273269"/>
                  <a:pt x="253652" y="267370"/>
                  <a:pt x="241134" y="262758"/>
                </a:cubicBezTo>
                <a:cubicBezTo>
                  <a:pt x="220342" y="255098"/>
                  <a:pt x="197891" y="251646"/>
                  <a:pt x="178072" y="241737"/>
                </a:cubicBezTo>
                <a:cubicBezTo>
                  <a:pt x="149063" y="227232"/>
                  <a:pt x="164734" y="232763"/>
                  <a:pt x="130776" y="225972"/>
                </a:cubicBezTo>
                <a:cubicBezTo>
                  <a:pt x="122017" y="220717"/>
                  <a:pt x="113636" y="214774"/>
                  <a:pt x="104500" y="210206"/>
                </a:cubicBezTo>
                <a:cubicBezTo>
                  <a:pt x="99545" y="207729"/>
                  <a:pt x="93544" y="207699"/>
                  <a:pt x="88734" y="204951"/>
                </a:cubicBezTo>
                <a:cubicBezTo>
                  <a:pt x="81130" y="200606"/>
                  <a:pt x="75318" y="193531"/>
                  <a:pt x="67714" y="189186"/>
                </a:cubicBezTo>
                <a:cubicBezTo>
                  <a:pt x="61854" y="185837"/>
                  <a:pt x="35474" y="179812"/>
                  <a:pt x="30928" y="178675"/>
                </a:cubicBezTo>
                <a:cubicBezTo>
                  <a:pt x="27424" y="175172"/>
                  <a:pt x="23512" y="172034"/>
                  <a:pt x="20417" y="168165"/>
                </a:cubicBezTo>
                <a:cubicBezTo>
                  <a:pt x="-18272" y="119806"/>
                  <a:pt x="9907" y="80900"/>
                  <a:pt x="9907" y="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BC35B7-F1A9-430C-8E98-28212629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507" y="4617830"/>
            <a:ext cx="2375861" cy="6521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C0047D-BB72-4E87-9409-C56F7B4BB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1333" y="4654388"/>
            <a:ext cx="1302679" cy="75646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FA2474D-F3A2-45F7-BB33-20EA23F9E3C5}"/>
              </a:ext>
            </a:extLst>
          </p:cNvPr>
          <p:cNvSpPr txBox="1"/>
          <p:nvPr/>
        </p:nvSpPr>
        <p:spPr>
          <a:xfrm>
            <a:off x="3678621" y="475585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0075A9-200E-4EA3-A723-E4F6C176F332}"/>
              </a:ext>
            </a:extLst>
          </p:cNvPr>
          <p:cNvSpPr txBox="1"/>
          <p:nvPr/>
        </p:nvSpPr>
        <p:spPr>
          <a:xfrm>
            <a:off x="262759" y="4277713"/>
            <a:ext cx="192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Ampere’s law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0E9A13-2A28-410F-B2A0-767C94A35F38}"/>
              </a:ext>
            </a:extLst>
          </p:cNvPr>
          <p:cNvSpPr txBox="1"/>
          <p:nvPr/>
        </p:nvSpPr>
        <p:spPr>
          <a:xfrm flipH="1">
            <a:off x="5927288" y="5328747"/>
            <a:ext cx="310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Maxwell’s correction:  A changing </a:t>
            </a:r>
            <a:r>
              <a:rPr lang="en-US" b="1" dirty="0"/>
              <a:t>E</a:t>
            </a:r>
            <a:r>
              <a:rPr lang="en-US" dirty="0"/>
              <a:t> can induce a </a:t>
            </a:r>
            <a:r>
              <a:rPr lang="en-US" b="1" dirty="0"/>
              <a:t>B</a:t>
            </a:r>
            <a:r>
              <a:rPr lang="en-US" dirty="0"/>
              <a:t>-field</a:t>
            </a:r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E3F46222-B423-4695-A560-4DA81968D03D}"/>
              </a:ext>
            </a:extLst>
          </p:cNvPr>
          <p:cNvCxnSpPr>
            <a:endCxn id="14" idx="3"/>
          </p:cNvCxnSpPr>
          <p:nvPr/>
        </p:nvCxnSpPr>
        <p:spPr>
          <a:xfrm rot="10800000">
            <a:off x="5444012" y="5032622"/>
            <a:ext cx="483276" cy="453781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29FCA535-A8CC-4CD9-BC6B-5609BBFDDF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59" y="5910092"/>
            <a:ext cx="1186910" cy="7937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5450CD6-A09B-4F97-B20C-C0FDA8EDB28D}"/>
              </a:ext>
            </a:extLst>
          </p:cNvPr>
          <p:cNvSpPr txBox="1"/>
          <p:nvPr/>
        </p:nvSpPr>
        <p:spPr>
          <a:xfrm>
            <a:off x="1781503" y="6157178"/>
            <a:ext cx="549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Acts like a current:  “The displacement current” </a:t>
            </a:r>
          </a:p>
        </p:txBody>
      </p:sp>
    </p:spTree>
    <p:extLst>
      <p:ext uri="{BB962C8B-B14F-4D97-AF65-F5344CB8AC3E}">
        <p14:creationId xmlns:p14="http://schemas.microsoft.com/office/powerpoint/2010/main" val="3337098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03D9C5-C31B-4F7E-BFA8-94A77D7E4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24" r="12003" b="31737"/>
          <a:stretch/>
        </p:blipFill>
        <p:spPr>
          <a:xfrm>
            <a:off x="1840516" y="546538"/>
            <a:ext cx="4807277" cy="19391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5AF5D3-3D3D-4D76-B18A-45A25F9856C9}"/>
              </a:ext>
            </a:extLst>
          </p:cNvPr>
          <p:cNvSpPr txBox="1"/>
          <p:nvPr/>
        </p:nvSpPr>
        <p:spPr>
          <a:xfrm>
            <a:off x="2364828" y="42042"/>
            <a:ext cx="523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Old Ampere’s law and a charging capacitor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E899A0-3AC8-4AB3-8F28-D0281DB2E7AB}"/>
              </a:ext>
            </a:extLst>
          </p:cNvPr>
          <p:cNvSpPr txBox="1"/>
          <p:nvPr/>
        </p:nvSpPr>
        <p:spPr>
          <a:xfrm>
            <a:off x="42042" y="2224041"/>
            <a:ext cx="2159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current pierces the surface bounded by the loop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1EC66-C0BD-49F9-9C26-C45339F667EC}"/>
              </a:ext>
            </a:extLst>
          </p:cNvPr>
          <p:cNvSpPr txBox="1"/>
          <p:nvPr/>
        </p:nvSpPr>
        <p:spPr>
          <a:xfrm>
            <a:off x="6826469" y="1933904"/>
            <a:ext cx="2554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perimeter is the same, but no usual current penetrates the surface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B994DC7-B787-4482-A5FC-061D73F746FF}"/>
              </a:ext>
            </a:extLst>
          </p:cNvPr>
          <p:cNvSpPr/>
          <p:nvPr/>
        </p:nvSpPr>
        <p:spPr>
          <a:xfrm>
            <a:off x="2180897" y="2464662"/>
            <a:ext cx="1334813" cy="289203"/>
          </a:xfrm>
          <a:custGeom>
            <a:avLst/>
            <a:gdLst>
              <a:gd name="connsiteX0" fmla="*/ 0 w 1334813"/>
              <a:gd name="connsiteY0" fmla="*/ 283793 h 289203"/>
              <a:gd name="connsiteX1" fmla="*/ 551793 w 1334813"/>
              <a:gd name="connsiteY1" fmla="*/ 283793 h 289203"/>
              <a:gd name="connsiteX2" fmla="*/ 572813 w 1334813"/>
              <a:gd name="connsiteY2" fmla="*/ 273283 h 289203"/>
              <a:gd name="connsiteX3" fmla="*/ 625365 w 1334813"/>
              <a:gd name="connsiteY3" fmla="*/ 257517 h 289203"/>
              <a:gd name="connsiteX4" fmla="*/ 677917 w 1334813"/>
              <a:gd name="connsiteY4" fmla="*/ 241752 h 289203"/>
              <a:gd name="connsiteX5" fmla="*/ 698937 w 1334813"/>
              <a:gd name="connsiteY5" fmla="*/ 231241 h 289203"/>
              <a:gd name="connsiteX6" fmla="*/ 735724 w 1334813"/>
              <a:gd name="connsiteY6" fmla="*/ 225986 h 289203"/>
              <a:gd name="connsiteX7" fmla="*/ 793531 w 1334813"/>
              <a:gd name="connsiteY7" fmla="*/ 210221 h 289203"/>
              <a:gd name="connsiteX8" fmla="*/ 835572 w 1334813"/>
              <a:gd name="connsiteY8" fmla="*/ 194455 h 289203"/>
              <a:gd name="connsiteX9" fmla="*/ 893379 w 1334813"/>
              <a:gd name="connsiteY9" fmla="*/ 183945 h 289203"/>
              <a:gd name="connsiteX10" fmla="*/ 914400 w 1334813"/>
              <a:gd name="connsiteY10" fmla="*/ 178690 h 289203"/>
              <a:gd name="connsiteX11" fmla="*/ 1182413 w 1334813"/>
              <a:gd name="connsiteY11" fmla="*/ 173435 h 289203"/>
              <a:gd name="connsiteX12" fmla="*/ 1198179 w 1334813"/>
              <a:gd name="connsiteY12" fmla="*/ 168179 h 289203"/>
              <a:gd name="connsiteX13" fmla="*/ 1234965 w 1334813"/>
              <a:gd name="connsiteY13" fmla="*/ 162924 h 289203"/>
              <a:gd name="connsiteX14" fmla="*/ 1250731 w 1334813"/>
              <a:gd name="connsiteY14" fmla="*/ 147159 h 289203"/>
              <a:gd name="connsiteX15" fmla="*/ 1282262 w 1334813"/>
              <a:gd name="connsiteY15" fmla="*/ 131393 h 289203"/>
              <a:gd name="connsiteX16" fmla="*/ 1298027 w 1334813"/>
              <a:gd name="connsiteY16" fmla="*/ 120883 h 289203"/>
              <a:gd name="connsiteX17" fmla="*/ 1308537 w 1334813"/>
              <a:gd name="connsiteY17" fmla="*/ 105117 h 289203"/>
              <a:gd name="connsiteX18" fmla="*/ 1319048 w 1334813"/>
              <a:gd name="connsiteY18" fmla="*/ 94607 h 289203"/>
              <a:gd name="connsiteX19" fmla="*/ 1329558 w 1334813"/>
              <a:gd name="connsiteY19" fmla="*/ 63076 h 289203"/>
              <a:gd name="connsiteX20" fmla="*/ 1313793 w 1334813"/>
              <a:gd name="connsiteY20" fmla="*/ 5269 h 289203"/>
              <a:gd name="connsiteX21" fmla="*/ 1334813 w 1334813"/>
              <a:gd name="connsiteY21" fmla="*/ 14 h 28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34813" h="289203">
                <a:moveTo>
                  <a:pt x="0" y="283793"/>
                </a:moveTo>
                <a:cubicBezTo>
                  <a:pt x="182589" y="287053"/>
                  <a:pt x="369053" y="294136"/>
                  <a:pt x="551793" y="283793"/>
                </a:cubicBezTo>
                <a:cubicBezTo>
                  <a:pt x="559614" y="283350"/>
                  <a:pt x="565655" y="276465"/>
                  <a:pt x="572813" y="273283"/>
                </a:cubicBezTo>
                <a:cubicBezTo>
                  <a:pt x="601099" y="260711"/>
                  <a:pt x="595788" y="263432"/>
                  <a:pt x="625365" y="257517"/>
                </a:cubicBezTo>
                <a:cubicBezTo>
                  <a:pt x="658674" y="235312"/>
                  <a:pt x="620686" y="257361"/>
                  <a:pt x="677917" y="241752"/>
                </a:cubicBezTo>
                <a:cubicBezTo>
                  <a:pt x="685475" y="239691"/>
                  <a:pt x="691379" y="233302"/>
                  <a:pt x="698937" y="231241"/>
                </a:cubicBezTo>
                <a:cubicBezTo>
                  <a:pt x="710887" y="227982"/>
                  <a:pt x="723462" y="227738"/>
                  <a:pt x="735724" y="225986"/>
                </a:cubicBezTo>
                <a:cubicBezTo>
                  <a:pt x="773189" y="207254"/>
                  <a:pt x="740505" y="220826"/>
                  <a:pt x="793531" y="210221"/>
                </a:cubicBezTo>
                <a:cubicBezTo>
                  <a:pt x="802758" y="208376"/>
                  <a:pt x="830528" y="196136"/>
                  <a:pt x="835572" y="194455"/>
                </a:cubicBezTo>
                <a:cubicBezTo>
                  <a:pt x="857023" y="187304"/>
                  <a:pt x="869313" y="188320"/>
                  <a:pt x="893379" y="183945"/>
                </a:cubicBezTo>
                <a:cubicBezTo>
                  <a:pt x="900485" y="182653"/>
                  <a:pt x="907182" y="178952"/>
                  <a:pt x="914400" y="178690"/>
                </a:cubicBezTo>
                <a:cubicBezTo>
                  <a:pt x="1003696" y="175443"/>
                  <a:pt x="1093075" y="175187"/>
                  <a:pt x="1182413" y="173435"/>
                </a:cubicBezTo>
                <a:cubicBezTo>
                  <a:pt x="1187668" y="171683"/>
                  <a:pt x="1192747" y="169265"/>
                  <a:pt x="1198179" y="168179"/>
                </a:cubicBezTo>
                <a:cubicBezTo>
                  <a:pt x="1210325" y="165750"/>
                  <a:pt x="1223464" y="167524"/>
                  <a:pt x="1234965" y="162924"/>
                </a:cubicBezTo>
                <a:cubicBezTo>
                  <a:pt x="1241865" y="160164"/>
                  <a:pt x="1245022" y="151917"/>
                  <a:pt x="1250731" y="147159"/>
                </a:cubicBezTo>
                <a:cubicBezTo>
                  <a:pt x="1264316" y="135838"/>
                  <a:pt x="1266458" y="136661"/>
                  <a:pt x="1282262" y="131393"/>
                </a:cubicBezTo>
                <a:cubicBezTo>
                  <a:pt x="1287517" y="127890"/>
                  <a:pt x="1293561" y="125349"/>
                  <a:pt x="1298027" y="120883"/>
                </a:cubicBezTo>
                <a:cubicBezTo>
                  <a:pt x="1302493" y="116417"/>
                  <a:pt x="1304591" y="110049"/>
                  <a:pt x="1308537" y="105117"/>
                </a:cubicBezTo>
                <a:cubicBezTo>
                  <a:pt x="1311632" y="101248"/>
                  <a:pt x="1315544" y="98110"/>
                  <a:pt x="1319048" y="94607"/>
                </a:cubicBezTo>
                <a:cubicBezTo>
                  <a:pt x="1322551" y="84097"/>
                  <a:pt x="1333061" y="73586"/>
                  <a:pt x="1329558" y="63076"/>
                </a:cubicBezTo>
                <a:cubicBezTo>
                  <a:pt x="1319735" y="33606"/>
                  <a:pt x="1325647" y="52684"/>
                  <a:pt x="1313793" y="5269"/>
                </a:cubicBezTo>
                <a:cubicBezTo>
                  <a:pt x="1331220" y="-540"/>
                  <a:pt x="1324019" y="14"/>
                  <a:pt x="1334813" y="1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574550-1F48-4306-B513-5A3D76108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128" y="3587701"/>
            <a:ext cx="6121743" cy="1150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BE6340-8250-4646-83CC-A0E609326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684" y="4656763"/>
            <a:ext cx="2017569" cy="18850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6EE770-A2DE-4889-B46C-AA19E6CE7866}"/>
              </a:ext>
            </a:extLst>
          </p:cNvPr>
          <p:cNvSpPr txBox="1"/>
          <p:nvPr/>
        </p:nvSpPr>
        <p:spPr>
          <a:xfrm>
            <a:off x="3891195" y="3169286"/>
            <a:ext cx="192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Ampere’s law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574308-E16F-4F7A-BAFD-7D8F9EC5D818}"/>
              </a:ext>
            </a:extLst>
          </p:cNvPr>
          <p:cNvSpPr txBox="1"/>
          <p:nvPr/>
        </p:nvSpPr>
        <p:spPr>
          <a:xfrm>
            <a:off x="783022" y="5670954"/>
            <a:ext cx="3016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any surface with the same perimeter gives the same answer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5300AB-0E1E-4DCF-9055-3A76EF9840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681" y="3899338"/>
            <a:ext cx="318680" cy="35782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3A7CA43-CA3A-45BD-B79C-9AB167FBC93D}"/>
              </a:ext>
            </a:extLst>
          </p:cNvPr>
          <p:cNvSpPr/>
          <p:nvPr/>
        </p:nvSpPr>
        <p:spPr>
          <a:xfrm>
            <a:off x="6395545" y="5486400"/>
            <a:ext cx="252248" cy="2364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05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9A2194-C416-4B04-8E44-AA04FC88F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98" r="46514" b="39372"/>
          <a:stretch/>
        </p:blipFill>
        <p:spPr>
          <a:xfrm>
            <a:off x="1203622" y="1728952"/>
            <a:ext cx="3514094" cy="21073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D3E275-52B7-4FBC-BB8E-49A48BE20C27}"/>
              </a:ext>
            </a:extLst>
          </p:cNvPr>
          <p:cNvSpPr txBox="1"/>
          <p:nvPr/>
        </p:nvSpPr>
        <p:spPr>
          <a:xfrm>
            <a:off x="1108842" y="1308538"/>
            <a:ext cx="36088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1.  Maxwell’s Equations for the fields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DDB04-205F-4B2E-B844-D4AEA5DC76EA}"/>
              </a:ext>
            </a:extLst>
          </p:cNvPr>
          <p:cNvSpPr txBox="1"/>
          <p:nvPr/>
        </p:nvSpPr>
        <p:spPr>
          <a:xfrm>
            <a:off x="4346459" y="1624004"/>
            <a:ext cx="7425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Gauss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94125-6DDB-4062-8C41-CE7F83AC4449}"/>
              </a:ext>
            </a:extLst>
          </p:cNvPr>
          <p:cNvSpPr txBox="1"/>
          <p:nvPr/>
        </p:nvSpPr>
        <p:spPr>
          <a:xfrm flipH="1">
            <a:off x="4358638" y="2668005"/>
            <a:ext cx="9438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Faraday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DA3B3-C5A6-44EC-A4D6-6D8D9ABAB7CC}"/>
              </a:ext>
            </a:extLst>
          </p:cNvPr>
          <p:cNvSpPr txBox="1"/>
          <p:nvPr/>
        </p:nvSpPr>
        <p:spPr>
          <a:xfrm>
            <a:off x="5302469" y="3358055"/>
            <a:ext cx="19423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Ampere + Maxwell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4318BA-9B5C-416E-8992-387408A8FC38}"/>
              </a:ext>
            </a:extLst>
          </p:cNvPr>
          <p:cNvSpPr txBox="1"/>
          <p:nvPr/>
        </p:nvSpPr>
        <p:spPr>
          <a:xfrm>
            <a:off x="4460063" y="4823091"/>
            <a:ext cx="88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Lorentz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AC06E2-DDA5-4950-81E6-217FDB597029}"/>
              </a:ext>
            </a:extLst>
          </p:cNvPr>
          <p:cNvSpPr txBox="1"/>
          <p:nvPr/>
        </p:nvSpPr>
        <p:spPr>
          <a:xfrm>
            <a:off x="1203622" y="5916320"/>
            <a:ext cx="387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 Plus boundary conditions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59C334-51F9-4470-821D-E4CDCE8D0B1F}"/>
              </a:ext>
            </a:extLst>
          </p:cNvPr>
          <p:cNvSpPr txBox="1"/>
          <p:nvPr/>
        </p:nvSpPr>
        <p:spPr>
          <a:xfrm>
            <a:off x="714703" y="504497"/>
            <a:ext cx="698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Basic equations to solve any Electrodynamics problem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31EA30-C9DE-4B92-9919-4542ECB55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186" y="4823091"/>
            <a:ext cx="2108130" cy="3693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421048-B708-4868-A655-5C7C5EE1255F}"/>
              </a:ext>
            </a:extLst>
          </p:cNvPr>
          <p:cNvSpPr txBox="1"/>
          <p:nvPr/>
        </p:nvSpPr>
        <p:spPr>
          <a:xfrm>
            <a:off x="1203622" y="4134666"/>
            <a:ext cx="135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 Force law</a:t>
            </a:r>
          </a:p>
        </p:txBody>
      </p:sp>
    </p:spTree>
    <p:extLst>
      <p:ext uri="{BB962C8B-B14F-4D97-AF65-F5344CB8AC3E}">
        <p14:creationId xmlns:p14="http://schemas.microsoft.com/office/powerpoint/2010/main" val="3780077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1C74A-679F-49C3-B517-A9C27A2B2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767"/>
          <a:stretch/>
        </p:blipFill>
        <p:spPr>
          <a:xfrm>
            <a:off x="703956" y="399393"/>
            <a:ext cx="3904830" cy="44175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944766-8598-4B2E-8ED6-80279F00DC9B}"/>
              </a:ext>
            </a:extLst>
          </p:cNvPr>
          <p:cNvSpPr txBox="1"/>
          <p:nvPr/>
        </p:nvSpPr>
        <p:spPr>
          <a:xfrm>
            <a:off x="3957145" y="551793"/>
            <a:ext cx="230702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Maxwell’s Equations determine how charges affect the fields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655A15-E500-4DE4-BAC6-3F7F68813429}"/>
              </a:ext>
            </a:extLst>
          </p:cNvPr>
          <p:cNvSpPr txBox="1"/>
          <p:nvPr/>
        </p:nvSpPr>
        <p:spPr>
          <a:xfrm>
            <a:off x="4883168" y="2858814"/>
            <a:ext cx="265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Lorentz force law tells how fields affect the charges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C1DC4-2127-4CA1-AF39-4C2740C79F0F}"/>
              </a:ext>
            </a:extLst>
          </p:cNvPr>
          <p:cNvSpPr txBox="1"/>
          <p:nvPr/>
        </p:nvSpPr>
        <p:spPr>
          <a:xfrm>
            <a:off x="3143706" y="4251435"/>
            <a:ext cx="7232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Fields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26A788-19FF-4974-B68D-00597498EE6F}"/>
              </a:ext>
            </a:extLst>
          </p:cNvPr>
          <p:cNvSpPr txBox="1"/>
          <p:nvPr/>
        </p:nvSpPr>
        <p:spPr>
          <a:xfrm>
            <a:off x="1004851" y="2674148"/>
            <a:ext cx="7232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Fields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8B5D7-6B55-4335-9736-CF6FE6A666EB}"/>
              </a:ext>
            </a:extLst>
          </p:cNvPr>
          <p:cNvSpPr txBox="1"/>
          <p:nvPr/>
        </p:nvSpPr>
        <p:spPr>
          <a:xfrm>
            <a:off x="1093075" y="4416551"/>
            <a:ext cx="9298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8AD38A-8357-4E2B-B6FF-FD57330F47D9}"/>
              </a:ext>
            </a:extLst>
          </p:cNvPr>
          <p:cNvSpPr txBox="1"/>
          <p:nvPr/>
        </p:nvSpPr>
        <p:spPr>
          <a:xfrm>
            <a:off x="2779986" y="2606565"/>
            <a:ext cx="9298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Charges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76656-3C35-429D-A832-389684AC0D44}"/>
              </a:ext>
            </a:extLst>
          </p:cNvPr>
          <p:cNvSpPr txBox="1"/>
          <p:nvPr/>
        </p:nvSpPr>
        <p:spPr>
          <a:xfrm>
            <a:off x="299545" y="5481145"/>
            <a:ext cx="718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Maxwell’s equations would be symmetric if there were magnetic charges, but there are not any.</a:t>
            </a:r>
          </a:p>
        </p:txBody>
      </p:sp>
    </p:spTree>
    <p:extLst>
      <p:ext uri="{BB962C8B-B14F-4D97-AF65-F5344CB8AC3E}">
        <p14:creationId xmlns:p14="http://schemas.microsoft.com/office/powerpoint/2010/main" val="249145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5B9416-C1D3-49E7-B817-549251CC0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36" r="39763"/>
          <a:stretch/>
        </p:blipFill>
        <p:spPr>
          <a:xfrm>
            <a:off x="1409029" y="2543503"/>
            <a:ext cx="3769770" cy="2539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C7213C-7611-4958-92E2-27152D0638E9}"/>
              </a:ext>
            </a:extLst>
          </p:cNvPr>
          <p:cNvSpPr txBox="1"/>
          <p:nvPr/>
        </p:nvSpPr>
        <p:spPr>
          <a:xfrm>
            <a:off x="441435" y="362607"/>
            <a:ext cx="5470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Maxwell’s equations include all charges and all currents.  In matter, some are bound and some are free.  </a:t>
            </a:r>
          </a:p>
          <a:p>
            <a:r>
              <a:rPr lang="en-US" dirty="0"/>
              <a:t>(I.e. some are intrinsic and some are extraneous.)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1D554E-E43F-42A5-BAC9-21D2628BFB55}"/>
              </a:ext>
            </a:extLst>
          </p:cNvPr>
          <p:cNvSpPr txBox="1"/>
          <p:nvPr/>
        </p:nvSpPr>
        <p:spPr>
          <a:xfrm>
            <a:off x="1734207" y="2296510"/>
            <a:ext cx="147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Bound charge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230F6-8D12-4A77-81F8-5623C7F6BBE6}"/>
              </a:ext>
            </a:extLst>
          </p:cNvPr>
          <p:cNvSpPr txBox="1"/>
          <p:nvPr/>
        </p:nvSpPr>
        <p:spPr>
          <a:xfrm>
            <a:off x="1734207" y="3176019"/>
            <a:ext cx="23385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Bound current density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02B9EF-67FF-4B4D-9B58-3427E9DEB68C}"/>
              </a:ext>
            </a:extLst>
          </p:cNvPr>
          <p:cNvSpPr txBox="1"/>
          <p:nvPr/>
        </p:nvSpPr>
        <p:spPr>
          <a:xfrm>
            <a:off x="1734206" y="3923408"/>
            <a:ext cx="27642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Polarization current density</a:t>
            </a:r>
          </a:p>
        </p:txBody>
      </p:sp>
    </p:spTree>
    <p:extLst>
      <p:ext uri="{BB962C8B-B14F-4D97-AF65-F5344CB8AC3E}">
        <p14:creationId xmlns:p14="http://schemas.microsoft.com/office/powerpoint/2010/main" val="1680300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3FC144-40C1-483E-BC3E-D2C1EDC58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2" t="8924"/>
          <a:stretch/>
        </p:blipFill>
        <p:spPr>
          <a:xfrm>
            <a:off x="2795752" y="1313792"/>
            <a:ext cx="2464048" cy="5363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3EEE24-C651-4FBB-BFD8-9EBB4D711FE2}"/>
              </a:ext>
            </a:extLst>
          </p:cNvPr>
          <p:cNvSpPr txBox="1"/>
          <p:nvPr/>
        </p:nvSpPr>
        <p:spPr>
          <a:xfrm>
            <a:off x="1813034" y="688428"/>
            <a:ext cx="14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Total charge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880C7-62BA-4D59-BA71-EF3526DF3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752" y="3221117"/>
            <a:ext cx="3438765" cy="5759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1ECCDF-7820-4D83-9AB9-8E18D8FD7CC6}"/>
              </a:ext>
            </a:extLst>
          </p:cNvPr>
          <p:cNvSpPr txBox="1"/>
          <p:nvPr/>
        </p:nvSpPr>
        <p:spPr>
          <a:xfrm>
            <a:off x="1813034" y="2533350"/>
            <a:ext cx="216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 current density</a:t>
            </a:r>
          </a:p>
        </p:txBody>
      </p:sp>
    </p:spTree>
    <p:extLst>
      <p:ext uri="{BB962C8B-B14F-4D97-AF65-F5344CB8AC3E}">
        <p14:creationId xmlns:p14="http://schemas.microsoft.com/office/powerpoint/2010/main" val="891076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8066E6-98DE-4449-9C2C-2F8E37B23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28" y="1166566"/>
            <a:ext cx="2043219" cy="25741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1EADCB-97CF-4C9C-96F9-F06405161DB3}"/>
              </a:ext>
            </a:extLst>
          </p:cNvPr>
          <p:cNvSpPr txBox="1"/>
          <p:nvPr/>
        </p:nvSpPr>
        <p:spPr>
          <a:xfrm>
            <a:off x="1710037" y="318660"/>
            <a:ext cx="5486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Maxwell’s equations in terms of </a:t>
            </a:r>
            <a:r>
              <a:rPr lang="en-US" b="1" dirty="0"/>
              <a:t>D</a:t>
            </a:r>
            <a:r>
              <a:rPr lang="en-US" dirty="0"/>
              <a:t> and </a:t>
            </a:r>
            <a:r>
              <a:rPr lang="en-US" b="1" dirty="0"/>
              <a:t>H </a:t>
            </a:r>
            <a:r>
              <a:rPr lang="en-US" dirty="0"/>
              <a:t>and free charge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B36E7F-D965-4F3D-9976-AE247D7C8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408" y="817886"/>
            <a:ext cx="3226958" cy="3090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FBF5F-B02C-41BD-8F4B-00D7AB7D4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26" y="4919883"/>
            <a:ext cx="1734621" cy="771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A8632A-9C0D-40A1-8972-A19D3F67B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764" y="4858012"/>
            <a:ext cx="2419558" cy="102252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FD3F6C-ABA1-45C2-9FA6-2C27FD5BBCB2}"/>
              </a:ext>
            </a:extLst>
          </p:cNvPr>
          <p:cNvCxnSpPr/>
          <p:nvPr/>
        </p:nvCxnSpPr>
        <p:spPr>
          <a:xfrm>
            <a:off x="5975131" y="3908189"/>
            <a:ext cx="17342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580BE7-C4DD-4596-94F2-2B5883FE9ABE}"/>
              </a:ext>
            </a:extLst>
          </p:cNvPr>
          <p:cNvCxnSpPr/>
          <p:nvPr/>
        </p:nvCxnSpPr>
        <p:spPr>
          <a:xfrm flipH="1">
            <a:off x="5470634" y="4858012"/>
            <a:ext cx="12507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55AF78E-E078-437E-9E0A-64126027AD73}"/>
              </a:ext>
            </a:extLst>
          </p:cNvPr>
          <p:cNvSpPr txBox="1"/>
          <p:nvPr/>
        </p:nvSpPr>
        <p:spPr>
          <a:xfrm>
            <a:off x="933920" y="6170008"/>
            <a:ext cx="727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differential equations for 12 quantities </a:t>
            </a:r>
            <a:r>
              <a:rPr lang="en-US" b="1" dirty="0"/>
              <a:t>E, B, D, H:   </a:t>
            </a:r>
            <a:r>
              <a:rPr lang="en-US" dirty="0"/>
              <a:t>Not enough equations!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3555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3845AD-1E87-4AB5-A147-A124AF70A0B1}"/>
              </a:ext>
            </a:extLst>
          </p:cNvPr>
          <p:cNvSpPr txBox="1"/>
          <p:nvPr/>
        </p:nvSpPr>
        <p:spPr>
          <a:xfrm>
            <a:off x="1072055" y="588579"/>
            <a:ext cx="7248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“Constitutive Equations” are additional relations between E and D, H and B.</a:t>
            </a:r>
          </a:p>
          <a:p>
            <a:r>
              <a:rPr lang="en-US" dirty="0"/>
              <a:t>These depend on the medium.</a:t>
            </a:r>
          </a:p>
          <a:p>
            <a:endParaRPr lang="en-US" dirty="0"/>
          </a:p>
          <a:p>
            <a:r>
              <a:rPr lang="en-US" dirty="0"/>
              <a:t>For linear media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81505-A558-4CCE-8D6E-1B08177F3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905" y="2204611"/>
            <a:ext cx="1018347" cy="6005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CFFB7B-DF7B-4059-A213-EF006FA1E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274" y="2170386"/>
            <a:ext cx="1300845" cy="669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76DBB9-57CD-457A-899F-6EEE7D89BE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406"/>
          <a:stretch/>
        </p:blipFill>
        <p:spPr>
          <a:xfrm>
            <a:off x="1481959" y="3544268"/>
            <a:ext cx="2171010" cy="445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49ACA6-D382-44A9-B3FC-542F00CFB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297" y="3546550"/>
            <a:ext cx="1720287" cy="48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4EC163-7A7B-49F1-A8B1-E975E1F7A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9538" y="4605836"/>
            <a:ext cx="1841429" cy="510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AF6641-2630-43E5-B0DE-363F036C2E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3274" y="4597073"/>
            <a:ext cx="1321683" cy="4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44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D0C6E1-6929-4428-9B4D-83D24CBDC9C7}"/>
              </a:ext>
            </a:extLst>
          </p:cNvPr>
          <p:cNvSpPr txBox="1"/>
          <p:nvPr/>
        </p:nvSpPr>
        <p:spPr>
          <a:xfrm>
            <a:off x="604345" y="483476"/>
            <a:ext cx="808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obtain the needed boundary conditions, use integral form of Maxwell’s equations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B0B94-E63A-4C9F-B8E6-B0183AA5C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303" y="1911241"/>
            <a:ext cx="4380519" cy="3035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6A5AD8-A3AF-4F3B-BD30-E38E94408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03" y="2075608"/>
            <a:ext cx="1117789" cy="590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638B33-BCAF-4190-B073-97A49639D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90" y="2881905"/>
            <a:ext cx="1182542" cy="430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3B3BDF-0A26-4718-A1B3-13529B247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31" y="4516665"/>
            <a:ext cx="2627179" cy="6713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0F68C7-C7DD-4D89-8477-71B36D78D0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13" y="3641811"/>
            <a:ext cx="2016533" cy="76046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EB0A29C7-E610-4179-A7E7-CADB95BAF6DA}"/>
              </a:ext>
            </a:extLst>
          </p:cNvPr>
          <p:cNvSpPr/>
          <p:nvPr/>
        </p:nvSpPr>
        <p:spPr>
          <a:xfrm>
            <a:off x="3058510" y="2261626"/>
            <a:ext cx="919656" cy="182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E87A174-A791-4196-B778-B2C39D1068A9}"/>
              </a:ext>
            </a:extLst>
          </p:cNvPr>
          <p:cNvSpPr/>
          <p:nvPr/>
        </p:nvSpPr>
        <p:spPr>
          <a:xfrm>
            <a:off x="3058510" y="3006336"/>
            <a:ext cx="919656" cy="182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9A15BC0-E9E2-48EA-AE0C-DB7978EFF950}"/>
              </a:ext>
            </a:extLst>
          </p:cNvPr>
          <p:cNvSpPr/>
          <p:nvPr/>
        </p:nvSpPr>
        <p:spPr>
          <a:xfrm>
            <a:off x="3063765" y="3856147"/>
            <a:ext cx="919656" cy="182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9CDBF68-2B5E-41B6-BA7F-BB2F69C00ECE}"/>
              </a:ext>
            </a:extLst>
          </p:cNvPr>
          <p:cNvSpPr/>
          <p:nvPr/>
        </p:nvSpPr>
        <p:spPr>
          <a:xfrm>
            <a:off x="3093834" y="4611257"/>
            <a:ext cx="919656" cy="182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9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A9E968-6339-497B-82DF-533CE5085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128" b="1"/>
          <a:stretch/>
        </p:blipFill>
        <p:spPr>
          <a:xfrm>
            <a:off x="2935241" y="210086"/>
            <a:ext cx="1987656" cy="5990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4B7B80-DBFC-491F-9B22-9E9F4F4B2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043" y="3295888"/>
            <a:ext cx="996846" cy="522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86B82-F04A-4939-8484-0C1D6F53A23C}"/>
              </a:ext>
            </a:extLst>
          </p:cNvPr>
          <p:cNvSpPr txBox="1"/>
          <p:nvPr/>
        </p:nvSpPr>
        <p:spPr>
          <a:xfrm>
            <a:off x="746234" y="3307582"/>
            <a:ext cx="225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3:  Faraday’s law: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3C1F0-F5DD-43E4-9E45-FA54759C4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889" y="3157514"/>
            <a:ext cx="1443534" cy="605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5DB279-EE74-47D3-9D9C-D42279CB1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0" y="4111161"/>
            <a:ext cx="2008809" cy="369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807F47-90F3-42DC-B28C-58E8CB1438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393" r="14020"/>
          <a:stretch/>
        </p:blipFill>
        <p:spPr>
          <a:xfrm>
            <a:off x="4824248" y="1243544"/>
            <a:ext cx="2517228" cy="1785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AA7CCD-D133-4A3D-BD09-E07D8EB1EF27}"/>
              </a:ext>
            </a:extLst>
          </p:cNvPr>
          <p:cNvSpPr txBox="1"/>
          <p:nvPr/>
        </p:nvSpPr>
        <p:spPr>
          <a:xfrm>
            <a:off x="746234" y="399393"/>
            <a:ext cx="2062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 Flux current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CD6752-9C87-4E39-A1EE-3606AF208378}"/>
              </a:ext>
            </a:extLst>
          </p:cNvPr>
          <p:cNvSpPr/>
          <p:nvPr/>
        </p:nvSpPr>
        <p:spPr>
          <a:xfrm>
            <a:off x="4351306" y="1481959"/>
            <a:ext cx="299522" cy="599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2F2AAA-842E-4D86-A650-9E512364ED56}"/>
              </a:ext>
            </a:extLst>
          </p:cNvPr>
          <p:cNvSpPr/>
          <p:nvPr/>
        </p:nvSpPr>
        <p:spPr>
          <a:xfrm>
            <a:off x="4945117" y="428488"/>
            <a:ext cx="2223034" cy="1161393"/>
          </a:xfrm>
          <a:custGeom>
            <a:avLst/>
            <a:gdLst>
              <a:gd name="connsiteX0" fmla="*/ 0 w 2223034"/>
              <a:gd name="connsiteY0" fmla="*/ 0 h 1161393"/>
              <a:gd name="connsiteX1" fmla="*/ 84083 w 2223034"/>
              <a:gd name="connsiteY1" fmla="*/ 26276 h 1161393"/>
              <a:gd name="connsiteX2" fmla="*/ 120869 w 2223034"/>
              <a:gd name="connsiteY2" fmla="*/ 36786 h 1161393"/>
              <a:gd name="connsiteX3" fmla="*/ 178676 w 2223034"/>
              <a:gd name="connsiteY3" fmla="*/ 42041 h 1161393"/>
              <a:gd name="connsiteX4" fmla="*/ 683173 w 2223034"/>
              <a:gd name="connsiteY4" fmla="*/ 31531 h 1161393"/>
              <a:gd name="connsiteX5" fmla="*/ 888124 w 2223034"/>
              <a:gd name="connsiteY5" fmla="*/ 36786 h 1161393"/>
              <a:gd name="connsiteX6" fmla="*/ 930166 w 2223034"/>
              <a:gd name="connsiteY6" fmla="*/ 42041 h 1161393"/>
              <a:gd name="connsiteX7" fmla="*/ 1245476 w 2223034"/>
              <a:gd name="connsiteY7" fmla="*/ 52552 h 1161393"/>
              <a:gd name="connsiteX8" fmla="*/ 1308538 w 2223034"/>
              <a:gd name="connsiteY8" fmla="*/ 68317 h 1161393"/>
              <a:gd name="connsiteX9" fmla="*/ 1350580 w 2223034"/>
              <a:gd name="connsiteY9" fmla="*/ 78828 h 1161393"/>
              <a:gd name="connsiteX10" fmla="*/ 1366345 w 2223034"/>
              <a:gd name="connsiteY10" fmla="*/ 94593 h 1161393"/>
              <a:gd name="connsiteX11" fmla="*/ 1387366 w 2223034"/>
              <a:gd name="connsiteY11" fmla="*/ 105103 h 1161393"/>
              <a:gd name="connsiteX12" fmla="*/ 1403131 w 2223034"/>
              <a:gd name="connsiteY12" fmla="*/ 115614 h 1161393"/>
              <a:gd name="connsiteX13" fmla="*/ 1424152 w 2223034"/>
              <a:gd name="connsiteY13" fmla="*/ 131379 h 1161393"/>
              <a:gd name="connsiteX14" fmla="*/ 1455683 w 2223034"/>
              <a:gd name="connsiteY14" fmla="*/ 136635 h 1161393"/>
              <a:gd name="connsiteX15" fmla="*/ 1502980 w 2223034"/>
              <a:gd name="connsiteY15" fmla="*/ 147145 h 1161393"/>
              <a:gd name="connsiteX16" fmla="*/ 1597573 w 2223034"/>
              <a:gd name="connsiteY16" fmla="*/ 173421 h 1161393"/>
              <a:gd name="connsiteX17" fmla="*/ 1618593 w 2223034"/>
              <a:gd name="connsiteY17" fmla="*/ 183931 h 1161393"/>
              <a:gd name="connsiteX18" fmla="*/ 1644869 w 2223034"/>
              <a:gd name="connsiteY18" fmla="*/ 199697 h 1161393"/>
              <a:gd name="connsiteX19" fmla="*/ 1665890 w 2223034"/>
              <a:gd name="connsiteY19" fmla="*/ 204952 h 1161393"/>
              <a:gd name="connsiteX20" fmla="*/ 1686911 w 2223034"/>
              <a:gd name="connsiteY20" fmla="*/ 215462 h 1161393"/>
              <a:gd name="connsiteX21" fmla="*/ 1723697 w 2223034"/>
              <a:gd name="connsiteY21" fmla="*/ 225972 h 1161393"/>
              <a:gd name="connsiteX22" fmla="*/ 1765738 w 2223034"/>
              <a:gd name="connsiteY22" fmla="*/ 257503 h 1161393"/>
              <a:gd name="connsiteX23" fmla="*/ 1781504 w 2223034"/>
              <a:gd name="connsiteY23" fmla="*/ 268014 h 1161393"/>
              <a:gd name="connsiteX24" fmla="*/ 1802524 w 2223034"/>
              <a:gd name="connsiteY24" fmla="*/ 273269 h 1161393"/>
              <a:gd name="connsiteX25" fmla="*/ 1839311 w 2223034"/>
              <a:gd name="connsiteY25" fmla="*/ 294290 h 1161393"/>
              <a:gd name="connsiteX26" fmla="*/ 1865586 w 2223034"/>
              <a:gd name="connsiteY26" fmla="*/ 310055 h 1161393"/>
              <a:gd name="connsiteX27" fmla="*/ 1902373 w 2223034"/>
              <a:gd name="connsiteY27" fmla="*/ 325821 h 1161393"/>
              <a:gd name="connsiteX28" fmla="*/ 1954924 w 2223034"/>
              <a:gd name="connsiteY28" fmla="*/ 357352 h 1161393"/>
              <a:gd name="connsiteX29" fmla="*/ 1996966 w 2223034"/>
              <a:gd name="connsiteY29" fmla="*/ 388883 h 1161393"/>
              <a:gd name="connsiteX30" fmla="*/ 2012731 w 2223034"/>
              <a:gd name="connsiteY30" fmla="*/ 394138 h 1161393"/>
              <a:gd name="connsiteX31" fmla="*/ 2033752 w 2223034"/>
              <a:gd name="connsiteY31" fmla="*/ 415159 h 1161393"/>
              <a:gd name="connsiteX32" fmla="*/ 2049517 w 2223034"/>
              <a:gd name="connsiteY32" fmla="*/ 420414 h 1161393"/>
              <a:gd name="connsiteX33" fmla="*/ 2060028 w 2223034"/>
              <a:gd name="connsiteY33" fmla="*/ 441435 h 1161393"/>
              <a:gd name="connsiteX34" fmla="*/ 2086304 w 2223034"/>
              <a:gd name="connsiteY34" fmla="*/ 478221 h 1161393"/>
              <a:gd name="connsiteX35" fmla="*/ 2107324 w 2223034"/>
              <a:gd name="connsiteY35" fmla="*/ 520262 h 1161393"/>
              <a:gd name="connsiteX36" fmla="*/ 2112580 w 2223034"/>
              <a:gd name="connsiteY36" fmla="*/ 541283 h 1161393"/>
              <a:gd name="connsiteX37" fmla="*/ 2117835 w 2223034"/>
              <a:gd name="connsiteY37" fmla="*/ 557048 h 1161393"/>
              <a:gd name="connsiteX38" fmla="*/ 2123090 w 2223034"/>
              <a:gd name="connsiteY38" fmla="*/ 583324 h 1161393"/>
              <a:gd name="connsiteX39" fmla="*/ 2138855 w 2223034"/>
              <a:gd name="connsiteY39" fmla="*/ 620110 h 1161393"/>
              <a:gd name="connsiteX40" fmla="*/ 2144111 w 2223034"/>
              <a:gd name="connsiteY40" fmla="*/ 730469 h 1161393"/>
              <a:gd name="connsiteX41" fmla="*/ 2149366 w 2223034"/>
              <a:gd name="connsiteY41" fmla="*/ 746235 h 1161393"/>
              <a:gd name="connsiteX42" fmla="*/ 2154621 w 2223034"/>
              <a:gd name="connsiteY42" fmla="*/ 772510 h 1161393"/>
              <a:gd name="connsiteX43" fmla="*/ 2165131 w 2223034"/>
              <a:gd name="connsiteY43" fmla="*/ 793531 h 1161393"/>
              <a:gd name="connsiteX44" fmla="*/ 2170386 w 2223034"/>
              <a:gd name="connsiteY44" fmla="*/ 825062 h 1161393"/>
              <a:gd name="connsiteX45" fmla="*/ 2175642 w 2223034"/>
              <a:gd name="connsiteY45" fmla="*/ 851338 h 1161393"/>
              <a:gd name="connsiteX46" fmla="*/ 2186152 w 2223034"/>
              <a:gd name="connsiteY46" fmla="*/ 924910 h 1161393"/>
              <a:gd name="connsiteX47" fmla="*/ 2196662 w 2223034"/>
              <a:gd name="connsiteY47" fmla="*/ 956441 h 1161393"/>
              <a:gd name="connsiteX48" fmla="*/ 2201917 w 2223034"/>
              <a:gd name="connsiteY48" fmla="*/ 972207 h 1161393"/>
              <a:gd name="connsiteX49" fmla="*/ 2207173 w 2223034"/>
              <a:gd name="connsiteY49" fmla="*/ 987972 h 1161393"/>
              <a:gd name="connsiteX50" fmla="*/ 2212428 w 2223034"/>
              <a:gd name="connsiteY50" fmla="*/ 1003738 h 1161393"/>
              <a:gd name="connsiteX51" fmla="*/ 2217683 w 2223034"/>
              <a:gd name="connsiteY51" fmla="*/ 1150883 h 1161393"/>
              <a:gd name="connsiteX52" fmla="*/ 2212428 w 2223034"/>
              <a:gd name="connsiteY52" fmla="*/ 1161393 h 116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223034" h="1161393">
                <a:moveTo>
                  <a:pt x="0" y="0"/>
                </a:moveTo>
                <a:cubicBezTo>
                  <a:pt x="88215" y="25203"/>
                  <a:pt x="-21508" y="-6721"/>
                  <a:pt x="84083" y="26276"/>
                </a:cubicBezTo>
                <a:cubicBezTo>
                  <a:pt x="96255" y="30080"/>
                  <a:pt x="108290" y="34690"/>
                  <a:pt x="120869" y="36786"/>
                </a:cubicBezTo>
                <a:cubicBezTo>
                  <a:pt x="139954" y="39967"/>
                  <a:pt x="159407" y="40289"/>
                  <a:pt x="178676" y="42041"/>
                </a:cubicBezTo>
                <a:lnTo>
                  <a:pt x="683173" y="31531"/>
                </a:lnTo>
                <a:cubicBezTo>
                  <a:pt x="751511" y="31025"/>
                  <a:pt x="819846" y="33881"/>
                  <a:pt x="888124" y="36786"/>
                </a:cubicBezTo>
                <a:cubicBezTo>
                  <a:pt x="902234" y="37386"/>
                  <a:pt x="916057" y="41419"/>
                  <a:pt x="930166" y="42041"/>
                </a:cubicBezTo>
                <a:cubicBezTo>
                  <a:pt x="1035226" y="46676"/>
                  <a:pt x="1140373" y="49048"/>
                  <a:pt x="1245476" y="52552"/>
                </a:cubicBezTo>
                <a:cubicBezTo>
                  <a:pt x="1306958" y="64848"/>
                  <a:pt x="1230753" y="48871"/>
                  <a:pt x="1308538" y="68317"/>
                </a:cubicBezTo>
                <a:lnTo>
                  <a:pt x="1350580" y="78828"/>
                </a:lnTo>
                <a:cubicBezTo>
                  <a:pt x="1355835" y="84083"/>
                  <a:pt x="1360298" y="90273"/>
                  <a:pt x="1366345" y="94593"/>
                </a:cubicBezTo>
                <a:cubicBezTo>
                  <a:pt x="1372720" y="99146"/>
                  <a:pt x="1380564" y="101216"/>
                  <a:pt x="1387366" y="105103"/>
                </a:cubicBezTo>
                <a:cubicBezTo>
                  <a:pt x="1392850" y="108237"/>
                  <a:pt x="1397992" y="111943"/>
                  <a:pt x="1403131" y="115614"/>
                </a:cubicBezTo>
                <a:cubicBezTo>
                  <a:pt x="1410258" y="120705"/>
                  <a:pt x="1416020" y="128126"/>
                  <a:pt x="1424152" y="131379"/>
                </a:cubicBezTo>
                <a:cubicBezTo>
                  <a:pt x="1434045" y="135336"/>
                  <a:pt x="1445235" y="134545"/>
                  <a:pt x="1455683" y="136635"/>
                </a:cubicBezTo>
                <a:cubicBezTo>
                  <a:pt x="1471520" y="139802"/>
                  <a:pt x="1487419" y="142823"/>
                  <a:pt x="1502980" y="147145"/>
                </a:cubicBezTo>
                <a:cubicBezTo>
                  <a:pt x="1628240" y="181938"/>
                  <a:pt x="1473174" y="145775"/>
                  <a:pt x="1597573" y="173421"/>
                </a:cubicBezTo>
                <a:cubicBezTo>
                  <a:pt x="1604580" y="176924"/>
                  <a:pt x="1611745" y="180127"/>
                  <a:pt x="1618593" y="183931"/>
                </a:cubicBezTo>
                <a:cubicBezTo>
                  <a:pt x="1627522" y="188892"/>
                  <a:pt x="1635535" y="195549"/>
                  <a:pt x="1644869" y="199697"/>
                </a:cubicBezTo>
                <a:cubicBezTo>
                  <a:pt x="1651469" y="202630"/>
                  <a:pt x="1659127" y="202416"/>
                  <a:pt x="1665890" y="204952"/>
                </a:cubicBezTo>
                <a:cubicBezTo>
                  <a:pt x="1673225" y="207703"/>
                  <a:pt x="1679710" y="212376"/>
                  <a:pt x="1686911" y="215462"/>
                </a:cubicBezTo>
                <a:cubicBezTo>
                  <a:pt x="1697467" y="219986"/>
                  <a:pt x="1713028" y="223305"/>
                  <a:pt x="1723697" y="225972"/>
                </a:cubicBezTo>
                <a:cubicBezTo>
                  <a:pt x="1748269" y="250545"/>
                  <a:pt x="1730911" y="235737"/>
                  <a:pt x="1765738" y="257503"/>
                </a:cubicBezTo>
                <a:cubicBezTo>
                  <a:pt x="1771094" y="260851"/>
                  <a:pt x="1775699" y="265526"/>
                  <a:pt x="1781504" y="268014"/>
                </a:cubicBezTo>
                <a:cubicBezTo>
                  <a:pt x="1788142" y="270859"/>
                  <a:pt x="1795517" y="271517"/>
                  <a:pt x="1802524" y="273269"/>
                </a:cubicBezTo>
                <a:cubicBezTo>
                  <a:pt x="1853353" y="311392"/>
                  <a:pt x="1799186" y="274228"/>
                  <a:pt x="1839311" y="294290"/>
                </a:cubicBezTo>
                <a:cubicBezTo>
                  <a:pt x="1848447" y="298858"/>
                  <a:pt x="1856657" y="305095"/>
                  <a:pt x="1865586" y="310055"/>
                </a:cubicBezTo>
                <a:cubicBezTo>
                  <a:pt x="1885070" y="320880"/>
                  <a:pt x="1883765" y="319619"/>
                  <a:pt x="1902373" y="325821"/>
                </a:cubicBezTo>
                <a:cubicBezTo>
                  <a:pt x="1931042" y="354490"/>
                  <a:pt x="1905078" y="332429"/>
                  <a:pt x="1954924" y="357352"/>
                </a:cubicBezTo>
                <a:cubicBezTo>
                  <a:pt x="2031170" y="395475"/>
                  <a:pt x="1942255" y="352408"/>
                  <a:pt x="1996966" y="388883"/>
                </a:cubicBezTo>
                <a:cubicBezTo>
                  <a:pt x="2001575" y="391956"/>
                  <a:pt x="2007476" y="392386"/>
                  <a:pt x="2012731" y="394138"/>
                </a:cubicBezTo>
                <a:cubicBezTo>
                  <a:pt x="2019738" y="401145"/>
                  <a:pt x="2025688" y="409399"/>
                  <a:pt x="2033752" y="415159"/>
                </a:cubicBezTo>
                <a:cubicBezTo>
                  <a:pt x="2038259" y="418379"/>
                  <a:pt x="2045600" y="416497"/>
                  <a:pt x="2049517" y="420414"/>
                </a:cubicBezTo>
                <a:cubicBezTo>
                  <a:pt x="2055057" y="425954"/>
                  <a:pt x="2056223" y="434587"/>
                  <a:pt x="2060028" y="441435"/>
                </a:cubicBezTo>
                <a:cubicBezTo>
                  <a:pt x="2075290" y="468907"/>
                  <a:pt x="2070051" y="461968"/>
                  <a:pt x="2086304" y="478221"/>
                </a:cubicBezTo>
                <a:cubicBezTo>
                  <a:pt x="2102640" y="527228"/>
                  <a:pt x="2074233" y="445808"/>
                  <a:pt x="2107324" y="520262"/>
                </a:cubicBezTo>
                <a:cubicBezTo>
                  <a:pt x="2110257" y="526862"/>
                  <a:pt x="2110596" y="534338"/>
                  <a:pt x="2112580" y="541283"/>
                </a:cubicBezTo>
                <a:cubicBezTo>
                  <a:pt x="2114102" y="546609"/>
                  <a:pt x="2116492" y="551674"/>
                  <a:pt x="2117835" y="557048"/>
                </a:cubicBezTo>
                <a:cubicBezTo>
                  <a:pt x="2120001" y="565713"/>
                  <a:pt x="2120924" y="574659"/>
                  <a:pt x="2123090" y="583324"/>
                </a:cubicBezTo>
                <a:cubicBezTo>
                  <a:pt x="2126956" y="598790"/>
                  <a:pt x="2131334" y="605068"/>
                  <a:pt x="2138855" y="620110"/>
                </a:cubicBezTo>
                <a:cubicBezTo>
                  <a:pt x="2140607" y="656896"/>
                  <a:pt x="2141052" y="693768"/>
                  <a:pt x="2144111" y="730469"/>
                </a:cubicBezTo>
                <a:cubicBezTo>
                  <a:pt x="2144571" y="735989"/>
                  <a:pt x="2148022" y="740861"/>
                  <a:pt x="2149366" y="746235"/>
                </a:cubicBezTo>
                <a:cubicBezTo>
                  <a:pt x="2151532" y="754900"/>
                  <a:pt x="2151797" y="764037"/>
                  <a:pt x="2154621" y="772510"/>
                </a:cubicBezTo>
                <a:cubicBezTo>
                  <a:pt x="2157098" y="779942"/>
                  <a:pt x="2161628" y="786524"/>
                  <a:pt x="2165131" y="793531"/>
                </a:cubicBezTo>
                <a:cubicBezTo>
                  <a:pt x="2166883" y="804041"/>
                  <a:pt x="2168480" y="814579"/>
                  <a:pt x="2170386" y="825062"/>
                </a:cubicBezTo>
                <a:cubicBezTo>
                  <a:pt x="2171984" y="833850"/>
                  <a:pt x="2174249" y="842515"/>
                  <a:pt x="2175642" y="851338"/>
                </a:cubicBezTo>
                <a:cubicBezTo>
                  <a:pt x="2179506" y="875808"/>
                  <a:pt x="2181294" y="900618"/>
                  <a:pt x="2186152" y="924910"/>
                </a:cubicBezTo>
                <a:cubicBezTo>
                  <a:pt x="2188325" y="935774"/>
                  <a:pt x="2193159" y="945931"/>
                  <a:pt x="2196662" y="956441"/>
                </a:cubicBezTo>
                <a:lnTo>
                  <a:pt x="2201917" y="972207"/>
                </a:lnTo>
                <a:lnTo>
                  <a:pt x="2207173" y="987972"/>
                </a:lnTo>
                <a:lnTo>
                  <a:pt x="2212428" y="1003738"/>
                </a:lnTo>
                <a:cubicBezTo>
                  <a:pt x="2219546" y="1074916"/>
                  <a:pt x="2229229" y="1093149"/>
                  <a:pt x="2217683" y="1150883"/>
                </a:cubicBezTo>
                <a:cubicBezTo>
                  <a:pt x="2216915" y="1154724"/>
                  <a:pt x="2214180" y="1157890"/>
                  <a:pt x="2212428" y="11613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E8D61D-D204-4D74-BF02-24D379808AC7}"/>
              </a:ext>
            </a:extLst>
          </p:cNvPr>
          <p:cNvSpPr txBox="1"/>
          <p:nvPr/>
        </p:nvSpPr>
        <p:spPr>
          <a:xfrm>
            <a:off x="993227" y="1436240"/>
            <a:ext cx="281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Direction is consistent with Lenz’s law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E6FA2E-75DC-4FF3-A0C3-4A039F984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128" r="44436" b="1"/>
          <a:stretch/>
        </p:blipFill>
        <p:spPr>
          <a:xfrm>
            <a:off x="4370685" y="3119565"/>
            <a:ext cx="1237989" cy="6715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042A72-5966-4B08-A4A3-6E607444D5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889" y="3829056"/>
            <a:ext cx="2405543" cy="11399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F765A2-F5C1-4C30-BC1A-22EEAD9E7E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2889" y="5006936"/>
            <a:ext cx="3032015" cy="8427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29E625-1568-4D73-B453-3695E443BCF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609"/>
          <a:stretch/>
        </p:blipFill>
        <p:spPr>
          <a:xfrm>
            <a:off x="4284921" y="5999433"/>
            <a:ext cx="2883230" cy="7548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83BC15F-2B1E-4AEA-9B79-7862273A5008}"/>
              </a:ext>
            </a:extLst>
          </p:cNvPr>
          <p:cNvSpPr txBox="1"/>
          <p:nvPr/>
        </p:nvSpPr>
        <p:spPr>
          <a:xfrm>
            <a:off x="3521778" y="6074613"/>
            <a:ext cx="814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</a:t>
            </a:r>
            <a:r>
              <a:rPr lang="en-US" sz="2400" dirty="0"/>
              <a:t>(</a:t>
            </a:r>
            <a:r>
              <a:rPr lang="en-US" sz="2400" dirty="0" err="1"/>
              <a:t>s,t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9910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8FA45F-1A96-41FF-9471-3571BD7F0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55"/>
          <a:stretch/>
        </p:blipFill>
        <p:spPr>
          <a:xfrm>
            <a:off x="349381" y="630621"/>
            <a:ext cx="3951218" cy="1813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EB4948-531D-476A-8A5A-EAB8FC6C4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229" y="1537138"/>
            <a:ext cx="3676158" cy="13468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358BF3-95B5-4804-87ED-3D371CA81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885" y="672891"/>
            <a:ext cx="2227267" cy="640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4296B6-DA9B-48C0-9FEE-FFB52793C7A2}"/>
              </a:ext>
            </a:extLst>
          </p:cNvPr>
          <p:cNvSpPr txBox="1"/>
          <p:nvPr/>
        </p:nvSpPr>
        <p:spPr>
          <a:xfrm>
            <a:off x="155770" y="3694386"/>
            <a:ext cx="8988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 component of electric induction </a:t>
            </a:r>
            <a:r>
              <a:rPr lang="en-US" b="1" dirty="0"/>
              <a:t>D</a:t>
            </a:r>
            <a:r>
              <a:rPr lang="en-US" dirty="0"/>
              <a:t> is discontinuous by the surface free-charge density.</a:t>
            </a:r>
          </a:p>
          <a:p>
            <a:r>
              <a:rPr lang="en-US" dirty="0"/>
              <a:t>If there is none, then this component of </a:t>
            </a:r>
            <a:r>
              <a:rPr lang="en-US" b="1" dirty="0"/>
              <a:t>D</a:t>
            </a:r>
            <a:r>
              <a:rPr lang="en-US" dirty="0"/>
              <a:t> is continuous.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D6177A-9D92-4CF6-96F2-3DB70D417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1665" y="4629495"/>
            <a:ext cx="1368421" cy="3960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D048D6-57CD-45F6-9002-3B80376860E3}"/>
              </a:ext>
            </a:extLst>
          </p:cNvPr>
          <p:cNvSpPr txBox="1"/>
          <p:nvPr/>
        </p:nvSpPr>
        <p:spPr>
          <a:xfrm>
            <a:off x="268014" y="5328744"/>
            <a:ext cx="8254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 component of magnetic induction </a:t>
            </a:r>
            <a:r>
              <a:rPr lang="en-US" b="1" dirty="0"/>
              <a:t>B</a:t>
            </a:r>
            <a:r>
              <a:rPr lang="en-US" dirty="0"/>
              <a:t> is always continuous across any boundary.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B7D03A-29C9-436E-891E-95BD724B1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2330" y="4513829"/>
            <a:ext cx="1185118" cy="5608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EB6A01C2-3CDE-448B-B34A-B6497DAFE6CD}"/>
              </a:ext>
            </a:extLst>
          </p:cNvPr>
          <p:cNvSpPr/>
          <p:nvPr/>
        </p:nvSpPr>
        <p:spPr>
          <a:xfrm>
            <a:off x="5507421" y="4687614"/>
            <a:ext cx="656896" cy="231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30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AB8373-7487-44F1-BF14-83C9803E0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0"/>
          <a:stretch/>
        </p:blipFill>
        <p:spPr>
          <a:xfrm>
            <a:off x="15767" y="26280"/>
            <a:ext cx="5243475" cy="2648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43D261-D996-4D96-B4B4-E195128140ED}"/>
              </a:ext>
            </a:extLst>
          </p:cNvPr>
          <p:cNvSpPr txBox="1"/>
          <p:nvPr/>
        </p:nvSpPr>
        <p:spPr>
          <a:xfrm>
            <a:off x="4741070" y="472967"/>
            <a:ext cx="725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H</a:t>
            </a:r>
            <a:r>
              <a:rPr lang="en-US" sz="2400" baseline="-250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837B3-E84E-42A9-B77E-11120F6E679A}"/>
              </a:ext>
            </a:extLst>
          </p:cNvPr>
          <p:cNvSpPr txBox="1"/>
          <p:nvPr/>
        </p:nvSpPr>
        <p:spPr>
          <a:xfrm>
            <a:off x="2274897" y="1971640"/>
            <a:ext cx="725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H</a:t>
            </a:r>
            <a:r>
              <a:rPr lang="en-US" sz="2400" b="1" baseline="-25000" dirty="0"/>
              <a:t>2</a:t>
            </a:r>
            <a:endParaRPr lang="en-US" sz="2400" baseline="-2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2FE1F-C3A3-4C3F-9464-743F9828A2EC}"/>
              </a:ext>
            </a:extLst>
          </p:cNvPr>
          <p:cNvSpPr txBox="1"/>
          <p:nvPr/>
        </p:nvSpPr>
        <p:spPr>
          <a:xfrm>
            <a:off x="136627" y="1948968"/>
            <a:ext cx="158812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Surface free current density A/m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5F3D88-41FA-4D7D-A5EE-ED0CE17074D0}"/>
              </a:ext>
            </a:extLst>
          </p:cNvPr>
          <p:cNvSpPr/>
          <p:nvPr/>
        </p:nvSpPr>
        <p:spPr>
          <a:xfrm>
            <a:off x="1788029" y="2064547"/>
            <a:ext cx="357352" cy="7147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25B18-FF3D-4007-8A21-BFA9CE918C41}"/>
              </a:ext>
            </a:extLst>
          </p:cNvPr>
          <p:cNvSpPr txBox="1"/>
          <p:nvPr/>
        </p:nvSpPr>
        <p:spPr>
          <a:xfrm>
            <a:off x="3464063" y="2041301"/>
            <a:ext cx="20022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Amperian</a:t>
            </a:r>
            <a:r>
              <a:rPr lang="en-US" dirty="0"/>
              <a:t> loop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2683A0-88CB-4D86-A304-786D60371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891" y="3334051"/>
            <a:ext cx="3980070" cy="714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293FF0-FF8B-477F-82FD-490A50660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834" y="2686323"/>
            <a:ext cx="1152495" cy="601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8ED06C-342D-4AAB-AB9F-E2E3D824A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658" y="2652188"/>
            <a:ext cx="2471493" cy="6017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346F16-492B-4702-B035-7016BA32AA1C}"/>
              </a:ext>
            </a:extLst>
          </p:cNvPr>
          <p:cNvSpPr txBox="1"/>
          <p:nvPr/>
        </p:nvSpPr>
        <p:spPr>
          <a:xfrm>
            <a:off x="7481238" y="2718855"/>
            <a:ext cx="1639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Goes to zero:  Displacement current is finite, but loop is infinitesimal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2D822431-BBA1-4D8C-9C96-D7621037E902}"/>
              </a:ext>
            </a:extLst>
          </p:cNvPr>
          <p:cNvCxnSpPr>
            <a:endCxn id="8" idx="3"/>
          </p:cNvCxnSpPr>
          <p:nvPr/>
        </p:nvCxnSpPr>
        <p:spPr>
          <a:xfrm rot="10800000" flipV="1">
            <a:off x="5994962" y="3066405"/>
            <a:ext cx="1235253" cy="624997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152126B-9273-4B4F-8B8A-F5049D7A0F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080" y="3978557"/>
            <a:ext cx="1691284" cy="6249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4C4721-1AEE-44AA-9E72-9033EAA76D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0993" y="4603555"/>
            <a:ext cx="1502684" cy="5472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3316DF-72EF-423C-AE1E-2DA28B4BA2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5797" y="5239871"/>
            <a:ext cx="2588862" cy="56733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06C108-1433-48BF-BEA5-EA17EEC8CC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6408" y="5119596"/>
            <a:ext cx="2237421" cy="8134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4E384AC-0CB3-4B79-9201-9F3F35DC02E8}"/>
              </a:ext>
            </a:extLst>
          </p:cNvPr>
          <p:cNvSpPr txBox="1"/>
          <p:nvPr/>
        </p:nvSpPr>
        <p:spPr>
          <a:xfrm>
            <a:off x="5386552" y="533887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192FDF-3C80-41AC-9D73-E5B0FC1D0B23}"/>
              </a:ext>
            </a:extLst>
          </p:cNvPr>
          <p:cNvCxnSpPr/>
          <p:nvPr/>
        </p:nvCxnSpPr>
        <p:spPr>
          <a:xfrm>
            <a:off x="2519035" y="5291573"/>
            <a:ext cx="1672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08A0F3C-B093-4C86-95B5-BB1440EB1EFC}"/>
              </a:ext>
            </a:extLst>
          </p:cNvPr>
          <p:cNvCxnSpPr/>
          <p:nvPr/>
        </p:nvCxnSpPr>
        <p:spPr>
          <a:xfrm>
            <a:off x="3217975" y="5307343"/>
            <a:ext cx="1672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FD7B3B0-460C-4D0D-AC78-0660FFF96578}"/>
              </a:ext>
            </a:extLst>
          </p:cNvPr>
          <p:cNvSpPr txBox="1"/>
          <p:nvPr/>
        </p:nvSpPr>
        <p:spPr>
          <a:xfrm>
            <a:off x="796659" y="6117727"/>
            <a:ext cx="672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Tangential components of </a:t>
            </a:r>
            <a:r>
              <a:rPr lang="en-US" b="1" dirty="0"/>
              <a:t>H</a:t>
            </a:r>
            <a:r>
              <a:rPr lang="en-US" dirty="0"/>
              <a:t> are discontinuous by free surface current density components that flow perpendicular to them.</a:t>
            </a:r>
          </a:p>
        </p:txBody>
      </p:sp>
    </p:spTree>
    <p:extLst>
      <p:ext uri="{BB962C8B-B14F-4D97-AF65-F5344CB8AC3E}">
        <p14:creationId xmlns:p14="http://schemas.microsoft.com/office/powerpoint/2010/main" val="2141450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149265-4A1A-4DF0-90AD-4CCAA4D6D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89" y="2113583"/>
            <a:ext cx="2002821" cy="5928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110F77A-5B57-4B22-B19B-D2EA4D9CCAB7}"/>
              </a:ext>
            </a:extLst>
          </p:cNvPr>
          <p:cNvGrpSpPr/>
          <p:nvPr/>
        </p:nvGrpSpPr>
        <p:grpSpPr>
          <a:xfrm>
            <a:off x="324293" y="387544"/>
            <a:ext cx="2476712" cy="1558214"/>
            <a:chOff x="651641" y="387544"/>
            <a:chExt cx="2149364" cy="12257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5A448A1-7C03-4543-B297-C5A4B4EB5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1223" y="387544"/>
              <a:ext cx="1628421" cy="1174579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233FFD5-B60B-47F1-A4A0-9319DA936229}"/>
                </a:ext>
              </a:extLst>
            </p:cNvPr>
            <p:cNvSpPr/>
            <p:nvPr/>
          </p:nvSpPr>
          <p:spPr>
            <a:xfrm>
              <a:off x="662000" y="756745"/>
              <a:ext cx="467862" cy="220717"/>
            </a:xfrm>
            <a:custGeom>
              <a:avLst/>
              <a:gdLst>
                <a:gd name="connsiteX0" fmla="*/ 467862 w 467862"/>
                <a:gd name="connsiteY0" fmla="*/ 0 h 220717"/>
                <a:gd name="connsiteX1" fmla="*/ 157807 w 467862"/>
                <a:gd name="connsiteY1" fmla="*/ 36786 h 220717"/>
                <a:gd name="connsiteX2" fmla="*/ 147297 w 467862"/>
                <a:gd name="connsiteY2" fmla="*/ 52552 h 220717"/>
                <a:gd name="connsiteX3" fmla="*/ 131531 w 467862"/>
                <a:gd name="connsiteY3" fmla="*/ 57807 h 220717"/>
                <a:gd name="connsiteX4" fmla="*/ 110510 w 467862"/>
                <a:gd name="connsiteY4" fmla="*/ 89338 h 220717"/>
                <a:gd name="connsiteX5" fmla="*/ 78979 w 467862"/>
                <a:gd name="connsiteY5" fmla="*/ 99848 h 220717"/>
                <a:gd name="connsiteX6" fmla="*/ 36938 w 467862"/>
                <a:gd name="connsiteY6" fmla="*/ 115614 h 220717"/>
                <a:gd name="connsiteX7" fmla="*/ 31683 w 467862"/>
                <a:gd name="connsiteY7" fmla="*/ 152400 h 220717"/>
                <a:gd name="connsiteX8" fmla="*/ 15917 w 467862"/>
                <a:gd name="connsiteY8" fmla="*/ 162910 h 220717"/>
                <a:gd name="connsiteX9" fmla="*/ 152 w 467862"/>
                <a:gd name="connsiteY9" fmla="*/ 215462 h 220717"/>
                <a:gd name="connsiteX10" fmla="*/ 152 w 467862"/>
                <a:gd name="connsiteY10" fmla="*/ 220717 h 22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7862" h="220717">
                  <a:moveTo>
                    <a:pt x="467862" y="0"/>
                  </a:moveTo>
                  <a:cubicBezTo>
                    <a:pt x="379002" y="106632"/>
                    <a:pt x="469211" y="14542"/>
                    <a:pt x="157807" y="36786"/>
                  </a:cubicBezTo>
                  <a:cubicBezTo>
                    <a:pt x="151507" y="37236"/>
                    <a:pt x="152229" y="48606"/>
                    <a:pt x="147297" y="52552"/>
                  </a:cubicBezTo>
                  <a:cubicBezTo>
                    <a:pt x="142971" y="56013"/>
                    <a:pt x="136786" y="56055"/>
                    <a:pt x="131531" y="57807"/>
                  </a:cubicBezTo>
                  <a:cubicBezTo>
                    <a:pt x="124524" y="68317"/>
                    <a:pt x="122494" y="85344"/>
                    <a:pt x="110510" y="89338"/>
                  </a:cubicBezTo>
                  <a:cubicBezTo>
                    <a:pt x="100000" y="92841"/>
                    <a:pt x="88888" y="94893"/>
                    <a:pt x="78979" y="99848"/>
                  </a:cubicBezTo>
                  <a:cubicBezTo>
                    <a:pt x="51499" y="113588"/>
                    <a:pt x="65559" y="108458"/>
                    <a:pt x="36938" y="115614"/>
                  </a:cubicBezTo>
                  <a:cubicBezTo>
                    <a:pt x="35186" y="127876"/>
                    <a:pt x="36714" y="141081"/>
                    <a:pt x="31683" y="152400"/>
                  </a:cubicBezTo>
                  <a:cubicBezTo>
                    <a:pt x="29118" y="158172"/>
                    <a:pt x="19265" y="157554"/>
                    <a:pt x="15917" y="162910"/>
                  </a:cubicBezTo>
                  <a:cubicBezTo>
                    <a:pt x="11974" y="169219"/>
                    <a:pt x="2324" y="204603"/>
                    <a:pt x="152" y="215462"/>
                  </a:cubicBezTo>
                  <a:cubicBezTo>
                    <a:pt x="-192" y="217180"/>
                    <a:pt x="152" y="218965"/>
                    <a:pt x="152" y="22071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83F8F6A-97AC-4809-888D-E8BF656CBC33}"/>
                </a:ext>
              </a:extLst>
            </p:cNvPr>
            <p:cNvSpPr/>
            <p:nvPr/>
          </p:nvSpPr>
          <p:spPr>
            <a:xfrm>
              <a:off x="882869" y="1282262"/>
              <a:ext cx="278524" cy="215462"/>
            </a:xfrm>
            <a:custGeom>
              <a:avLst/>
              <a:gdLst>
                <a:gd name="connsiteX0" fmla="*/ 278524 w 278524"/>
                <a:gd name="connsiteY0" fmla="*/ 0 h 215462"/>
                <a:gd name="connsiteX1" fmla="*/ 231228 w 278524"/>
                <a:gd name="connsiteY1" fmla="*/ 21021 h 215462"/>
                <a:gd name="connsiteX2" fmla="*/ 178676 w 278524"/>
                <a:gd name="connsiteY2" fmla="*/ 36786 h 215462"/>
                <a:gd name="connsiteX3" fmla="*/ 162910 w 278524"/>
                <a:gd name="connsiteY3" fmla="*/ 47297 h 215462"/>
                <a:gd name="connsiteX4" fmla="*/ 120869 w 278524"/>
                <a:gd name="connsiteY4" fmla="*/ 68317 h 215462"/>
                <a:gd name="connsiteX5" fmla="*/ 89338 w 278524"/>
                <a:gd name="connsiteY5" fmla="*/ 99848 h 215462"/>
                <a:gd name="connsiteX6" fmla="*/ 78828 w 278524"/>
                <a:gd name="connsiteY6" fmla="*/ 110359 h 215462"/>
                <a:gd name="connsiteX7" fmla="*/ 63062 w 278524"/>
                <a:gd name="connsiteY7" fmla="*/ 115614 h 215462"/>
                <a:gd name="connsiteX8" fmla="*/ 42041 w 278524"/>
                <a:gd name="connsiteY8" fmla="*/ 141890 h 215462"/>
                <a:gd name="connsiteX9" fmla="*/ 31531 w 278524"/>
                <a:gd name="connsiteY9" fmla="*/ 157655 h 215462"/>
                <a:gd name="connsiteX10" fmla="*/ 26276 w 278524"/>
                <a:gd name="connsiteY10" fmla="*/ 173421 h 215462"/>
                <a:gd name="connsiteX11" fmla="*/ 15765 w 278524"/>
                <a:gd name="connsiteY11" fmla="*/ 183931 h 215462"/>
                <a:gd name="connsiteX12" fmla="*/ 5255 w 278524"/>
                <a:gd name="connsiteY12" fmla="*/ 199697 h 215462"/>
                <a:gd name="connsiteX13" fmla="*/ 0 w 278524"/>
                <a:gd name="connsiteY13" fmla="*/ 215462 h 21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8524" h="215462">
                  <a:moveTo>
                    <a:pt x="278524" y="0"/>
                  </a:moveTo>
                  <a:cubicBezTo>
                    <a:pt x="227949" y="10115"/>
                    <a:pt x="274799" y="-3185"/>
                    <a:pt x="231228" y="21021"/>
                  </a:cubicBezTo>
                  <a:cubicBezTo>
                    <a:pt x="211784" y="31823"/>
                    <a:pt x="199880" y="32545"/>
                    <a:pt x="178676" y="36786"/>
                  </a:cubicBezTo>
                  <a:cubicBezTo>
                    <a:pt x="173421" y="40290"/>
                    <a:pt x="168559" y="44472"/>
                    <a:pt x="162910" y="47297"/>
                  </a:cubicBezTo>
                  <a:cubicBezTo>
                    <a:pt x="142659" y="57423"/>
                    <a:pt x="136523" y="54402"/>
                    <a:pt x="120869" y="68317"/>
                  </a:cubicBezTo>
                  <a:cubicBezTo>
                    <a:pt x="109760" y="78192"/>
                    <a:pt x="99848" y="89338"/>
                    <a:pt x="89338" y="99848"/>
                  </a:cubicBezTo>
                  <a:cubicBezTo>
                    <a:pt x="85835" y="103352"/>
                    <a:pt x="83528" y="108792"/>
                    <a:pt x="78828" y="110359"/>
                  </a:cubicBezTo>
                  <a:lnTo>
                    <a:pt x="63062" y="115614"/>
                  </a:lnTo>
                  <a:cubicBezTo>
                    <a:pt x="30715" y="164134"/>
                    <a:pt x="71993" y="104450"/>
                    <a:pt x="42041" y="141890"/>
                  </a:cubicBezTo>
                  <a:cubicBezTo>
                    <a:pt x="38096" y="146822"/>
                    <a:pt x="35034" y="152400"/>
                    <a:pt x="31531" y="157655"/>
                  </a:cubicBezTo>
                  <a:cubicBezTo>
                    <a:pt x="29779" y="162910"/>
                    <a:pt x="29126" y="168671"/>
                    <a:pt x="26276" y="173421"/>
                  </a:cubicBezTo>
                  <a:cubicBezTo>
                    <a:pt x="23727" y="177670"/>
                    <a:pt x="18860" y="180062"/>
                    <a:pt x="15765" y="183931"/>
                  </a:cubicBezTo>
                  <a:cubicBezTo>
                    <a:pt x="11819" y="188863"/>
                    <a:pt x="8080" y="194048"/>
                    <a:pt x="5255" y="199697"/>
                  </a:cubicBezTo>
                  <a:cubicBezTo>
                    <a:pt x="2778" y="204651"/>
                    <a:pt x="0" y="215462"/>
                    <a:pt x="0" y="21546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FCBAC03-0612-4D0C-A6BF-72C6DB2A3CB1}"/>
                </a:ext>
              </a:extLst>
            </p:cNvPr>
            <p:cNvSpPr/>
            <p:nvPr/>
          </p:nvSpPr>
          <p:spPr>
            <a:xfrm>
              <a:off x="651641" y="998483"/>
              <a:ext cx="233654" cy="483476"/>
            </a:xfrm>
            <a:custGeom>
              <a:avLst/>
              <a:gdLst>
                <a:gd name="connsiteX0" fmla="*/ 0 w 233654"/>
                <a:gd name="connsiteY0" fmla="*/ 0 h 483476"/>
                <a:gd name="connsiteX1" fmla="*/ 26276 w 233654"/>
                <a:gd name="connsiteY1" fmla="*/ 21020 h 483476"/>
                <a:gd name="connsiteX2" fmla="*/ 52552 w 233654"/>
                <a:gd name="connsiteY2" fmla="*/ 57807 h 483476"/>
                <a:gd name="connsiteX3" fmla="*/ 63062 w 233654"/>
                <a:gd name="connsiteY3" fmla="*/ 99848 h 483476"/>
                <a:gd name="connsiteX4" fmla="*/ 73573 w 233654"/>
                <a:gd name="connsiteY4" fmla="*/ 136634 h 483476"/>
                <a:gd name="connsiteX5" fmla="*/ 89338 w 233654"/>
                <a:gd name="connsiteY5" fmla="*/ 168165 h 483476"/>
                <a:gd name="connsiteX6" fmla="*/ 94593 w 233654"/>
                <a:gd name="connsiteY6" fmla="*/ 189186 h 483476"/>
                <a:gd name="connsiteX7" fmla="*/ 99849 w 233654"/>
                <a:gd name="connsiteY7" fmla="*/ 204951 h 483476"/>
                <a:gd name="connsiteX8" fmla="*/ 110359 w 233654"/>
                <a:gd name="connsiteY8" fmla="*/ 246993 h 483476"/>
                <a:gd name="connsiteX9" fmla="*/ 136635 w 233654"/>
                <a:gd name="connsiteY9" fmla="*/ 273269 h 483476"/>
                <a:gd name="connsiteX10" fmla="*/ 162911 w 233654"/>
                <a:gd name="connsiteY10" fmla="*/ 294289 h 483476"/>
                <a:gd name="connsiteX11" fmla="*/ 173421 w 233654"/>
                <a:gd name="connsiteY11" fmla="*/ 304800 h 483476"/>
                <a:gd name="connsiteX12" fmla="*/ 194442 w 233654"/>
                <a:gd name="connsiteY12" fmla="*/ 336331 h 483476"/>
                <a:gd name="connsiteX13" fmla="*/ 220718 w 233654"/>
                <a:gd name="connsiteY13" fmla="*/ 357351 h 483476"/>
                <a:gd name="connsiteX14" fmla="*/ 231228 w 233654"/>
                <a:gd name="connsiteY14" fmla="*/ 483476 h 483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3654" h="483476">
                  <a:moveTo>
                    <a:pt x="0" y="0"/>
                  </a:moveTo>
                  <a:cubicBezTo>
                    <a:pt x="8759" y="7007"/>
                    <a:pt x="19844" y="11831"/>
                    <a:pt x="26276" y="21020"/>
                  </a:cubicBezTo>
                  <a:cubicBezTo>
                    <a:pt x="56134" y="63672"/>
                    <a:pt x="17480" y="46114"/>
                    <a:pt x="52552" y="57807"/>
                  </a:cubicBezTo>
                  <a:lnTo>
                    <a:pt x="63062" y="99848"/>
                  </a:lnTo>
                  <a:cubicBezTo>
                    <a:pt x="64745" y="106579"/>
                    <a:pt x="69805" y="129097"/>
                    <a:pt x="73573" y="136634"/>
                  </a:cubicBezTo>
                  <a:cubicBezTo>
                    <a:pt x="88926" y="167340"/>
                    <a:pt x="80533" y="137347"/>
                    <a:pt x="89338" y="168165"/>
                  </a:cubicBezTo>
                  <a:cubicBezTo>
                    <a:pt x="91322" y="175110"/>
                    <a:pt x="92609" y="182241"/>
                    <a:pt x="94593" y="189186"/>
                  </a:cubicBezTo>
                  <a:cubicBezTo>
                    <a:pt x="96115" y="194512"/>
                    <a:pt x="98391" y="199607"/>
                    <a:pt x="99849" y="204951"/>
                  </a:cubicBezTo>
                  <a:cubicBezTo>
                    <a:pt x="103650" y="218887"/>
                    <a:pt x="100145" y="236779"/>
                    <a:pt x="110359" y="246993"/>
                  </a:cubicBezTo>
                  <a:cubicBezTo>
                    <a:pt x="119118" y="255752"/>
                    <a:pt x="129764" y="262963"/>
                    <a:pt x="136635" y="273269"/>
                  </a:cubicBezTo>
                  <a:cubicBezTo>
                    <a:pt x="150218" y="293643"/>
                    <a:pt x="141153" y="287037"/>
                    <a:pt x="162911" y="294289"/>
                  </a:cubicBezTo>
                  <a:cubicBezTo>
                    <a:pt x="166414" y="297793"/>
                    <a:pt x="170448" y="300836"/>
                    <a:pt x="173421" y="304800"/>
                  </a:cubicBezTo>
                  <a:cubicBezTo>
                    <a:pt x="181000" y="314906"/>
                    <a:pt x="183932" y="329324"/>
                    <a:pt x="194442" y="336331"/>
                  </a:cubicBezTo>
                  <a:cubicBezTo>
                    <a:pt x="214330" y="349589"/>
                    <a:pt x="205741" y="342375"/>
                    <a:pt x="220718" y="357351"/>
                  </a:cubicBezTo>
                  <a:cubicBezTo>
                    <a:pt x="241198" y="418796"/>
                    <a:pt x="231228" y="377804"/>
                    <a:pt x="231228" y="48347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4D3737-634D-4447-8AA2-72BB1BE3F3E3}"/>
                </a:ext>
              </a:extLst>
            </p:cNvPr>
            <p:cNvSpPr/>
            <p:nvPr/>
          </p:nvSpPr>
          <p:spPr>
            <a:xfrm>
              <a:off x="2007476" y="1282262"/>
              <a:ext cx="793529" cy="3310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Loop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2310A7E-D60E-4DC4-A7CD-74DCC1591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452" y="1265707"/>
            <a:ext cx="1290841" cy="5928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9783D1-6C06-4367-B034-EFC661AC6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427" y="1151385"/>
            <a:ext cx="1211862" cy="5928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968F40-F2A5-4BE2-BCAC-E984A6D67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410" y="2113583"/>
            <a:ext cx="1917119" cy="7697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8345D0-514C-403C-8A4E-428BABE65B83}"/>
              </a:ext>
            </a:extLst>
          </p:cNvPr>
          <p:cNvSpPr txBox="1"/>
          <p:nvPr/>
        </p:nvSpPr>
        <p:spPr>
          <a:xfrm>
            <a:off x="7576231" y="2229758"/>
            <a:ext cx="1639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Goes to zero: Magnetic flux current is finite, but loop is infinitesimal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1ED874D-5567-4162-9513-75776AC92B4F}"/>
              </a:ext>
            </a:extLst>
          </p:cNvPr>
          <p:cNvSpPr/>
          <p:nvPr/>
        </p:nvSpPr>
        <p:spPr>
          <a:xfrm>
            <a:off x="6491147" y="2908005"/>
            <a:ext cx="845318" cy="446567"/>
          </a:xfrm>
          <a:custGeom>
            <a:avLst/>
            <a:gdLst>
              <a:gd name="connsiteX0" fmla="*/ 845318 w 845318"/>
              <a:gd name="connsiteY0" fmla="*/ 446567 h 446567"/>
              <a:gd name="connsiteX1" fmla="*/ 425332 w 845318"/>
              <a:gd name="connsiteY1" fmla="*/ 393404 h 446567"/>
              <a:gd name="connsiteX2" fmla="*/ 377486 w 845318"/>
              <a:gd name="connsiteY2" fmla="*/ 382772 h 446567"/>
              <a:gd name="connsiteX3" fmla="*/ 350904 w 845318"/>
              <a:gd name="connsiteY3" fmla="*/ 356190 h 446567"/>
              <a:gd name="connsiteX4" fmla="*/ 334955 w 845318"/>
              <a:gd name="connsiteY4" fmla="*/ 350874 h 446567"/>
              <a:gd name="connsiteX5" fmla="*/ 292425 w 845318"/>
              <a:gd name="connsiteY5" fmla="*/ 329609 h 446567"/>
              <a:gd name="connsiteX6" fmla="*/ 276476 w 845318"/>
              <a:gd name="connsiteY6" fmla="*/ 313660 h 446567"/>
              <a:gd name="connsiteX7" fmla="*/ 260527 w 845318"/>
              <a:gd name="connsiteY7" fmla="*/ 308344 h 446567"/>
              <a:gd name="connsiteX8" fmla="*/ 202048 w 845318"/>
              <a:gd name="connsiteY8" fmla="*/ 271130 h 446567"/>
              <a:gd name="connsiteX9" fmla="*/ 148886 w 845318"/>
              <a:gd name="connsiteY9" fmla="*/ 212651 h 446567"/>
              <a:gd name="connsiteX10" fmla="*/ 132937 w 845318"/>
              <a:gd name="connsiteY10" fmla="*/ 196702 h 446567"/>
              <a:gd name="connsiteX11" fmla="*/ 90406 w 845318"/>
              <a:gd name="connsiteY11" fmla="*/ 148855 h 446567"/>
              <a:gd name="connsiteX12" fmla="*/ 74458 w 845318"/>
              <a:gd name="connsiteY12" fmla="*/ 116958 h 446567"/>
              <a:gd name="connsiteX13" fmla="*/ 42560 w 845318"/>
              <a:gd name="connsiteY13" fmla="*/ 74428 h 446567"/>
              <a:gd name="connsiteX14" fmla="*/ 31927 w 845318"/>
              <a:gd name="connsiteY14" fmla="*/ 47846 h 446567"/>
              <a:gd name="connsiteX15" fmla="*/ 26611 w 845318"/>
              <a:gd name="connsiteY15" fmla="*/ 31897 h 446567"/>
              <a:gd name="connsiteX16" fmla="*/ 15979 w 845318"/>
              <a:gd name="connsiteY16" fmla="*/ 15948 h 446567"/>
              <a:gd name="connsiteX17" fmla="*/ 30 w 845318"/>
              <a:gd name="connsiteY17" fmla="*/ 0 h 4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45318" h="446567">
                <a:moveTo>
                  <a:pt x="845318" y="446567"/>
                </a:moveTo>
                <a:cubicBezTo>
                  <a:pt x="841989" y="446185"/>
                  <a:pt x="523412" y="415199"/>
                  <a:pt x="425332" y="393404"/>
                </a:cubicBezTo>
                <a:lnTo>
                  <a:pt x="377486" y="382772"/>
                </a:lnTo>
                <a:cubicBezTo>
                  <a:pt x="368625" y="373911"/>
                  <a:pt x="360929" y="363708"/>
                  <a:pt x="350904" y="356190"/>
                </a:cubicBezTo>
                <a:cubicBezTo>
                  <a:pt x="346421" y="352828"/>
                  <a:pt x="339967" y="353380"/>
                  <a:pt x="334955" y="350874"/>
                </a:cubicBezTo>
                <a:cubicBezTo>
                  <a:pt x="284737" y="325765"/>
                  <a:pt x="328390" y="341597"/>
                  <a:pt x="292425" y="329609"/>
                </a:cubicBezTo>
                <a:cubicBezTo>
                  <a:pt x="287109" y="324293"/>
                  <a:pt x="282732" y="317830"/>
                  <a:pt x="276476" y="313660"/>
                </a:cubicBezTo>
                <a:cubicBezTo>
                  <a:pt x="271813" y="310552"/>
                  <a:pt x="265010" y="311706"/>
                  <a:pt x="260527" y="308344"/>
                </a:cubicBezTo>
                <a:cubicBezTo>
                  <a:pt x="205317" y="266936"/>
                  <a:pt x="264352" y="291897"/>
                  <a:pt x="202048" y="271130"/>
                </a:cubicBezTo>
                <a:cubicBezTo>
                  <a:pt x="131650" y="200729"/>
                  <a:pt x="202544" y="273973"/>
                  <a:pt x="148886" y="212651"/>
                </a:cubicBezTo>
                <a:cubicBezTo>
                  <a:pt x="143935" y="206993"/>
                  <a:pt x="137553" y="202637"/>
                  <a:pt x="132937" y="196702"/>
                </a:cubicBezTo>
                <a:cubicBezTo>
                  <a:pt x="96285" y="149578"/>
                  <a:pt x="129156" y="177917"/>
                  <a:pt x="90406" y="148855"/>
                </a:cubicBezTo>
                <a:cubicBezTo>
                  <a:pt x="83997" y="129628"/>
                  <a:pt x="87140" y="134396"/>
                  <a:pt x="74458" y="116958"/>
                </a:cubicBezTo>
                <a:cubicBezTo>
                  <a:pt x="64035" y="102626"/>
                  <a:pt x="49141" y="90881"/>
                  <a:pt x="42560" y="74428"/>
                </a:cubicBezTo>
                <a:cubicBezTo>
                  <a:pt x="39016" y="65567"/>
                  <a:pt x="35278" y="56782"/>
                  <a:pt x="31927" y="47846"/>
                </a:cubicBezTo>
                <a:cubicBezTo>
                  <a:pt x="29959" y="42599"/>
                  <a:pt x="29117" y="36909"/>
                  <a:pt x="26611" y="31897"/>
                </a:cubicBezTo>
                <a:cubicBezTo>
                  <a:pt x="23754" y="26182"/>
                  <a:pt x="20497" y="20466"/>
                  <a:pt x="15979" y="15948"/>
                </a:cubicBezTo>
                <a:cubicBezTo>
                  <a:pt x="-1444" y="-1475"/>
                  <a:pt x="30" y="13316"/>
                  <a:pt x="30" y="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41E21B-63E6-4723-99C2-D4A9D61B9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8792" y="3492761"/>
            <a:ext cx="1355566" cy="6457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E821EC-8F1D-4FF8-BBB6-BCA06D9ACFF4}"/>
              </a:ext>
            </a:extLst>
          </p:cNvPr>
          <p:cNvSpPr txBox="1"/>
          <p:nvPr/>
        </p:nvSpPr>
        <p:spPr>
          <a:xfrm>
            <a:off x="3274827" y="4278508"/>
            <a:ext cx="504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Tangential component of electric field is continuous at a boundary</a:t>
            </a:r>
          </a:p>
        </p:txBody>
      </p:sp>
    </p:spTree>
    <p:extLst>
      <p:ext uri="{BB962C8B-B14F-4D97-AF65-F5344CB8AC3E}">
        <p14:creationId xmlns:p14="http://schemas.microsoft.com/office/powerpoint/2010/main" val="2252030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E1101-F4AB-4B49-B65A-B1CA24DBC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066" y="1398181"/>
            <a:ext cx="2925292" cy="6016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669C21-1AC8-4D8D-AA12-DC288EF134E1}"/>
              </a:ext>
            </a:extLst>
          </p:cNvPr>
          <p:cNvSpPr txBox="1"/>
          <p:nvPr/>
        </p:nvSpPr>
        <p:spPr>
          <a:xfrm>
            <a:off x="972879" y="664535"/>
            <a:ext cx="362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total charge in some volume V 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7CF48-A843-4F02-83C2-B8DE48AFD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534" y="3167792"/>
            <a:ext cx="2643098" cy="7822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12E43A-0C31-4273-A1A1-BCE9E1EBE5CA}"/>
              </a:ext>
            </a:extLst>
          </p:cNvPr>
          <p:cNvSpPr txBox="1"/>
          <p:nvPr/>
        </p:nvSpPr>
        <p:spPr>
          <a:xfrm flipH="1">
            <a:off x="972879" y="2376929"/>
            <a:ext cx="5222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charge flows out of this volume through the boundary surface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E5D5AF-910F-4FBE-BB95-13A05C9F5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824" y="4023860"/>
            <a:ext cx="3187219" cy="823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87823A-7AE9-4917-8858-76AE70086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2531" y="5199691"/>
            <a:ext cx="2495803" cy="82317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7E77B69-89DC-4712-817E-0C3255E67E6C}"/>
              </a:ext>
            </a:extLst>
          </p:cNvPr>
          <p:cNvSpPr/>
          <p:nvPr/>
        </p:nvSpPr>
        <p:spPr>
          <a:xfrm>
            <a:off x="5119577" y="4832498"/>
            <a:ext cx="388277" cy="710053"/>
          </a:xfrm>
          <a:custGeom>
            <a:avLst/>
            <a:gdLst>
              <a:gd name="connsiteX0" fmla="*/ 5316 w 388277"/>
              <a:gd name="connsiteY0" fmla="*/ 0 h 710053"/>
              <a:gd name="connsiteX1" fmla="*/ 74428 w 388277"/>
              <a:gd name="connsiteY1" fmla="*/ 15949 h 710053"/>
              <a:gd name="connsiteX2" fmla="*/ 90376 w 388277"/>
              <a:gd name="connsiteY2" fmla="*/ 21265 h 710053"/>
              <a:gd name="connsiteX3" fmla="*/ 148856 w 388277"/>
              <a:gd name="connsiteY3" fmla="*/ 26581 h 710053"/>
              <a:gd name="connsiteX4" fmla="*/ 202018 w 388277"/>
              <a:gd name="connsiteY4" fmla="*/ 47846 h 710053"/>
              <a:gd name="connsiteX5" fmla="*/ 255181 w 388277"/>
              <a:gd name="connsiteY5" fmla="*/ 79744 h 710053"/>
              <a:gd name="connsiteX6" fmla="*/ 260497 w 388277"/>
              <a:gd name="connsiteY6" fmla="*/ 95693 h 710053"/>
              <a:gd name="connsiteX7" fmla="*/ 303028 w 388277"/>
              <a:gd name="connsiteY7" fmla="*/ 164804 h 710053"/>
              <a:gd name="connsiteX8" fmla="*/ 324293 w 388277"/>
              <a:gd name="connsiteY8" fmla="*/ 207335 h 710053"/>
              <a:gd name="connsiteX9" fmla="*/ 361507 w 388277"/>
              <a:gd name="connsiteY9" fmla="*/ 281762 h 710053"/>
              <a:gd name="connsiteX10" fmla="*/ 366823 w 388277"/>
              <a:gd name="connsiteY10" fmla="*/ 297711 h 710053"/>
              <a:gd name="connsiteX11" fmla="*/ 372139 w 388277"/>
              <a:gd name="connsiteY11" fmla="*/ 324293 h 710053"/>
              <a:gd name="connsiteX12" fmla="*/ 388088 w 388277"/>
              <a:gd name="connsiteY12" fmla="*/ 345558 h 710053"/>
              <a:gd name="connsiteX13" fmla="*/ 377456 w 388277"/>
              <a:gd name="connsiteY13" fmla="*/ 451883 h 710053"/>
              <a:gd name="connsiteX14" fmla="*/ 361507 w 388277"/>
              <a:gd name="connsiteY14" fmla="*/ 478465 h 710053"/>
              <a:gd name="connsiteX15" fmla="*/ 356190 w 388277"/>
              <a:gd name="connsiteY15" fmla="*/ 505046 h 710053"/>
              <a:gd name="connsiteX16" fmla="*/ 340242 w 388277"/>
              <a:gd name="connsiteY16" fmla="*/ 520995 h 710053"/>
              <a:gd name="connsiteX17" fmla="*/ 318976 w 388277"/>
              <a:gd name="connsiteY17" fmla="*/ 547576 h 710053"/>
              <a:gd name="connsiteX18" fmla="*/ 308344 w 388277"/>
              <a:gd name="connsiteY18" fmla="*/ 563525 h 710053"/>
              <a:gd name="connsiteX19" fmla="*/ 292395 w 388277"/>
              <a:gd name="connsiteY19" fmla="*/ 574158 h 710053"/>
              <a:gd name="connsiteX20" fmla="*/ 265814 w 388277"/>
              <a:gd name="connsiteY20" fmla="*/ 600739 h 710053"/>
              <a:gd name="connsiteX21" fmla="*/ 239232 w 388277"/>
              <a:gd name="connsiteY21" fmla="*/ 632637 h 710053"/>
              <a:gd name="connsiteX22" fmla="*/ 223283 w 388277"/>
              <a:gd name="connsiteY22" fmla="*/ 637953 h 710053"/>
              <a:gd name="connsiteX23" fmla="*/ 196702 w 388277"/>
              <a:gd name="connsiteY23" fmla="*/ 648586 h 710053"/>
              <a:gd name="connsiteX24" fmla="*/ 180753 w 388277"/>
              <a:gd name="connsiteY24" fmla="*/ 659218 h 710053"/>
              <a:gd name="connsiteX25" fmla="*/ 154172 w 388277"/>
              <a:gd name="connsiteY25" fmla="*/ 669851 h 710053"/>
              <a:gd name="connsiteX26" fmla="*/ 138223 w 388277"/>
              <a:gd name="connsiteY26" fmla="*/ 680483 h 710053"/>
              <a:gd name="connsiteX27" fmla="*/ 111642 w 388277"/>
              <a:gd name="connsiteY27" fmla="*/ 685800 h 710053"/>
              <a:gd name="connsiteX28" fmla="*/ 0 w 388277"/>
              <a:gd name="connsiteY28" fmla="*/ 707065 h 71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8277" h="710053">
                <a:moveTo>
                  <a:pt x="5316" y="0"/>
                </a:moveTo>
                <a:cubicBezTo>
                  <a:pt x="36317" y="6200"/>
                  <a:pt x="39157" y="6330"/>
                  <a:pt x="74428" y="15949"/>
                </a:cubicBezTo>
                <a:cubicBezTo>
                  <a:pt x="79834" y="17423"/>
                  <a:pt x="84829" y="20473"/>
                  <a:pt x="90376" y="21265"/>
                </a:cubicBezTo>
                <a:cubicBezTo>
                  <a:pt x="109753" y="24033"/>
                  <a:pt x="129363" y="24809"/>
                  <a:pt x="148856" y="26581"/>
                </a:cubicBezTo>
                <a:cubicBezTo>
                  <a:pt x="166577" y="33669"/>
                  <a:pt x="185652" y="38026"/>
                  <a:pt x="202018" y="47846"/>
                </a:cubicBezTo>
                <a:lnTo>
                  <a:pt x="255181" y="79744"/>
                </a:lnTo>
                <a:cubicBezTo>
                  <a:pt x="256953" y="85060"/>
                  <a:pt x="257840" y="90759"/>
                  <a:pt x="260497" y="95693"/>
                </a:cubicBezTo>
                <a:cubicBezTo>
                  <a:pt x="276916" y="126185"/>
                  <a:pt x="286734" y="140363"/>
                  <a:pt x="303028" y="164804"/>
                </a:cubicBezTo>
                <a:cubicBezTo>
                  <a:pt x="317284" y="207574"/>
                  <a:pt x="295002" y="144568"/>
                  <a:pt x="324293" y="207335"/>
                </a:cubicBezTo>
                <a:cubicBezTo>
                  <a:pt x="359681" y="283167"/>
                  <a:pt x="329077" y="238523"/>
                  <a:pt x="361507" y="281762"/>
                </a:cubicBezTo>
                <a:cubicBezTo>
                  <a:pt x="363279" y="287078"/>
                  <a:pt x="365464" y="292274"/>
                  <a:pt x="366823" y="297711"/>
                </a:cubicBezTo>
                <a:cubicBezTo>
                  <a:pt x="369014" y="306477"/>
                  <a:pt x="368469" y="316036"/>
                  <a:pt x="372139" y="324293"/>
                </a:cubicBezTo>
                <a:cubicBezTo>
                  <a:pt x="375738" y="332390"/>
                  <a:pt x="382772" y="338470"/>
                  <a:pt x="388088" y="345558"/>
                </a:cubicBezTo>
                <a:cubicBezTo>
                  <a:pt x="387777" y="350837"/>
                  <a:pt x="391324" y="424146"/>
                  <a:pt x="377456" y="451883"/>
                </a:cubicBezTo>
                <a:cubicBezTo>
                  <a:pt x="372835" y="461125"/>
                  <a:pt x="366823" y="469604"/>
                  <a:pt x="361507" y="478465"/>
                </a:cubicBezTo>
                <a:cubicBezTo>
                  <a:pt x="359735" y="487325"/>
                  <a:pt x="360231" y="496964"/>
                  <a:pt x="356190" y="505046"/>
                </a:cubicBezTo>
                <a:cubicBezTo>
                  <a:pt x="352828" y="511770"/>
                  <a:pt x="345193" y="515337"/>
                  <a:pt x="340242" y="520995"/>
                </a:cubicBezTo>
                <a:cubicBezTo>
                  <a:pt x="332770" y="529534"/>
                  <a:pt x="325784" y="538498"/>
                  <a:pt x="318976" y="547576"/>
                </a:cubicBezTo>
                <a:cubicBezTo>
                  <a:pt x="315142" y="552687"/>
                  <a:pt x="312862" y="559007"/>
                  <a:pt x="308344" y="563525"/>
                </a:cubicBezTo>
                <a:cubicBezTo>
                  <a:pt x="303826" y="568043"/>
                  <a:pt x="297711" y="570614"/>
                  <a:pt x="292395" y="574158"/>
                </a:cubicBezTo>
                <a:cubicBezTo>
                  <a:pt x="264046" y="616685"/>
                  <a:pt x="301253" y="565302"/>
                  <a:pt x="265814" y="600739"/>
                </a:cubicBezTo>
                <a:cubicBezTo>
                  <a:pt x="246199" y="620353"/>
                  <a:pt x="265360" y="615219"/>
                  <a:pt x="239232" y="632637"/>
                </a:cubicBezTo>
                <a:cubicBezTo>
                  <a:pt x="234569" y="635745"/>
                  <a:pt x="228530" y="635985"/>
                  <a:pt x="223283" y="637953"/>
                </a:cubicBezTo>
                <a:cubicBezTo>
                  <a:pt x="214348" y="641304"/>
                  <a:pt x="205237" y="644318"/>
                  <a:pt x="196702" y="648586"/>
                </a:cubicBezTo>
                <a:cubicBezTo>
                  <a:pt x="190987" y="651443"/>
                  <a:pt x="186468" y="656361"/>
                  <a:pt x="180753" y="659218"/>
                </a:cubicBezTo>
                <a:cubicBezTo>
                  <a:pt x="172218" y="663486"/>
                  <a:pt x="162707" y="665583"/>
                  <a:pt x="154172" y="669851"/>
                </a:cubicBezTo>
                <a:cubicBezTo>
                  <a:pt x="148457" y="672708"/>
                  <a:pt x="144205" y="678240"/>
                  <a:pt x="138223" y="680483"/>
                </a:cubicBezTo>
                <a:cubicBezTo>
                  <a:pt x="129762" y="683656"/>
                  <a:pt x="120502" y="684028"/>
                  <a:pt x="111642" y="685800"/>
                </a:cubicBezTo>
                <a:cubicBezTo>
                  <a:pt x="57627" y="721810"/>
                  <a:pt x="92523" y="707065"/>
                  <a:pt x="0" y="707065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93C37-2C9B-4513-8E50-C826D904A019}"/>
              </a:ext>
            </a:extLst>
          </p:cNvPr>
          <p:cNvSpPr txBox="1"/>
          <p:nvPr/>
        </p:nvSpPr>
        <p:spPr>
          <a:xfrm>
            <a:off x="6254422" y="4199861"/>
            <a:ext cx="138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Div</a:t>
            </a:r>
            <a:r>
              <a:rPr lang="en-US" dirty="0"/>
              <a:t> Theorem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90CD6F-A971-4477-B4D7-06E7BE90B452}"/>
              </a:ext>
            </a:extLst>
          </p:cNvPr>
          <p:cNvSpPr txBox="1"/>
          <p:nvPr/>
        </p:nvSpPr>
        <p:spPr>
          <a:xfrm>
            <a:off x="5589097" y="4710223"/>
            <a:ext cx="3485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Integrands have to be the same at every point if equality holds for any volume 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D94A59-AA88-433C-B405-8F67782CB4CF}"/>
              </a:ext>
            </a:extLst>
          </p:cNvPr>
          <p:cNvSpPr txBox="1"/>
          <p:nvPr/>
        </p:nvSpPr>
        <p:spPr>
          <a:xfrm>
            <a:off x="2811534" y="6108405"/>
            <a:ext cx="204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Continuity Equation</a:t>
            </a:r>
          </a:p>
        </p:txBody>
      </p:sp>
    </p:spTree>
    <p:extLst>
      <p:ext uri="{BB962C8B-B14F-4D97-AF65-F5344CB8AC3E}">
        <p14:creationId xmlns:p14="http://schemas.microsoft.com/office/powerpoint/2010/main" val="37994073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6910FB-DF7C-4527-A318-9CBAE8978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947738"/>
            <a:ext cx="2155840" cy="1827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1DFAA9-D581-4C31-96A4-A64B943636C9}"/>
              </a:ext>
            </a:extLst>
          </p:cNvPr>
          <p:cNvSpPr txBox="1"/>
          <p:nvPr/>
        </p:nvSpPr>
        <p:spPr>
          <a:xfrm>
            <a:off x="132907" y="218184"/>
            <a:ext cx="320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volume containing charges and currents and fields.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EC7583-A583-45B6-A0B2-12F049D127AA}"/>
              </a:ext>
            </a:extLst>
          </p:cNvPr>
          <p:cNvSpPr txBox="1"/>
          <p:nvPr/>
        </p:nvSpPr>
        <p:spPr>
          <a:xfrm>
            <a:off x="5473791" y="316924"/>
            <a:ext cx="3040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 charge moves, then work is done on it by the field.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565EFD-7C64-4731-9E24-C166B39FE084}"/>
              </a:ext>
            </a:extLst>
          </p:cNvPr>
          <p:cNvGrpSpPr/>
          <p:nvPr/>
        </p:nvGrpSpPr>
        <p:grpSpPr>
          <a:xfrm>
            <a:off x="5101935" y="1078235"/>
            <a:ext cx="2754005" cy="1948697"/>
            <a:chOff x="4260185" y="1999641"/>
            <a:chExt cx="2754005" cy="19486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85A1A9-1DC0-49A5-9968-9137EF47A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0185" y="1999641"/>
              <a:ext cx="1811217" cy="51120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A4A916-16FF-43D0-95FC-A6EFE8EE8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3971" y="2510845"/>
              <a:ext cx="2160219" cy="6266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2F1B59-3678-4DB7-B0D7-927B522D9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79497" y="3321732"/>
              <a:ext cx="1522779" cy="62660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BDA0BE-A3D3-4D83-A4BF-6943D73C9D4A}"/>
              </a:ext>
            </a:extLst>
          </p:cNvPr>
          <p:cNvSpPr txBox="1"/>
          <p:nvPr/>
        </p:nvSpPr>
        <p:spPr>
          <a:xfrm>
            <a:off x="1840136" y="3146870"/>
            <a:ext cx="299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Rate at which work is done on a single charge by the fields =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625E18-D3B5-4D0C-8C96-0C6D27EFE7D3}"/>
              </a:ext>
            </a:extLst>
          </p:cNvPr>
          <p:cNvGrpSpPr/>
          <p:nvPr/>
        </p:nvGrpSpPr>
        <p:grpSpPr>
          <a:xfrm>
            <a:off x="4957344" y="3265021"/>
            <a:ext cx="3972287" cy="1322091"/>
            <a:chOff x="4187535" y="4024953"/>
            <a:chExt cx="3972287" cy="132209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B1C5DEA-3D9E-4CB9-A26C-EC098FFE3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4761"/>
            <a:stretch/>
          </p:blipFill>
          <p:spPr>
            <a:xfrm>
              <a:off x="4187535" y="4024953"/>
              <a:ext cx="1841333" cy="62660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462D71-1984-4242-B0FA-A8ED9E756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53971" y="4651559"/>
              <a:ext cx="1631591" cy="69548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9208C9-E518-407F-890D-7BF5E913F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51998" y="4699440"/>
              <a:ext cx="1007824" cy="55761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8BDC704-DAC5-4CD2-A2A6-5BCCBF127DF9}"/>
              </a:ext>
            </a:extLst>
          </p:cNvPr>
          <p:cNvSpPr txBox="1"/>
          <p:nvPr/>
        </p:nvSpPr>
        <p:spPr>
          <a:xfrm>
            <a:off x="1371600" y="4646950"/>
            <a:ext cx="327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Rate at which work is done on all the charges in V by the fields =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D09167-6552-445E-8E17-DBE23FD57FBE}"/>
              </a:ext>
            </a:extLst>
          </p:cNvPr>
          <p:cNvGrpSpPr/>
          <p:nvPr/>
        </p:nvGrpSpPr>
        <p:grpSpPr>
          <a:xfrm>
            <a:off x="5153168" y="4569398"/>
            <a:ext cx="3577166" cy="1507953"/>
            <a:chOff x="5153168" y="4569398"/>
            <a:chExt cx="3577166" cy="150795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4E9FD58-9ADA-44A3-8976-1D806EE4585A}"/>
                </a:ext>
              </a:extLst>
            </p:cNvPr>
            <p:cNvGrpSpPr/>
            <p:nvPr/>
          </p:nvGrpSpPr>
          <p:grpSpPr>
            <a:xfrm>
              <a:off x="5153168" y="4569398"/>
              <a:ext cx="2768639" cy="1398325"/>
              <a:chOff x="4362095" y="5354780"/>
              <a:chExt cx="2768639" cy="139832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8927E60-9129-4B15-8213-B19F88601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62095" y="5354780"/>
                <a:ext cx="2223393" cy="74165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98240A7-9420-478D-917D-2F37352F8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16503" y="5363560"/>
                <a:ext cx="514231" cy="59878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75DC867-1FCE-4E42-9DDF-3AADFF24B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76941" y="6157931"/>
                <a:ext cx="663945" cy="595174"/>
              </a:xfrm>
              <a:prstGeom prst="rect">
                <a:avLst/>
              </a:prstGeom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D179867-6BBD-4A44-8841-ACDBDC803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19260"/>
            <a:stretch/>
          </p:blipFill>
          <p:spPr>
            <a:xfrm>
              <a:off x="6331959" y="5482178"/>
              <a:ext cx="1100501" cy="59517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3E19A96-2115-4B35-8100-549D284AE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541249" y="5350739"/>
              <a:ext cx="1189085" cy="726612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6F2DB8B-D8B1-4D54-8DFE-9390F8C0B954}"/>
              </a:ext>
            </a:extLst>
          </p:cNvPr>
          <p:cNvSpPr txBox="1"/>
          <p:nvPr/>
        </p:nvSpPr>
        <p:spPr>
          <a:xfrm>
            <a:off x="196702" y="5706224"/>
            <a:ext cx="364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 density delivered by the fields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8E124E5-C166-4749-BFD8-48BD33E1DE56}"/>
              </a:ext>
            </a:extLst>
          </p:cNvPr>
          <p:cNvSpPr/>
          <p:nvPr/>
        </p:nvSpPr>
        <p:spPr>
          <a:xfrm>
            <a:off x="4029740" y="5300330"/>
            <a:ext cx="2839481" cy="584791"/>
          </a:xfrm>
          <a:custGeom>
            <a:avLst/>
            <a:gdLst>
              <a:gd name="connsiteX0" fmla="*/ 0 w 2839481"/>
              <a:gd name="connsiteY0" fmla="*/ 584791 h 584791"/>
              <a:gd name="connsiteX1" fmla="*/ 85060 w 2839481"/>
              <a:gd name="connsiteY1" fmla="*/ 563526 h 584791"/>
              <a:gd name="connsiteX2" fmla="*/ 132907 w 2839481"/>
              <a:gd name="connsiteY2" fmla="*/ 547577 h 584791"/>
              <a:gd name="connsiteX3" fmla="*/ 191386 w 2839481"/>
              <a:gd name="connsiteY3" fmla="*/ 536944 h 584791"/>
              <a:gd name="connsiteX4" fmla="*/ 212651 w 2839481"/>
              <a:gd name="connsiteY4" fmla="*/ 526312 h 584791"/>
              <a:gd name="connsiteX5" fmla="*/ 244548 w 2839481"/>
              <a:gd name="connsiteY5" fmla="*/ 520996 h 584791"/>
              <a:gd name="connsiteX6" fmla="*/ 271130 w 2839481"/>
              <a:gd name="connsiteY6" fmla="*/ 505047 h 584791"/>
              <a:gd name="connsiteX7" fmla="*/ 308344 w 2839481"/>
              <a:gd name="connsiteY7" fmla="*/ 494414 h 584791"/>
              <a:gd name="connsiteX8" fmla="*/ 334925 w 2839481"/>
              <a:gd name="connsiteY8" fmla="*/ 462517 h 584791"/>
              <a:gd name="connsiteX9" fmla="*/ 345558 w 2839481"/>
              <a:gd name="connsiteY9" fmla="*/ 446568 h 584791"/>
              <a:gd name="connsiteX10" fmla="*/ 377455 w 2839481"/>
              <a:gd name="connsiteY10" fmla="*/ 435935 h 584791"/>
              <a:gd name="connsiteX11" fmla="*/ 414669 w 2839481"/>
              <a:gd name="connsiteY11" fmla="*/ 414670 h 584791"/>
              <a:gd name="connsiteX12" fmla="*/ 430618 w 2839481"/>
              <a:gd name="connsiteY12" fmla="*/ 404037 h 584791"/>
              <a:gd name="connsiteX13" fmla="*/ 446567 w 2839481"/>
              <a:gd name="connsiteY13" fmla="*/ 398721 h 584791"/>
              <a:gd name="connsiteX14" fmla="*/ 483781 w 2839481"/>
              <a:gd name="connsiteY14" fmla="*/ 382772 h 584791"/>
              <a:gd name="connsiteX15" fmla="*/ 499730 w 2839481"/>
              <a:gd name="connsiteY15" fmla="*/ 372140 h 584791"/>
              <a:gd name="connsiteX16" fmla="*/ 574158 w 2839481"/>
              <a:gd name="connsiteY16" fmla="*/ 350875 h 584791"/>
              <a:gd name="connsiteX17" fmla="*/ 595423 w 2839481"/>
              <a:gd name="connsiteY17" fmla="*/ 340242 h 584791"/>
              <a:gd name="connsiteX18" fmla="*/ 611372 w 2839481"/>
              <a:gd name="connsiteY18" fmla="*/ 329610 h 584791"/>
              <a:gd name="connsiteX19" fmla="*/ 632637 w 2839481"/>
              <a:gd name="connsiteY19" fmla="*/ 324293 h 584791"/>
              <a:gd name="connsiteX20" fmla="*/ 648586 w 2839481"/>
              <a:gd name="connsiteY20" fmla="*/ 318977 h 584791"/>
              <a:gd name="connsiteX21" fmla="*/ 669851 w 2839481"/>
              <a:gd name="connsiteY21" fmla="*/ 313661 h 584791"/>
              <a:gd name="connsiteX22" fmla="*/ 685800 w 2839481"/>
              <a:gd name="connsiteY22" fmla="*/ 308344 h 584791"/>
              <a:gd name="connsiteX23" fmla="*/ 712381 w 2839481"/>
              <a:gd name="connsiteY23" fmla="*/ 297712 h 584791"/>
              <a:gd name="connsiteX24" fmla="*/ 813390 w 2839481"/>
              <a:gd name="connsiteY24" fmla="*/ 287079 h 584791"/>
              <a:gd name="connsiteX25" fmla="*/ 914400 w 2839481"/>
              <a:gd name="connsiteY25" fmla="*/ 271130 h 584791"/>
              <a:gd name="connsiteX26" fmla="*/ 956930 w 2839481"/>
              <a:gd name="connsiteY26" fmla="*/ 260498 h 584791"/>
              <a:gd name="connsiteX27" fmla="*/ 994144 w 2839481"/>
              <a:gd name="connsiteY27" fmla="*/ 255182 h 584791"/>
              <a:gd name="connsiteX28" fmla="*/ 1084520 w 2839481"/>
              <a:gd name="connsiteY28" fmla="*/ 233917 h 584791"/>
              <a:gd name="connsiteX29" fmla="*/ 1132367 w 2839481"/>
              <a:gd name="connsiteY29" fmla="*/ 223284 h 584791"/>
              <a:gd name="connsiteX30" fmla="*/ 1196162 w 2839481"/>
              <a:gd name="connsiteY30" fmla="*/ 217968 h 584791"/>
              <a:gd name="connsiteX31" fmla="*/ 1281223 w 2839481"/>
              <a:gd name="connsiteY31" fmla="*/ 202019 h 584791"/>
              <a:gd name="connsiteX32" fmla="*/ 1302488 w 2839481"/>
              <a:gd name="connsiteY32" fmla="*/ 196703 h 584791"/>
              <a:gd name="connsiteX33" fmla="*/ 1318437 w 2839481"/>
              <a:gd name="connsiteY33" fmla="*/ 191386 h 584791"/>
              <a:gd name="connsiteX34" fmla="*/ 1392865 w 2839481"/>
              <a:gd name="connsiteY34" fmla="*/ 180754 h 584791"/>
              <a:gd name="connsiteX35" fmla="*/ 1446027 w 2839481"/>
              <a:gd name="connsiteY35" fmla="*/ 164805 h 584791"/>
              <a:gd name="connsiteX36" fmla="*/ 1472609 w 2839481"/>
              <a:gd name="connsiteY36" fmla="*/ 159489 h 584791"/>
              <a:gd name="connsiteX37" fmla="*/ 1488558 w 2839481"/>
              <a:gd name="connsiteY37" fmla="*/ 148856 h 584791"/>
              <a:gd name="connsiteX38" fmla="*/ 1509823 w 2839481"/>
              <a:gd name="connsiteY38" fmla="*/ 138223 h 584791"/>
              <a:gd name="connsiteX39" fmla="*/ 1536404 w 2839481"/>
              <a:gd name="connsiteY39" fmla="*/ 116958 h 584791"/>
              <a:gd name="connsiteX40" fmla="*/ 1568302 w 2839481"/>
              <a:gd name="connsiteY40" fmla="*/ 106326 h 584791"/>
              <a:gd name="connsiteX41" fmla="*/ 1589567 w 2839481"/>
              <a:gd name="connsiteY41" fmla="*/ 90377 h 584791"/>
              <a:gd name="connsiteX42" fmla="*/ 1605516 w 2839481"/>
              <a:gd name="connsiteY42" fmla="*/ 85061 h 584791"/>
              <a:gd name="connsiteX43" fmla="*/ 1621465 w 2839481"/>
              <a:gd name="connsiteY43" fmla="*/ 74428 h 584791"/>
              <a:gd name="connsiteX44" fmla="*/ 1717158 w 2839481"/>
              <a:gd name="connsiteY44" fmla="*/ 79744 h 584791"/>
              <a:gd name="connsiteX45" fmla="*/ 1765004 w 2839481"/>
              <a:gd name="connsiteY45" fmla="*/ 90377 h 584791"/>
              <a:gd name="connsiteX46" fmla="*/ 1818167 w 2839481"/>
              <a:gd name="connsiteY46" fmla="*/ 101010 h 584791"/>
              <a:gd name="connsiteX47" fmla="*/ 1834116 w 2839481"/>
              <a:gd name="connsiteY47" fmla="*/ 106326 h 584791"/>
              <a:gd name="connsiteX48" fmla="*/ 1881962 w 2839481"/>
              <a:gd name="connsiteY48" fmla="*/ 111642 h 584791"/>
              <a:gd name="connsiteX49" fmla="*/ 1972339 w 2839481"/>
              <a:gd name="connsiteY49" fmla="*/ 122275 h 584791"/>
              <a:gd name="connsiteX50" fmla="*/ 2004237 w 2839481"/>
              <a:gd name="connsiteY50" fmla="*/ 138223 h 584791"/>
              <a:gd name="connsiteX51" fmla="*/ 2169041 w 2839481"/>
              <a:gd name="connsiteY51" fmla="*/ 132907 h 584791"/>
              <a:gd name="connsiteX52" fmla="*/ 2195623 w 2839481"/>
              <a:gd name="connsiteY52" fmla="*/ 122275 h 584791"/>
              <a:gd name="connsiteX53" fmla="*/ 2238153 w 2839481"/>
              <a:gd name="connsiteY53" fmla="*/ 111642 h 584791"/>
              <a:gd name="connsiteX54" fmla="*/ 2402958 w 2839481"/>
              <a:gd name="connsiteY54" fmla="*/ 122275 h 584791"/>
              <a:gd name="connsiteX55" fmla="*/ 2445488 w 2839481"/>
              <a:gd name="connsiteY55" fmla="*/ 132907 h 584791"/>
              <a:gd name="connsiteX56" fmla="*/ 2488018 w 2839481"/>
              <a:gd name="connsiteY56" fmla="*/ 138223 h 584791"/>
              <a:gd name="connsiteX57" fmla="*/ 2514600 w 2839481"/>
              <a:gd name="connsiteY57" fmla="*/ 143540 h 584791"/>
              <a:gd name="connsiteX58" fmla="*/ 2594344 w 2839481"/>
              <a:gd name="connsiteY58" fmla="*/ 154172 h 584791"/>
              <a:gd name="connsiteX59" fmla="*/ 2727251 w 2839481"/>
              <a:gd name="connsiteY59" fmla="*/ 148856 h 584791"/>
              <a:gd name="connsiteX60" fmla="*/ 2764465 w 2839481"/>
              <a:gd name="connsiteY60" fmla="*/ 138223 h 584791"/>
              <a:gd name="connsiteX61" fmla="*/ 2780413 w 2839481"/>
              <a:gd name="connsiteY61" fmla="*/ 122275 h 584791"/>
              <a:gd name="connsiteX62" fmla="*/ 2812311 w 2839481"/>
              <a:gd name="connsiteY62" fmla="*/ 101010 h 584791"/>
              <a:gd name="connsiteX63" fmla="*/ 2833576 w 2839481"/>
              <a:gd name="connsiteY63" fmla="*/ 63796 h 584791"/>
              <a:gd name="connsiteX64" fmla="*/ 2838893 w 2839481"/>
              <a:gd name="connsiteY64" fmla="*/ 47847 h 584791"/>
              <a:gd name="connsiteX65" fmla="*/ 2838893 w 2839481"/>
              <a:gd name="connsiteY65" fmla="*/ 0 h 58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839481" h="584791">
                <a:moveTo>
                  <a:pt x="0" y="584791"/>
                </a:moveTo>
                <a:cubicBezTo>
                  <a:pt x="28353" y="577703"/>
                  <a:pt x="56916" y="571406"/>
                  <a:pt x="85060" y="563526"/>
                </a:cubicBezTo>
                <a:cubicBezTo>
                  <a:pt x="101249" y="558993"/>
                  <a:pt x="116324" y="550341"/>
                  <a:pt x="132907" y="547577"/>
                </a:cubicBezTo>
                <a:cubicBezTo>
                  <a:pt x="173717" y="540776"/>
                  <a:pt x="154234" y="544375"/>
                  <a:pt x="191386" y="536944"/>
                </a:cubicBezTo>
                <a:cubicBezTo>
                  <a:pt x="198474" y="533400"/>
                  <a:pt x="205060" y="528589"/>
                  <a:pt x="212651" y="526312"/>
                </a:cubicBezTo>
                <a:cubicBezTo>
                  <a:pt x="222975" y="523215"/>
                  <a:pt x="234418" y="524680"/>
                  <a:pt x="244548" y="520996"/>
                </a:cubicBezTo>
                <a:cubicBezTo>
                  <a:pt x="254259" y="517465"/>
                  <a:pt x="261888" y="509668"/>
                  <a:pt x="271130" y="505047"/>
                </a:cubicBezTo>
                <a:cubicBezTo>
                  <a:pt x="278761" y="501231"/>
                  <a:pt x="301525" y="496119"/>
                  <a:pt x="308344" y="494414"/>
                </a:cubicBezTo>
                <a:cubicBezTo>
                  <a:pt x="331153" y="448795"/>
                  <a:pt x="304868" y="492572"/>
                  <a:pt x="334925" y="462517"/>
                </a:cubicBezTo>
                <a:cubicBezTo>
                  <a:pt x="339443" y="457999"/>
                  <a:pt x="340140" y="449954"/>
                  <a:pt x="345558" y="446568"/>
                </a:cubicBezTo>
                <a:cubicBezTo>
                  <a:pt x="355062" y="440628"/>
                  <a:pt x="377455" y="435935"/>
                  <a:pt x="377455" y="435935"/>
                </a:cubicBezTo>
                <a:cubicBezTo>
                  <a:pt x="428877" y="397368"/>
                  <a:pt x="374076" y="434966"/>
                  <a:pt x="414669" y="414670"/>
                </a:cubicBezTo>
                <a:cubicBezTo>
                  <a:pt x="420384" y="411813"/>
                  <a:pt x="424903" y="406894"/>
                  <a:pt x="430618" y="404037"/>
                </a:cubicBezTo>
                <a:cubicBezTo>
                  <a:pt x="435630" y="401531"/>
                  <a:pt x="441364" y="400802"/>
                  <a:pt x="446567" y="398721"/>
                </a:cubicBezTo>
                <a:cubicBezTo>
                  <a:pt x="459098" y="393709"/>
                  <a:pt x="471710" y="388807"/>
                  <a:pt x="483781" y="382772"/>
                </a:cubicBezTo>
                <a:cubicBezTo>
                  <a:pt x="489496" y="379915"/>
                  <a:pt x="493725" y="374323"/>
                  <a:pt x="499730" y="372140"/>
                </a:cubicBezTo>
                <a:cubicBezTo>
                  <a:pt x="610588" y="331828"/>
                  <a:pt x="484331" y="386806"/>
                  <a:pt x="574158" y="350875"/>
                </a:cubicBezTo>
                <a:cubicBezTo>
                  <a:pt x="581516" y="347932"/>
                  <a:pt x="588542" y="344174"/>
                  <a:pt x="595423" y="340242"/>
                </a:cubicBezTo>
                <a:cubicBezTo>
                  <a:pt x="600970" y="337072"/>
                  <a:pt x="605499" y="332127"/>
                  <a:pt x="611372" y="329610"/>
                </a:cubicBezTo>
                <a:cubicBezTo>
                  <a:pt x="618088" y="326732"/>
                  <a:pt x="625612" y="326300"/>
                  <a:pt x="632637" y="324293"/>
                </a:cubicBezTo>
                <a:cubicBezTo>
                  <a:pt x="638025" y="322753"/>
                  <a:pt x="643198" y="320516"/>
                  <a:pt x="648586" y="318977"/>
                </a:cubicBezTo>
                <a:cubicBezTo>
                  <a:pt x="655611" y="316970"/>
                  <a:pt x="662826" y="315668"/>
                  <a:pt x="669851" y="313661"/>
                </a:cubicBezTo>
                <a:cubicBezTo>
                  <a:pt x="675239" y="312121"/>
                  <a:pt x="680553" y="310312"/>
                  <a:pt x="685800" y="308344"/>
                </a:cubicBezTo>
                <a:cubicBezTo>
                  <a:pt x="694735" y="304993"/>
                  <a:pt x="703241" y="300454"/>
                  <a:pt x="712381" y="297712"/>
                </a:cubicBezTo>
                <a:cubicBezTo>
                  <a:pt x="741051" y="289111"/>
                  <a:pt x="791336" y="288654"/>
                  <a:pt x="813390" y="287079"/>
                </a:cubicBezTo>
                <a:cubicBezTo>
                  <a:pt x="870999" y="264037"/>
                  <a:pt x="809777" y="285397"/>
                  <a:pt x="914400" y="271130"/>
                </a:cubicBezTo>
                <a:cubicBezTo>
                  <a:pt x="928879" y="269156"/>
                  <a:pt x="942601" y="263364"/>
                  <a:pt x="956930" y="260498"/>
                </a:cubicBezTo>
                <a:cubicBezTo>
                  <a:pt x="969217" y="258041"/>
                  <a:pt x="981739" y="256954"/>
                  <a:pt x="994144" y="255182"/>
                </a:cubicBezTo>
                <a:cubicBezTo>
                  <a:pt x="1065188" y="234883"/>
                  <a:pt x="995660" y="253664"/>
                  <a:pt x="1084520" y="233917"/>
                </a:cubicBezTo>
                <a:cubicBezTo>
                  <a:pt x="1100469" y="230373"/>
                  <a:pt x="1116193" y="225595"/>
                  <a:pt x="1132367" y="223284"/>
                </a:cubicBezTo>
                <a:cubicBezTo>
                  <a:pt x="1153491" y="220266"/>
                  <a:pt x="1174897" y="219740"/>
                  <a:pt x="1196162" y="217968"/>
                </a:cubicBezTo>
                <a:cubicBezTo>
                  <a:pt x="1224516" y="212652"/>
                  <a:pt x="1253236" y="209015"/>
                  <a:pt x="1281223" y="202019"/>
                </a:cubicBezTo>
                <a:cubicBezTo>
                  <a:pt x="1288311" y="200247"/>
                  <a:pt x="1295463" y="198710"/>
                  <a:pt x="1302488" y="196703"/>
                </a:cubicBezTo>
                <a:cubicBezTo>
                  <a:pt x="1307876" y="195163"/>
                  <a:pt x="1312918" y="192360"/>
                  <a:pt x="1318437" y="191386"/>
                </a:cubicBezTo>
                <a:cubicBezTo>
                  <a:pt x="1343117" y="187031"/>
                  <a:pt x="1368145" y="184874"/>
                  <a:pt x="1392865" y="180754"/>
                </a:cubicBezTo>
                <a:cubicBezTo>
                  <a:pt x="1445896" y="171915"/>
                  <a:pt x="1375151" y="178979"/>
                  <a:pt x="1446027" y="164805"/>
                </a:cubicBezTo>
                <a:lnTo>
                  <a:pt x="1472609" y="159489"/>
                </a:lnTo>
                <a:cubicBezTo>
                  <a:pt x="1477925" y="155945"/>
                  <a:pt x="1483010" y="152026"/>
                  <a:pt x="1488558" y="148856"/>
                </a:cubicBezTo>
                <a:cubicBezTo>
                  <a:pt x="1495439" y="144924"/>
                  <a:pt x="1503229" y="142619"/>
                  <a:pt x="1509823" y="138223"/>
                </a:cubicBezTo>
                <a:cubicBezTo>
                  <a:pt x="1519264" y="131929"/>
                  <a:pt x="1526443" y="122391"/>
                  <a:pt x="1536404" y="116958"/>
                </a:cubicBezTo>
                <a:cubicBezTo>
                  <a:pt x="1546243" y="111591"/>
                  <a:pt x="1568302" y="106326"/>
                  <a:pt x="1568302" y="106326"/>
                </a:cubicBezTo>
                <a:cubicBezTo>
                  <a:pt x="1575390" y="101010"/>
                  <a:pt x="1581874" y="94773"/>
                  <a:pt x="1589567" y="90377"/>
                </a:cubicBezTo>
                <a:cubicBezTo>
                  <a:pt x="1594433" y="87597"/>
                  <a:pt x="1600504" y="87567"/>
                  <a:pt x="1605516" y="85061"/>
                </a:cubicBezTo>
                <a:cubicBezTo>
                  <a:pt x="1611231" y="82204"/>
                  <a:pt x="1616149" y="77972"/>
                  <a:pt x="1621465" y="74428"/>
                </a:cubicBezTo>
                <a:cubicBezTo>
                  <a:pt x="1653363" y="76200"/>
                  <a:pt x="1685331" y="76976"/>
                  <a:pt x="1717158" y="79744"/>
                </a:cubicBezTo>
                <a:cubicBezTo>
                  <a:pt x="1731350" y="80978"/>
                  <a:pt x="1750784" y="87330"/>
                  <a:pt x="1765004" y="90377"/>
                </a:cubicBezTo>
                <a:cubicBezTo>
                  <a:pt x="1782675" y="94164"/>
                  <a:pt x="1800558" y="96946"/>
                  <a:pt x="1818167" y="101010"/>
                </a:cubicBezTo>
                <a:cubicBezTo>
                  <a:pt x="1823627" y="102270"/>
                  <a:pt x="1828588" y="105405"/>
                  <a:pt x="1834116" y="106326"/>
                </a:cubicBezTo>
                <a:cubicBezTo>
                  <a:pt x="1849944" y="108964"/>
                  <a:pt x="1866013" y="109870"/>
                  <a:pt x="1881962" y="111642"/>
                </a:cubicBezTo>
                <a:cubicBezTo>
                  <a:pt x="1925371" y="126111"/>
                  <a:pt x="1875175" y="110843"/>
                  <a:pt x="1972339" y="122275"/>
                </a:cubicBezTo>
                <a:cubicBezTo>
                  <a:pt x="1985703" y="123847"/>
                  <a:pt x="1993484" y="131055"/>
                  <a:pt x="2004237" y="138223"/>
                </a:cubicBezTo>
                <a:cubicBezTo>
                  <a:pt x="2059172" y="136451"/>
                  <a:pt x="2114268" y="137471"/>
                  <a:pt x="2169041" y="132907"/>
                </a:cubicBezTo>
                <a:cubicBezTo>
                  <a:pt x="2178551" y="132115"/>
                  <a:pt x="2186482" y="125017"/>
                  <a:pt x="2195623" y="122275"/>
                </a:cubicBezTo>
                <a:cubicBezTo>
                  <a:pt x="2323966" y="83772"/>
                  <a:pt x="2153929" y="139715"/>
                  <a:pt x="2238153" y="111642"/>
                </a:cubicBezTo>
                <a:cubicBezTo>
                  <a:pt x="2293088" y="115186"/>
                  <a:pt x="2348196" y="116658"/>
                  <a:pt x="2402958" y="122275"/>
                </a:cubicBezTo>
                <a:cubicBezTo>
                  <a:pt x="2417495" y="123766"/>
                  <a:pt x="2430988" y="131095"/>
                  <a:pt x="2445488" y="132907"/>
                </a:cubicBezTo>
                <a:cubicBezTo>
                  <a:pt x="2459665" y="134679"/>
                  <a:pt x="2473897" y="136050"/>
                  <a:pt x="2488018" y="138223"/>
                </a:cubicBezTo>
                <a:cubicBezTo>
                  <a:pt x="2496949" y="139597"/>
                  <a:pt x="2505655" y="142262"/>
                  <a:pt x="2514600" y="143540"/>
                </a:cubicBezTo>
                <a:cubicBezTo>
                  <a:pt x="2651317" y="163072"/>
                  <a:pt x="2494116" y="137468"/>
                  <a:pt x="2594344" y="154172"/>
                </a:cubicBezTo>
                <a:cubicBezTo>
                  <a:pt x="2638646" y="152400"/>
                  <a:pt x="2683018" y="151906"/>
                  <a:pt x="2727251" y="148856"/>
                </a:cubicBezTo>
                <a:cubicBezTo>
                  <a:pt x="2735672" y="148275"/>
                  <a:pt x="2755606" y="141176"/>
                  <a:pt x="2764465" y="138223"/>
                </a:cubicBezTo>
                <a:cubicBezTo>
                  <a:pt x="2769781" y="132907"/>
                  <a:pt x="2774479" y="126891"/>
                  <a:pt x="2780413" y="122275"/>
                </a:cubicBezTo>
                <a:cubicBezTo>
                  <a:pt x="2790500" y="114430"/>
                  <a:pt x="2812311" y="101010"/>
                  <a:pt x="2812311" y="101010"/>
                </a:cubicBezTo>
                <a:cubicBezTo>
                  <a:pt x="2822991" y="84990"/>
                  <a:pt x="2825480" y="82686"/>
                  <a:pt x="2833576" y="63796"/>
                </a:cubicBezTo>
                <a:cubicBezTo>
                  <a:pt x="2835784" y="58645"/>
                  <a:pt x="2838428" y="53432"/>
                  <a:pt x="2838893" y="47847"/>
                </a:cubicBezTo>
                <a:cubicBezTo>
                  <a:pt x="2840218" y="31953"/>
                  <a:pt x="2838893" y="15949"/>
                  <a:pt x="2838893" y="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E5E6BD-C32E-46DD-8D5A-2D6A6D18647F}"/>
              </a:ext>
            </a:extLst>
          </p:cNvPr>
          <p:cNvSpPr txBox="1"/>
          <p:nvPr/>
        </p:nvSpPr>
        <p:spPr>
          <a:xfrm flipH="1">
            <a:off x="5818774" y="6138850"/>
            <a:ext cx="344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Ampere-Maxwell Eq.</a:t>
            </a:r>
          </a:p>
        </p:txBody>
      </p:sp>
    </p:spTree>
    <p:extLst>
      <p:ext uri="{BB962C8B-B14F-4D97-AF65-F5344CB8AC3E}">
        <p14:creationId xmlns:p14="http://schemas.microsoft.com/office/powerpoint/2010/main" val="697611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4C2CD2-756C-4745-AC02-61CECC2DBA40}"/>
              </a:ext>
            </a:extLst>
          </p:cNvPr>
          <p:cNvGrpSpPr/>
          <p:nvPr/>
        </p:nvGrpSpPr>
        <p:grpSpPr>
          <a:xfrm>
            <a:off x="687494" y="225998"/>
            <a:ext cx="3577166" cy="1507953"/>
            <a:chOff x="5153168" y="4569398"/>
            <a:chExt cx="3577166" cy="15079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69EA99C-2564-4D2E-A5C5-BEF4A20DD67E}"/>
                </a:ext>
              </a:extLst>
            </p:cNvPr>
            <p:cNvGrpSpPr/>
            <p:nvPr/>
          </p:nvGrpSpPr>
          <p:grpSpPr>
            <a:xfrm>
              <a:off x="5153168" y="4569398"/>
              <a:ext cx="2768639" cy="1398325"/>
              <a:chOff x="4362095" y="5354780"/>
              <a:chExt cx="2768639" cy="139832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82A078A-14F4-46C4-A6D6-6EEA3F0B7D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362095" y="5354780"/>
                <a:ext cx="2223393" cy="7416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E9C5E02-B8ED-451E-99D1-9C1B4AD762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6503" y="5363560"/>
                <a:ext cx="514231" cy="598782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C71556A-1746-42C1-BC8F-9B8595AA5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6941" y="6157931"/>
                <a:ext cx="663945" cy="595174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F86CA8E-C76F-4C5F-A67F-E2B864196E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260"/>
            <a:stretch/>
          </p:blipFill>
          <p:spPr>
            <a:xfrm>
              <a:off x="6331959" y="5482178"/>
              <a:ext cx="1100501" cy="59517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CAC1E5-D3C7-4AF3-BAED-5AB46B0EA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41249" y="5350739"/>
              <a:ext cx="1189085" cy="72661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E0480F9-10BF-4FCE-8F6D-7934E94563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2340" y="1843580"/>
            <a:ext cx="4619832" cy="1128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787D12-6D25-4DCA-A21E-037365EEF1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0640"/>
          <a:stretch/>
        </p:blipFill>
        <p:spPr>
          <a:xfrm>
            <a:off x="1202340" y="3081804"/>
            <a:ext cx="4656969" cy="857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69DFB9-DE15-472A-8007-0AEE7D954D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2340" y="4145060"/>
            <a:ext cx="1959347" cy="694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F749D7-A05F-4C9E-B774-1DACAB6792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5630" y="4158718"/>
            <a:ext cx="1282912" cy="681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40CB47-EED0-454E-9F16-BA29F83710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4946" y="4158718"/>
            <a:ext cx="1664283" cy="70840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B97649C-2DCF-4350-917F-628EE6D6B754}"/>
              </a:ext>
            </a:extLst>
          </p:cNvPr>
          <p:cNvGrpSpPr/>
          <p:nvPr/>
        </p:nvGrpSpPr>
        <p:grpSpPr>
          <a:xfrm>
            <a:off x="591441" y="5092362"/>
            <a:ext cx="5949529" cy="840605"/>
            <a:chOff x="591441" y="5092362"/>
            <a:chExt cx="5949529" cy="84060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DC1E86A-361E-4887-893C-80C01BFF1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10396" y="5176523"/>
              <a:ext cx="885335" cy="75644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16B3E8B-D48B-4C7A-8F00-6132889D6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95731" y="5238223"/>
              <a:ext cx="4345239" cy="69474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E1E44E9-4111-41F5-BE05-44D80749B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91441" y="5092362"/>
              <a:ext cx="663944" cy="840605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561F11E-E38E-440C-8D63-12B8229928D7}"/>
              </a:ext>
            </a:extLst>
          </p:cNvPr>
          <p:cNvSpPr txBox="1"/>
          <p:nvPr/>
        </p:nvSpPr>
        <p:spPr>
          <a:xfrm>
            <a:off x="6948269" y="5327998"/>
            <a:ext cx="204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Poynting’s Theorem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660580-49A0-4C43-9185-949B64D3193B}"/>
              </a:ext>
            </a:extLst>
          </p:cNvPr>
          <p:cNvSpPr txBox="1"/>
          <p:nvPr/>
        </p:nvSpPr>
        <p:spPr>
          <a:xfrm>
            <a:off x="6106034" y="2195623"/>
            <a:ext cx="16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Product rule #6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DFCBFA-8E09-4562-9CF0-66B7E5CD8233}"/>
              </a:ext>
            </a:extLst>
          </p:cNvPr>
          <p:cNvSpPr txBox="1"/>
          <p:nvPr/>
        </p:nvSpPr>
        <p:spPr>
          <a:xfrm>
            <a:off x="6136481" y="3189750"/>
            <a:ext cx="183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Faraday’s law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9CDA95-3167-44B6-AE0E-73F95B6EBB54}"/>
              </a:ext>
            </a:extLst>
          </p:cNvPr>
          <p:cNvSpPr txBox="1"/>
          <p:nvPr/>
        </p:nvSpPr>
        <p:spPr>
          <a:xfrm>
            <a:off x="7049386" y="4736805"/>
            <a:ext cx="138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Div</a:t>
            </a:r>
            <a:r>
              <a:rPr lang="en-US" dirty="0"/>
              <a:t> Theorem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F159D7-A86B-4E81-B035-F352AE9F54F4}"/>
              </a:ext>
            </a:extLst>
          </p:cNvPr>
          <p:cNvCxnSpPr/>
          <p:nvPr/>
        </p:nvCxnSpPr>
        <p:spPr>
          <a:xfrm>
            <a:off x="4210493" y="3609753"/>
            <a:ext cx="967563" cy="5489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385FA9-3C9B-476B-8EA7-E750559022D6}"/>
              </a:ext>
            </a:extLst>
          </p:cNvPr>
          <p:cNvCxnSpPr/>
          <p:nvPr/>
        </p:nvCxnSpPr>
        <p:spPr>
          <a:xfrm flipH="1">
            <a:off x="4093535" y="3624504"/>
            <a:ext cx="861237" cy="42717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35D1193-F6FC-4EB7-9CB6-4109E6C4AB2A}"/>
              </a:ext>
            </a:extLst>
          </p:cNvPr>
          <p:cNvSpPr txBox="1"/>
          <p:nvPr/>
        </p:nvSpPr>
        <p:spPr>
          <a:xfrm>
            <a:off x="-27566" y="5869720"/>
            <a:ext cx="178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done on charges by fields per unit time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EBC8DA-4C14-49B4-966E-5F70CA331C37}"/>
              </a:ext>
            </a:extLst>
          </p:cNvPr>
          <p:cNvSpPr txBox="1"/>
          <p:nvPr/>
        </p:nvSpPr>
        <p:spPr>
          <a:xfrm>
            <a:off x="2285037" y="5919310"/>
            <a:ext cx="1628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Decrease in field energy per unit time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3BCF48-DF53-4DAE-A7B2-0B9DE2A72F05}"/>
              </a:ext>
            </a:extLst>
          </p:cNvPr>
          <p:cNvSpPr txBox="1"/>
          <p:nvPr/>
        </p:nvSpPr>
        <p:spPr>
          <a:xfrm>
            <a:off x="4780944" y="5946626"/>
            <a:ext cx="1965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Rate of field energy loss through boundary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C51D579-7180-401D-A853-E7E86C918655}"/>
              </a:ext>
            </a:extLst>
          </p:cNvPr>
          <p:cNvSpPr/>
          <p:nvPr/>
        </p:nvSpPr>
        <p:spPr>
          <a:xfrm>
            <a:off x="5885121" y="4816550"/>
            <a:ext cx="132921" cy="451883"/>
          </a:xfrm>
          <a:custGeom>
            <a:avLst/>
            <a:gdLst>
              <a:gd name="connsiteX0" fmla="*/ 0 w 132921"/>
              <a:gd name="connsiteY0" fmla="*/ 0 h 451883"/>
              <a:gd name="connsiteX1" fmla="*/ 26581 w 132921"/>
              <a:gd name="connsiteY1" fmla="*/ 58479 h 451883"/>
              <a:gd name="connsiteX2" fmla="*/ 42530 w 132921"/>
              <a:gd name="connsiteY2" fmla="*/ 63795 h 451883"/>
              <a:gd name="connsiteX3" fmla="*/ 63795 w 132921"/>
              <a:gd name="connsiteY3" fmla="*/ 79744 h 451883"/>
              <a:gd name="connsiteX4" fmla="*/ 79744 w 132921"/>
              <a:gd name="connsiteY4" fmla="*/ 95693 h 451883"/>
              <a:gd name="connsiteX5" fmla="*/ 111642 w 132921"/>
              <a:gd name="connsiteY5" fmla="*/ 106325 h 451883"/>
              <a:gd name="connsiteX6" fmla="*/ 127591 w 132921"/>
              <a:gd name="connsiteY6" fmla="*/ 116958 h 451883"/>
              <a:gd name="connsiteX7" fmla="*/ 132907 w 132921"/>
              <a:gd name="connsiteY7" fmla="*/ 132907 h 451883"/>
              <a:gd name="connsiteX8" fmla="*/ 122274 w 132921"/>
              <a:gd name="connsiteY8" fmla="*/ 260497 h 451883"/>
              <a:gd name="connsiteX9" fmla="*/ 116958 w 132921"/>
              <a:gd name="connsiteY9" fmla="*/ 276446 h 451883"/>
              <a:gd name="connsiteX10" fmla="*/ 101009 w 132921"/>
              <a:gd name="connsiteY10" fmla="*/ 329609 h 451883"/>
              <a:gd name="connsiteX11" fmla="*/ 74428 w 132921"/>
              <a:gd name="connsiteY11" fmla="*/ 366823 h 451883"/>
              <a:gd name="connsiteX12" fmla="*/ 58479 w 132921"/>
              <a:gd name="connsiteY12" fmla="*/ 377455 h 451883"/>
              <a:gd name="connsiteX13" fmla="*/ 53163 w 132921"/>
              <a:gd name="connsiteY13" fmla="*/ 393404 h 451883"/>
              <a:gd name="connsiteX14" fmla="*/ 37214 w 132921"/>
              <a:gd name="connsiteY14" fmla="*/ 409353 h 451883"/>
              <a:gd name="connsiteX15" fmla="*/ 21265 w 132921"/>
              <a:gd name="connsiteY15" fmla="*/ 430618 h 451883"/>
              <a:gd name="connsiteX16" fmla="*/ 10632 w 132921"/>
              <a:gd name="connsiteY16" fmla="*/ 451883 h 45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921" h="451883">
                <a:moveTo>
                  <a:pt x="0" y="0"/>
                </a:moveTo>
                <a:cubicBezTo>
                  <a:pt x="5148" y="41183"/>
                  <a:pt x="-5328" y="40246"/>
                  <a:pt x="26581" y="58479"/>
                </a:cubicBezTo>
                <a:cubicBezTo>
                  <a:pt x="31447" y="61259"/>
                  <a:pt x="37214" y="62023"/>
                  <a:pt x="42530" y="63795"/>
                </a:cubicBezTo>
                <a:cubicBezTo>
                  <a:pt x="49618" y="69111"/>
                  <a:pt x="57068" y="73978"/>
                  <a:pt x="63795" y="79744"/>
                </a:cubicBezTo>
                <a:cubicBezTo>
                  <a:pt x="69503" y="84637"/>
                  <a:pt x="73172" y="92042"/>
                  <a:pt x="79744" y="95693"/>
                </a:cubicBezTo>
                <a:cubicBezTo>
                  <a:pt x="89541" y="101136"/>
                  <a:pt x="111642" y="106325"/>
                  <a:pt x="111642" y="106325"/>
                </a:cubicBezTo>
                <a:cubicBezTo>
                  <a:pt x="116958" y="109869"/>
                  <a:pt x="123600" y="111969"/>
                  <a:pt x="127591" y="116958"/>
                </a:cubicBezTo>
                <a:cubicBezTo>
                  <a:pt x="131092" y="121334"/>
                  <a:pt x="133114" y="127307"/>
                  <a:pt x="132907" y="132907"/>
                </a:cubicBezTo>
                <a:cubicBezTo>
                  <a:pt x="131327" y="175555"/>
                  <a:pt x="126987" y="218081"/>
                  <a:pt x="122274" y="260497"/>
                </a:cubicBezTo>
                <a:cubicBezTo>
                  <a:pt x="121655" y="266067"/>
                  <a:pt x="118497" y="271058"/>
                  <a:pt x="116958" y="276446"/>
                </a:cubicBezTo>
                <a:cubicBezTo>
                  <a:pt x="113243" y="289450"/>
                  <a:pt x="107327" y="320131"/>
                  <a:pt x="101009" y="329609"/>
                </a:cubicBezTo>
                <a:cubicBezTo>
                  <a:pt x="94970" y="338667"/>
                  <a:pt x="81025" y="360226"/>
                  <a:pt x="74428" y="366823"/>
                </a:cubicBezTo>
                <a:cubicBezTo>
                  <a:pt x="69910" y="371341"/>
                  <a:pt x="63795" y="373911"/>
                  <a:pt x="58479" y="377455"/>
                </a:cubicBezTo>
                <a:cubicBezTo>
                  <a:pt x="56707" y="382771"/>
                  <a:pt x="56271" y="388741"/>
                  <a:pt x="53163" y="393404"/>
                </a:cubicBezTo>
                <a:cubicBezTo>
                  <a:pt x="48993" y="399660"/>
                  <a:pt x="42107" y="403645"/>
                  <a:pt x="37214" y="409353"/>
                </a:cubicBezTo>
                <a:cubicBezTo>
                  <a:pt x="31448" y="416080"/>
                  <a:pt x="26415" y="423408"/>
                  <a:pt x="21265" y="430618"/>
                </a:cubicBezTo>
                <a:cubicBezTo>
                  <a:pt x="9649" y="446880"/>
                  <a:pt x="10632" y="440500"/>
                  <a:pt x="10632" y="45188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40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1271A1-4468-430E-B77B-EA2279FE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466" y="675170"/>
            <a:ext cx="1756195" cy="8481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B13C60-87B4-496D-BB18-EFE151473052}"/>
              </a:ext>
            </a:extLst>
          </p:cNvPr>
          <p:cNvSpPr txBox="1"/>
          <p:nvPr/>
        </p:nvSpPr>
        <p:spPr>
          <a:xfrm>
            <a:off x="2551814" y="829340"/>
            <a:ext cx="19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flux density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C1B8A-BC1C-4E40-9720-90179B38CD99}"/>
              </a:ext>
            </a:extLst>
          </p:cNvPr>
          <p:cNvSpPr txBox="1"/>
          <p:nvPr/>
        </p:nvSpPr>
        <p:spPr>
          <a:xfrm>
            <a:off x="6608135" y="691328"/>
            <a:ext cx="193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per unit time per unit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26B40-EAF3-48CE-AEB6-547FBE956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929" y="1844511"/>
            <a:ext cx="1643268" cy="848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EFA23B-1B2E-48C7-A781-9329E7F41842}"/>
              </a:ext>
            </a:extLst>
          </p:cNvPr>
          <p:cNvSpPr txBox="1"/>
          <p:nvPr/>
        </p:nvSpPr>
        <p:spPr>
          <a:xfrm>
            <a:off x="2919703" y="2083914"/>
            <a:ext cx="122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flux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3AD139-8057-448C-A86E-4F3BD50BCA59}"/>
              </a:ext>
            </a:extLst>
          </p:cNvPr>
          <p:cNvSpPr txBox="1"/>
          <p:nvPr/>
        </p:nvSpPr>
        <p:spPr>
          <a:xfrm>
            <a:off x="6608135" y="2078530"/>
            <a:ext cx="2103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per unit 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EF8FCE-10A6-4EA4-9795-A042691F1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619" y="2761246"/>
            <a:ext cx="3688990" cy="937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2E6D67-5929-440E-8527-7A34844BF28D}"/>
              </a:ext>
            </a:extLst>
          </p:cNvPr>
          <p:cNvSpPr txBox="1"/>
          <p:nvPr/>
        </p:nvSpPr>
        <p:spPr>
          <a:xfrm>
            <a:off x="1626782" y="3038592"/>
            <a:ext cx="204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Poynting’s Theorem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E7C925-AD24-4000-A70C-66050A3FC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755" y="4156217"/>
            <a:ext cx="3439616" cy="8471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5BDD76-4175-4348-8AE7-F5C2300F3F80}"/>
              </a:ext>
            </a:extLst>
          </p:cNvPr>
          <p:cNvSpPr txBox="1"/>
          <p:nvPr/>
        </p:nvSpPr>
        <p:spPr>
          <a:xfrm>
            <a:off x="1669312" y="3742620"/>
            <a:ext cx="664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work </a:t>
            </a:r>
            <a:r>
              <a:rPr lang="en-US" dirty="0" err="1"/>
              <a:t>dW</a:t>
            </a:r>
            <a:r>
              <a:rPr lang="en-US" dirty="0"/>
              <a:t> done on the charges increases their mechanical energy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5B39E3-7A58-462A-A875-F521473076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068" y="5082404"/>
            <a:ext cx="4507872" cy="6378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1A7CCB-4CB4-47AF-B9C5-30FB4EAA9CCC}"/>
              </a:ext>
            </a:extLst>
          </p:cNvPr>
          <p:cNvSpPr txBox="1"/>
          <p:nvPr/>
        </p:nvSpPr>
        <p:spPr>
          <a:xfrm>
            <a:off x="6677245" y="5082404"/>
            <a:ext cx="2333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Statement of Energy Conservation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0582AC-D8DD-407E-8365-F65405AC89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5012" y="5941875"/>
            <a:ext cx="3221984" cy="7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90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00C880-7577-4C20-B20C-A3151E7C3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52"/>
          <a:stretch/>
        </p:blipFill>
        <p:spPr>
          <a:xfrm>
            <a:off x="2661383" y="21265"/>
            <a:ext cx="5866879" cy="3716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67D310-404D-47A3-AFFE-A224A47789A4}"/>
              </a:ext>
            </a:extLst>
          </p:cNvPr>
          <p:cNvSpPr txBox="1"/>
          <p:nvPr/>
        </p:nvSpPr>
        <p:spPr>
          <a:xfrm>
            <a:off x="228601" y="297711"/>
            <a:ext cx="1743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Cylindrical wire with current 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34EBA-116B-4E3D-8EB7-07990E8C3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790" y="4162647"/>
            <a:ext cx="4285556" cy="2512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7995F8-2504-4B62-80DB-CE4D1885476F}"/>
              </a:ext>
            </a:extLst>
          </p:cNvPr>
          <p:cNvSpPr txBox="1"/>
          <p:nvPr/>
        </p:nvSpPr>
        <p:spPr>
          <a:xfrm>
            <a:off x="1424763" y="3822405"/>
            <a:ext cx="360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Integrate over the cylindrical surface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CFE8F9-164B-4A91-A018-56ED6E90F0D2}"/>
              </a:ext>
            </a:extLst>
          </p:cNvPr>
          <p:cNvSpPr txBox="1"/>
          <p:nvPr/>
        </p:nvSpPr>
        <p:spPr>
          <a:xfrm>
            <a:off x="350874" y="5518297"/>
            <a:ext cx="2408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source of Joule heat is field energy that flows into the wire from outside.</a:t>
            </a:r>
          </a:p>
        </p:txBody>
      </p:sp>
    </p:spTree>
    <p:extLst>
      <p:ext uri="{BB962C8B-B14F-4D97-AF65-F5344CB8AC3E}">
        <p14:creationId xmlns:p14="http://schemas.microsoft.com/office/powerpoint/2010/main" val="2830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C2ED05-F66E-4CC2-8D28-05D8C1163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37" y="574158"/>
            <a:ext cx="3837662" cy="12002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BE38DE-5F92-47C0-83A9-2A044FE66B91}"/>
              </a:ext>
            </a:extLst>
          </p:cNvPr>
          <p:cNvSpPr txBox="1"/>
          <p:nvPr/>
        </p:nvSpPr>
        <p:spPr>
          <a:xfrm>
            <a:off x="4912242" y="802758"/>
            <a:ext cx="4131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this is because wire was infinitely long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241BB-E0ED-48DE-8A22-8275F83830AE}"/>
              </a:ext>
            </a:extLst>
          </p:cNvPr>
          <p:cNvSpPr txBox="1"/>
          <p:nvPr/>
        </p:nvSpPr>
        <p:spPr>
          <a:xfrm flipH="1">
            <a:off x="694304" y="2429540"/>
            <a:ext cx="74183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was an example of a method called the </a:t>
            </a:r>
            <a:r>
              <a:rPr lang="en-US" dirty="0" err="1"/>
              <a:t>Quasistatic</a:t>
            </a:r>
            <a:r>
              <a:rPr lang="en-US" dirty="0"/>
              <a:t> approximation.</a:t>
            </a:r>
          </a:p>
          <a:p>
            <a:endParaRPr lang="en-US" dirty="0"/>
          </a:p>
          <a:p>
            <a:r>
              <a:rPr lang="en-US" dirty="0"/>
              <a:t>We used an equation from magneto-statics (Ampere’s law) to find </a:t>
            </a:r>
            <a:r>
              <a:rPr lang="en-US" b="1" dirty="0"/>
              <a:t>B</a:t>
            </a:r>
            <a:r>
              <a:rPr lang="en-US" dirty="0"/>
              <a:t>.</a:t>
            </a:r>
          </a:p>
          <a:p>
            <a:r>
              <a:rPr lang="en-US" dirty="0"/>
              <a:t>Then we used an equation from electrodynamics (Faraday’s law) to find </a:t>
            </a:r>
            <a:r>
              <a:rPr lang="en-US" b="1" dirty="0"/>
              <a:t>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This approximation is valid if we can ignore “retardation”.  That means that all parts of space see the changes in current instantaneously. </a:t>
            </a:r>
          </a:p>
          <a:p>
            <a:endParaRPr lang="en-US" dirty="0"/>
          </a:p>
          <a:p>
            <a:r>
              <a:rPr lang="en-US" dirty="0"/>
              <a:t>That means we have to be sufficiently close to the wire, and the changes have to be sufficiently slow: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DCAA06-CB48-4799-9D7B-3207B5DF3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640" y="4981761"/>
            <a:ext cx="1894592" cy="6166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84106E-1A7E-4428-B0F0-E1839200E91D}"/>
              </a:ext>
            </a:extLst>
          </p:cNvPr>
          <p:cNvSpPr txBox="1"/>
          <p:nvPr/>
        </p:nvSpPr>
        <p:spPr>
          <a:xfrm>
            <a:off x="2743200" y="6220046"/>
            <a:ext cx="6360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Speed of light			Characteristic time for changes in current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61839DC5-48A8-49CD-9FB2-8EE0E1BECA70}"/>
              </a:ext>
            </a:extLst>
          </p:cNvPr>
          <p:cNvCxnSpPr/>
          <p:nvPr/>
        </p:nvCxnSpPr>
        <p:spPr>
          <a:xfrm rot="5400000" flipH="1" flipV="1">
            <a:off x="3920923" y="5739089"/>
            <a:ext cx="685469" cy="40403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0E382A7-DFAB-4E9D-BA87-B05508731872}"/>
              </a:ext>
            </a:extLst>
          </p:cNvPr>
          <p:cNvCxnSpPr/>
          <p:nvPr/>
        </p:nvCxnSpPr>
        <p:spPr>
          <a:xfrm rot="16200000" flipV="1">
            <a:off x="4647131" y="5845414"/>
            <a:ext cx="625917" cy="191387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35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D3AFE1-6D39-4955-874A-00D650CC9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28" y="978195"/>
            <a:ext cx="2937752" cy="18824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2CCAC0-104A-4A22-B30D-B7502291C4C9}"/>
              </a:ext>
            </a:extLst>
          </p:cNvPr>
          <p:cNvSpPr/>
          <p:nvPr/>
        </p:nvSpPr>
        <p:spPr>
          <a:xfrm>
            <a:off x="930349" y="866553"/>
            <a:ext cx="1446028" cy="568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251E2D-D237-4052-A6EC-BB3E8DFAF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68" y="3542224"/>
            <a:ext cx="3593091" cy="9819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1E0E23-6B6C-4DE2-AF23-1ED8C3DFF826}"/>
              </a:ext>
            </a:extLst>
          </p:cNvPr>
          <p:cNvSpPr txBox="1"/>
          <p:nvPr/>
        </p:nvSpPr>
        <p:spPr>
          <a:xfrm>
            <a:off x="5103629" y="3753293"/>
            <a:ext cx="315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B</a:t>
            </a:r>
            <a:r>
              <a:rPr lang="en-US" baseline="-25000" dirty="0"/>
              <a:t>1</a:t>
            </a:r>
            <a:r>
              <a:rPr lang="en-US" dirty="0"/>
              <a:t> is proportional to I</a:t>
            </a:r>
            <a:r>
              <a:rPr lang="en-US" baseline="-25000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4F405F-D108-43D7-BE28-76C0675A4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186" y="4803800"/>
            <a:ext cx="1142518" cy="539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1D2E50-E8DA-4785-AB7D-B97185840FF4}"/>
              </a:ext>
            </a:extLst>
          </p:cNvPr>
          <p:cNvSpPr txBox="1"/>
          <p:nvPr/>
        </p:nvSpPr>
        <p:spPr>
          <a:xfrm>
            <a:off x="2036135" y="5938284"/>
            <a:ext cx="496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Coefficient of proportionality, “Mutual Inductance”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D94170D0-0C20-42D9-8636-59D7A12BF4B6}"/>
              </a:ext>
            </a:extLst>
          </p:cNvPr>
          <p:cNvCxnSpPr/>
          <p:nvPr/>
        </p:nvCxnSpPr>
        <p:spPr>
          <a:xfrm rot="16200000" flipV="1">
            <a:off x="1533745" y="5584752"/>
            <a:ext cx="675167" cy="276446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30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053E40-B35D-424E-98C4-0150A0D70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725" y="1583302"/>
            <a:ext cx="2145018" cy="7505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C1E779-6500-4F49-A997-B9CBB8F67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541" y="574159"/>
            <a:ext cx="1955898" cy="813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18750A-3CE1-481B-BD2B-38F9B6A85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348" y="2556420"/>
            <a:ext cx="1622810" cy="872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1557B2-65C1-4F28-9F4F-37B02EBC4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981" y="3767408"/>
            <a:ext cx="3421405" cy="921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353BDA-8715-45DA-BDCF-ACC03638D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704" y="4034890"/>
            <a:ext cx="1846709" cy="15263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1B0452-7D49-4ACE-9860-9323FC9D7362}"/>
              </a:ext>
            </a:extLst>
          </p:cNvPr>
          <p:cNvSpPr txBox="1"/>
          <p:nvPr/>
        </p:nvSpPr>
        <p:spPr>
          <a:xfrm>
            <a:off x="7788349" y="5191923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A1F99-5DC2-496D-9286-4665291A7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348" y="5027366"/>
            <a:ext cx="3100270" cy="1485076"/>
          </a:xfrm>
          <a:prstGeom prst="rect">
            <a:avLst/>
          </a:prstGeom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35BA5D56-01B8-41C4-B844-3207411A08DC}"/>
              </a:ext>
            </a:extLst>
          </p:cNvPr>
          <p:cNvCxnSpPr/>
          <p:nvPr/>
        </p:nvCxnSpPr>
        <p:spPr>
          <a:xfrm rot="16200000" flipH="1">
            <a:off x="2421565" y="3463555"/>
            <a:ext cx="510363" cy="175437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333F0D0-2A17-4469-8F84-D74705878E8F}"/>
              </a:ext>
            </a:extLst>
          </p:cNvPr>
          <p:cNvSpPr txBox="1"/>
          <p:nvPr/>
        </p:nvSpPr>
        <p:spPr>
          <a:xfrm>
            <a:off x="3391786" y="6143110"/>
            <a:ext cx="565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Purely geometric, and symmetric under exchange 1	     2.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1C141E98-C38B-4E5C-8CEE-80836F877146}"/>
              </a:ext>
            </a:extLst>
          </p:cNvPr>
          <p:cNvSpPr/>
          <p:nvPr/>
        </p:nvSpPr>
        <p:spPr>
          <a:xfrm>
            <a:off x="8293397" y="6225363"/>
            <a:ext cx="441251" cy="22860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3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07944C-AD63-45DA-AA87-C41CD536B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959" y="1133949"/>
            <a:ext cx="1525370" cy="1178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23F773-C76E-417F-8A97-17C47E5BE88C}"/>
              </a:ext>
            </a:extLst>
          </p:cNvPr>
          <p:cNvSpPr txBox="1"/>
          <p:nvPr/>
        </p:nvSpPr>
        <p:spPr>
          <a:xfrm>
            <a:off x="2169042" y="473149"/>
            <a:ext cx="530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Symmetry of mutual inductance has a practical benefit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0A821E-AAAD-4A5A-B286-27D7F3AF7353}"/>
              </a:ext>
            </a:extLst>
          </p:cNvPr>
          <p:cNvSpPr txBox="1"/>
          <p:nvPr/>
        </p:nvSpPr>
        <p:spPr>
          <a:xfrm>
            <a:off x="1621465" y="2218560"/>
            <a:ext cx="203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Complicated loop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E19FA-728E-4071-86E0-8142971B849F}"/>
              </a:ext>
            </a:extLst>
          </p:cNvPr>
          <p:cNvSpPr txBox="1"/>
          <p:nvPr/>
        </p:nvSpPr>
        <p:spPr>
          <a:xfrm>
            <a:off x="5055382" y="2218560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loop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0BC86-6FBA-4888-9965-C6413349F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329" y="2738209"/>
            <a:ext cx="1321547" cy="478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96917D-2ABD-4CC6-8F5D-0A3550107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363" y="2738209"/>
            <a:ext cx="1169809" cy="3636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0C7CE2-E365-4A03-8138-9ED2143002E4}"/>
              </a:ext>
            </a:extLst>
          </p:cNvPr>
          <p:cNvSpPr txBox="1"/>
          <p:nvPr/>
        </p:nvSpPr>
        <p:spPr>
          <a:xfrm>
            <a:off x="202018" y="4270109"/>
            <a:ext cx="8607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symmetry of M</a:t>
            </a:r>
            <a:r>
              <a:rPr lang="en-US" baseline="-25000" dirty="0"/>
              <a:t>12</a:t>
            </a:r>
            <a:r>
              <a:rPr lang="en-US" dirty="0"/>
              <a:t> means that the flux through loop 2 when there is current I in loop 1 is the same as the flux through loop 1 when the same current I is in loop 2.</a:t>
            </a:r>
          </a:p>
          <a:p>
            <a:endParaRPr lang="en-US" dirty="0"/>
          </a:p>
          <a:p>
            <a:r>
              <a:rPr lang="en-US" dirty="0"/>
              <a:t>Subscripts can be dropped M</a:t>
            </a:r>
            <a:r>
              <a:rPr lang="en-US" baseline="-25000" dirty="0"/>
              <a:t>12</a:t>
            </a:r>
            <a:r>
              <a:rPr lang="en-US" dirty="0"/>
              <a:t> = M.</a:t>
            </a:r>
          </a:p>
        </p:txBody>
      </p:sp>
    </p:spTree>
    <p:extLst>
      <p:ext uri="{BB962C8B-B14F-4D97-AF65-F5344CB8AC3E}">
        <p14:creationId xmlns:p14="http://schemas.microsoft.com/office/powerpoint/2010/main" val="1805954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8B49B6-598C-43D5-9BC0-6BA2DE0959DD}"/>
              </a:ext>
            </a:extLst>
          </p:cNvPr>
          <p:cNvSpPr txBox="1"/>
          <p:nvPr/>
        </p:nvSpPr>
        <p:spPr>
          <a:xfrm>
            <a:off x="1291856" y="419986"/>
            <a:ext cx="5803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change in I</a:t>
            </a:r>
            <a:r>
              <a:rPr lang="en-US" baseline="-25000" dirty="0"/>
              <a:t>1</a:t>
            </a:r>
            <a:r>
              <a:rPr lang="en-US" dirty="0"/>
              <a:t>, creates a change in B</a:t>
            </a:r>
            <a:r>
              <a:rPr lang="en-US" baseline="-25000" dirty="0"/>
              <a:t>1</a:t>
            </a:r>
            <a:r>
              <a:rPr lang="en-US" dirty="0"/>
              <a:t> by Ampere’s law.</a:t>
            </a:r>
          </a:p>
          <a:p>
            <a:r>
              <a:rPr lang="en-US" dirty="0"/>
              <a:t>The change in B</a:t>
            </a:r>
            <a:r>
              <a:rPr lang="en-US" baseline="-25000" dirty="0"/>
              <a:t>1</a:t>
            </a:r>
            <a:r>
              <a:rPr lang="en-US" dirty="0"/>
              <a:t> induces an EMF in loop 2 by Faraday’s law.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81A21-09E3-4E05-8B5A-44E56A7DA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661" y="1414130"/>
            <a:ext cx="1418227" cy="731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9CD356-3234-45AA-BFA9-E863CE4C1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813" y="2171636"/>
            <a:ext cx="1119076" cy="673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86667E-2D9F-42B4-B100-99FBEA5CBB1B}"/>
              </a:ext>
            </a:extLst>
          </p:cNvPr>
          <p:cNvSpPr txBox="1"/>
          <p:nvPr/>
        </p:nvSpPr>
        <p:spPr>
          <a:xfrm>
            <a:off x="1360968" y="3518562"/>
            <a:ext cx="754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change in I</a:t>
            </a:r>
            <a:r>
              <a:rPr lang="en-US" baseline="-25000" dirty="0"/>
              <a:t>1</a:t>
            </a:r>
            <a:r>
              <a:rPr lang="en-US" dirty="0"/>
              <a:t> induces an EMF in any nearby loop, including in loop 1 (itself).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BFE2B6-9718-493C-BC94-18F787736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577" y="4089314"/>
            <a:ext cx="687411" cy="5920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B9D1D0-6091-4C90-A776-F7B53926ED57}"/>
              </a:ext>
            </a:extLst>
          </p:cNvPr>
          <p:cNvSpPr txBox="1"/>
          <p:nvPr/>
        </p:nvSpPr>
        <p:spPr>
          <a:xfrm>
            <a:off x="2598332" y="4136698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-d</a:t>
            </a:r>
            <a:r>
              <a:rPr lang="en-US" sz="2400" dirty="0">
                <a:latin typeface="Symbol" panose="05050102010706020507" pitchFamily="18" charset="2"/>
              </a:rPr>
              <a:t>F</a:t>
            </a:r>
            <a:r>
              <a:rPr lang="en-US" sz="2400" baseline="-25000" dirty="0"/>
              <a:t>1</a:t>
            </a:r>
            <a:r>
              <a:rPr lang="en-US" sz="2400" dirty="0"/>
              <a:t>/</a:t>
            </a:r>
            <a:r>
              <a:rPr lang="en-US" sz="2400" dirty="0" err="1"/>
              <a:t>dt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B39972-64E4-4553-813F-FDABF4B6A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006" y="4920677"/>
            <a:ext cx="2162061" cy="15859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937F27-5BE3-4C8C-80B3-0A467B7E9A15}"/>
              </a:ext>
            </a:extLst>
          </p:cNvPr>
          <p:cNvSpPr txBox="1"/>
          <p:nvPr/>
        </p:nvSpPr>
        <p:spPr>
          <a:xfrm>
            <a:off x="4678326" y="6225363"/>
            <a:ext cx="411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Lenz’s law:  self EMF opposes change in I</a:t>
            </a:r>
            <a:r>
              <a:rPr lang="en-US" baseline="-25000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9C5AF8-A926-4D99-8F73-83B67F3F9D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7777"/>
          <a:stretch/>
        </p:blipFill>
        <p:spPr>
          <a:xfrm>
            <a:off x="5475031" y="4681342"/>
            <a:ext cx="2516946" cy="1032299"/>
          </a:xfrm>
          <a:prstGeom prst="rect">
            <a:avLst/>
          </a:prstGeom>
        </p:spPr>
      </p:pic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54C5C943-8B39-46F5-8119-0F4606473FD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15341" y="4399616"/>
            <a:ext cx="2017527" cy="921978"/>
          </a:xfrm>
          <a:prstGeom prst="curvedConnector3">
            <a:avLst>
              <a:gd name="adj1" fmla="val 9031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4705850-BE48-482C-AA40-0E772BE24671}"/>
              </a:ext>
            </a:extLst>
          </p:cNvPr>
          <p:cNvSpPr txBox="1"/>
          <p:nvPr/>
        </p:nvSpPr>
        <p:spPr>
          <a:xfrm>
            <a:off x="5132867" y="4214950"/>
            <a:ext cx="1807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“Self inductance”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DD1B815-AB10-4D46-A0A0-708B7494C1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489" y="4188270"/>
            <a:ext cx="670526" cy="35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7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D6AE6F-8AA9-4C5C-817F-BF2C459CC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86" y="1187669"/>
            <a:ext cx="2036171" cy="13757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CB84E4-ADD6-4BE9-83C4-E559F81CF4BA}"/>
              </a:ext>
            </a:extLst>
          </p:cNvPr>
          <p:cNvSpPr txBox="1"/>
          <p:nvPr/>
        </p:nvSpPr>
        <p:spPr>
          <a:xfrm>
            <a:off x="4529959" y="1187669"/>
            <a:ext cx="4270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the switch.</a:t>
            </a:r>
          </a:p>
          <a:p>
            <a:r>
              <a:rPr lang="en-US" dirty="0"/>
              <a:t>Current starts tries to start flowing.</a:t>
            </a:r>
          </a:p>
          <a:p>
            <a:r>
              <a:rPr lang="en-US" dirty="0"/>
              <a:t>“Back EMF” appears to oppose this current.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7A38BA-75E8-40C6-953F-A360450D3972}"/>
              </a:ext>
            </a:extLst>
          </p:cNvPr>
          <p:cNvSpPr txBox="1"/>
          <p:nvPr/>
        </p:nvSpPr>
        <p:spPr>
          <a:xfrm>
            <a:off x="325822" y="3373821"/>
            <a:ext cx="8634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Practical examples of mutual and self inductance</a:t>
            </a:r>
          </a:p>
          <a:p>
            <a:endParaRPr lang="en-US" dirty="0"/>
          </a:p>
          <a:p>
            <a:r>
              <a:rPr lang="en-US" dirty="0"/>
              <a:t>Voltage transformer:  Step up, step down.</a:t>
            </a:r>
          </a:p>
          <a:p>
            <a:r>
              <a:rPr lang="en-US" dirty="0"/>
              <a:t>Wire-wound resistor:  No good for high frequencies.</a:t>
            </a:r>
          </a:p>
          <a:p>
            <a:r>
              <a:rPr lang="en-US" dirty="0"/>
              <a:t>Pulse transformer:  Transmit voltage pulse without transmitting background voltage.</a:t>
            </a:r>
          </a:p>
          <a:p>
            <a:r>
              <a:rPr lang="en-US" dirty="0"/>
              <a:t>Bias-T:  Separate DC power supply from high-frequency signals.  </a:t>
            </a:r>
          </a:p>
          <a:p>
            <a:r>
              <a:rPr lang="en-US" dirty="0" err="1"/>
              <a:t>Etc</a:t>
            </a:r>
            <a:r>
              <a:rPr lang="en-US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995289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1969</TotalTime>
  <Words>1389</Words>
  <Application>Microsoft Office PowerPoint</Application>
  <PresentationFormat>On-screen Show (4:3)</PresentationFormat>
  <Paragraphs>198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Symbol</vt:lpstr>
      <vt:lpstr>Times New Roman</vt:lpstr>
      <vt:lpstr>Office Theme</vt:lpstr>
      <vt:lpstr>E&amp;M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E&amp;M I</dc:title>
  <dc:creator>Robert Peale</dc:creator>
  <cp:lastModifiedBy>Robert Peale</cp:lastModifiedBy>
  <cp:revision>43</cp:revision>
  <dcterms:created xsi:type="dcterms:W3CDTF">2018-11-23T16:41:06Z</dcterms:created>
  <dcterms:modified xsi:type="dcterms:W3CDTF">2018-11-25T01:30:18Z</dcterms:modified>
</cp:coreProperties>
</file>