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BC395-7C66-410E-B171-1FB929CA5D2B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2860D-B044-4B09-B3BA-D275FD7CC9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Elementary Particles in the theory of relativity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F705506-99B5-4A93-821C-BA1B5785F534}"/>
              </a:ext>
            </a:extLst>
          </p:cNvPr>
          <p:cNvSpPr txBox="1"/>
          <p:nvPr/>
        </p:nvSpPr>
        <p:spPr>
          <a:xfrm>
            <a:off x="0" y="228600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1.  The field was first conceived by Faraday to explain action at a distance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F96146-CD44-47A2-8FFB-6528E689FFB1}"/>
              </a:ext>
            </a:extLst>
          </p:cNvPr>
          <p:cNvSpPr txBox="1"/>
          <p:nvPr/>
        </p:nvSpPr>
        <p:spPr>
          <a:xfrm>
            <a:off x="609600" y="1447800"/>
            <a:ext cx="76962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In classical physics, the field is a convenience for describing interactions between particles</a:t>
            </a:r>
          </a:p>
          <a:p>
            <a:endParaRPr lang="en-US" sz="2400" dirty="0"/>
          </a:p>
          <a:p>
            <a:r>
              <a:rPr lang="en-US" sz="2400" dirty="0"/>
              <a:t>In relativity, due to the finite velocity of propagation of interactions, the field has physical reality.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 particle creates a field around itself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Then the field acts to produce a force on other particles located in this field.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When the first particle moves, there is a time delay before other particles notice the change.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EF87B7-DF8B-4885-B0F3-BD39CD4AEEED}"/>
              </a:ext>
            </a:extLst>
          </p:cNvPr>
          <p:cNvSpPr txBox="1"/>
          <p:nvPr/>
        </p:nvSpPr>
        <p:spPr>
          <a:xfrm>
            <a:off x="0" y="7620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en-US" sz="2400" u="sng" dirty="0"/>
              <a:t>Classical theory of fields </a:t>
            </a:r>
            <a:r>
              <a:rPr lang="en-US" sz="2400" dirty="0"/>
              <a:t>considers two types of field:  gravitational and electromagnetic.  This class deals only with the latter.</a:t>
            </a:r>
          </a:p>
          <a:p>
            <a:pPr marL="457200" indent="-457200">
              <a:buAutoNum type="arabicPeriod" startAt="2"/>
            </a:pPr>
            <a:endParaRPr lang="en-US" sz="2400" dirty="0"/>
          </a:p>
          <a:p>
            <a:pPr marL="457200" indent="-457200">
              <a:buAutoNum type="arabicPeriod" startAt="2"/>
            </a:pPr>
            <a:r>
              <a:rPr lang="en-US" sz="2400" dirty="0"/>
              <a:t>Before considering interactions between field and particle, the latter needs to be defined.</a:t>
            </a:r>
          </a:p>
          <a:p>
            <a:pPr marL="457200" indent="-457200">
              <a:buAutoNum type="arabicPeriod" startAt="2"/>
            </a:pPr>
            <a:endParaRPr lang="en-US" sz="2400" dirty="0"/>
          </a:p>
          <a:p>
            <a:pPr marL="457200" indent="-457200">
              <a:buFontTx/>
              <a:buAutoNum type="arabicPeriod" startAt="2"/>
            </a:pPr>
            <a:r>
              <a:rPr lang="en-US" sz="2400" dirty="0"/>
              <a:t>In classical physics, rigid non-deformable bodies are often assumed to represent particles, but relativity shows that this is only an approximation. </a:t>
            </a:r>
            <a:r>
              <a:rPr lang="en-US" sz="2400" i="1" dirty="0"/>
              <a:t>Rigid bodies don’t exist.</a:t>
            </a:r>
          </a:p>
          <a:p>
            <a:pPr marL="457200" indent="-457200">
              <a:buAutoNum type="arabicPeriod" startAt="2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595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5.  Assumption of rigidity leads to absurdity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687763"/>
          </a:xfrm>
        </p:spPr>
        <p:txBody>
          <a:bodyPr>
            <a:normAutofit/>
          </a:bodyPr>
          <a:lstStyle/>
          <a:p>
            <a:r>
              <a:rPr lang="en-US" sz="2000" dirty="0"/>
              <a:t>Consider a rotating disk, and suppose it to be rigid.</a:t>
            </a:r>
          </a:p>
          <a:p>
            <a:r>
              <a:rPr lang="en-US" sz="2000" dirty="0"/>
              <a:t>Imagine a reference frame fixed to an infinitesimal element of the disk. </a:t>
            </a:r>
          </a:p>
          <a:p>
            <a:r>
              <a:rPr lang="en-US" sz="2000" dirty="0"/>
              <a:t>This frame can be considered inertial during a moment.</a:t>
            </a:r>
          </a:p>
          <a:p>
            <a:r>
              <a:rPr lang="en-US" sz="2000" dirty="0"/>
              <a:t>Different elements have different inertial frames in the given moment.</a:t>
            </a:r>
          </a:p>
        </p:txBody>
      </p:sp>
      <p:sp>
        <p:nvSpPr>
          <p:cNvPr id="4" name="Oval 3"/>
          <p:cNvSpPr/>
          <p:nvPr/>
        </p:nvSpPr>
        <p:spPr>
          <a:xfrm>
            <a:off x="4191000" y="5257800"/>
            <a:ext cx="36576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019800" y="4419600"/>
            <a:ext cx="0" cy="1295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5683827" y="4724400"/>
            <a:ext cx="640773" cy="297872"/>
          </a:xfrm>
          <a:custGeom>
            <a:avLst/>
            <a:gdLst>
              <a:gd name="connsiteX0" fmla="*/ 277091 w 640773"/>
              <a:gd name="connsiteY0" fmla="*/ 0 h 297872"/>
              <a:gd name="connsiteX1" fmla="*/ 6927 w 640773"/>
              <a:gd name="connsiteY1" fmla="*/ 187036 h 297872"/>
              <a:gd name="connsiteX2" fmla="*/ 318655 w 640773"/>
              <a:gd name="connsiteY2" fmla="*/ 290945 h 297872"/>
              <a:gd name="connsiteX3" fmla="*/ 630382 w 640773"/>
              <a:gd name="connsiteY3" fmla="*/ 145472 h 297872"/>
              <a:gd name="connsiteX4" fmla="*/ 381000 w 640773"/>
              <a:gd name="connsiteY4" fmla="*/ 20781 h 297872"/>
              <a:gd name="connsiteX5" fmla="*/ 381000 w 640773"/>
              <a:gd name="connsiteY5" fmla="*/ 20781 h 297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773" h="297872">
                <a:moveTo>
                  <a:pt x="277091" y="0"/>
                </a:moveTo>
                <a:cubicBezTo>
                  <a:pt x="138545" y="69272"/>
                  <a:pt x="0" y="138545"/>
                  <a:pt x="6927" y="187036"/>
                </a:cubicBezTo>
                <a:cubicBezTo>
                  <a:pt x="13854" y="235527"/>
                  <a:pt x="214746" y="297872"/>
                  <a:pt x="318655" y="290945"/>
                </a:cubicBezTo>
                <a:cubicBezTo>
                  <a:pt x="422564" y="284018"/>
                  <a:pt x="619991" y="190499"/>
                  <a:pt x="630382" y="145472"/>
                </a:cubicBezTo>
                <a:cubicBezTo>
                  <a:pt x="640773" y="100445"/>
                  <a:pt x="381000" y="20781"/>
                  <a:pt x="381000" y="20781"/>
                </a:cubicBezTo>
                <a:lnTo>
                  <a:pt x="381000" y="20781"/>
                </a:lnTo>
              </a:path>
            </a:pathLst>
          </a:custGeom>
          <a:ln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/>
          <p:cNvSpPr/>
          <p:nvPr/>
        </p:nvSpPr>
        <p:spPr>
          <a:xfrm>
            <a:off x="7239000" y="5638800"/>
            <a:ext cx="381000" cy="228600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7429500" y="4800600"/>
            <a:ext cx="38100" cy="9144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V="1">
            <a:off x="7829550" y="5276850"/>
            <a:ext cx="38100" cy="9144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162800" y="5715000"/>
            <a:ext cx="266700" cy="9144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Consider line elements along a radius of the rotating disk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The elements are perpendicular to their velocity</a:t>
            </a:r>
          </a:p>
          <a:p>
            <a:pPr lvl="1"/>
            <a:r>
              <a:rPr lang="en-US" sz="2000" dirty="0"/>
              <a:t>No Lorentz contraction</a:t>
            </a:r>
          </a:p>
          <a:p>
            <a:r>
              <a:rPr lang="en-US" sz="2000" dirty="0"/>
              <a:t>The total radius of the disk is the same as when it was at rest. </a:t>
            </a:r>
          </a:p>
        </p:txBody>
      </p:sp>
      <p:sp>
        <p:nvSpPr>
          <p:cNvPr id="4" name="Oval 3"/>
          <p:cNvSpPr/>
          <p:nvPr/>
        </p:nvSpPr>
        <p:spPr>
          <a:xfrm>
            <a:off x="1524000" y="4495800"/>
            <a:ext cx="36576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352800" y="4038600"/>
            <a:ext cx="0" cy="914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V="1">
            <a:off x="4476750" y="4514850"/>
            <a:ext cx="38100" cy="9144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533900" y="4495800"/>
            <a:ext cx="190500" cy="457200"/>
          </a:xfrm>
          <a:prstGeom prst="line">
            <a:avLst/>
          </a:prstGeom>
          <a:ln w="28575">
            <a:solidFill>
              <a:srgbClr val="7030A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0" y="4038600"/>
            <a:ext cx="37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/>
              <a:t>v</a:t>
            </a:r>
            <a:endParaRPr lang="en-US" b="1" i="1" dirty="0"/>
          </a:p>
        </p:txBody>
      </p:sp>
      <p:pic>
        <p:nvPicPr>
          <p:cNvPr id="1026" name="Picture 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0769" y="3886200"/>
            <a:ext cx="1164031" cy="1826971"/>
          </a:xfrm>
          <a:prstGeom prst="rect">
            <a:avLst/>
          </a:prstGeom>
          <a:noFill/>
        </p:spPr>
      </p:pic>
      <p:cxnSp>
        <p:nvCxnSpPr>
          <p:cNvPr id="16" name="Straight Connector 15"/>
          <p:cNvCxnSpPr/>
          <p:nvPr/>
        </p:nvCxnSpPr>
        <p:spPr>
          <a:xfrm flipH="1">
            <a:off x="5181600" y="4114800"/>
            <a:ext cx="1905000" cy="609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Now consider line elements a long the circumference of the disk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The assumption of rigidity means that the proper length of each element is the same as would be observed by a viewer at rest.</a:t>
            </a:r>
          </a:p>
          <a:p>
            <a:r>
              <a:rPr lang="en-US" sz="2000" dirty="0"/>
              <a:t>However, an observer at rest sees that the length of each element is contracted.</a:t>
            </a:r>
          </a:p>
        </p:txBody>
      </p:sp>
      <p:sp>
        <p:nvSpPr>
          <p:cNvPr id="4" name="Oval 3"/>
          <p:cNvSpPr/>
          <p:nvPr/>
        </p:nvSpPr>
        <p:spPr>
          <a:xfrm>
            <a:off x="1524000" y="5031029"/>
            <a:ext cx="36576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352800" y="4573829"/>
            <a:ext cx="0" cy="914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105400" y="5334000"/>
            <a:ext cx="190500" cy="457200"/>
          </a:xfrm>
          <a:prstGeom prst="line">
            <a:avLst/>
          </a:prstGeom>
          <a:ln w="28575">
            <a:solidFill>
              <a:srgbClr val="7030A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81600" y="4876800"/>
            <a:ext cx="377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/>
              <a:t>v</a:t>
            </a:r>
            <a:endParaRPr lang="en-US" b="1" i="1" dirty="0"/>
          </a:p>
        </p:txBody>
      </p:sp>
      <p:pic>
        <p:nvPicPr>
          <p:cNvPr id="9" name="Picture 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0769" y="4650029"/>
            <a:ext cx="1164031" cy="1826971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 flipH="1">
            <a:off x="5334000" y="4953000"/>
            <a:ext cx="1676400" cy="609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The circumference of the rotating disk is smaller than that of the disk at rest.  </a:t>
            </a:r>
          </a:p>
          <a:p>
            <a:r>
              <a:rPr lang="en-US" sz="2000" dirty="0"/>
              <a:t>Thus, due to rotation circumference/radius does not equal 2</a:t>
            </a:r>
            <a:r>
              <a:rPr lang="en-US" sz="2000" dirty="0">
                <a:latin typeface="Symbol" pitchFamily="18" charset="2"/>
              </a:rPr>
              <a:t>p.  </a:t>
            </a:r>
          </a:p>
          <a:p>
            <a:r>
              <a:rPr lang="en-US" sz="2000" dirty="0"/>
              <a:t>This cannot be, unless the moving disk is no longer a disk, i.e. it must have deformed.</a:t>
            </a:r>
          </a:p>
        </p:txBody>
      </p:sp>
      <p:sp>
        <p:nvSpPr>
          <p:cNvPr id="4" name="Oval 3"/>
          <p:cNvSpPr/>
          <p:nvPr/>
        </p:nvSpPr>
        <p:spPr>
          <a:xfrm>
            <a:off x="1524000" y="5031029"/>
            <a:ext cx="3657600" cy="10668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352800" y="4573829"/>
            <a:ext cx="0" cy="9144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0769" y="4650029"/>
            <a:ext cx="1164031" cy="1826971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 flipH="1">
            <a:off x="5334000" y="4953000"/>
            <a:ext cx="1676400" cy="609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Apply an external force to one spot on an extended body.</a:t>
            </a:r>
          </a:p>
          <a:p>
            <a:r>
              <a:rPr lang="en-US" sz="2000" dirty="0"/>
              <a:t>Speed of propagation of interactions is finite.</a:t>
            </a:r>
          </a:p>
          <a:p>
            <a:r>
              <a:rPr lang="en-US" sz="2000" b="1" dirty="0" err="1"/>
              <a:t>F</a:t>
            </a:r>
            <a:r>
              <a:rPr lang="en-US" sz="2000" baseline="-25000" dirty="0" err="1"/>
              <a:t>ext</a:t>
            </a:r>
            <a:r>
              <a:rPr lang="en-US" sz="2000" dirty="0"/>
              <a:t> is not applied to all points simultaneously.</a:t>
            </a:r>
          </a:p>
          <a:p>
            <a:r>
              <a:rPr lang="en-US" sz="2000" dirty="0"/>
              <a:t>Body must deform as it accelerates. </a:t>
            </a:r>
          </a:p>
        </p:txBody>
      </p:sp>
      <p:sp>
        <p:nvSpPr>
          <p:cNvPr id="4" name="Oval 3"/>
          <p:cNvSpPr/>
          <p:nvPr/>
        </p:nvSpPr>
        <p:spPr>
          <a:xfrm>
            <a:off x="3962400" y="4114800"/>
            <a:ext cx="838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43200" y="4648200"/>
            <a:ext cx="1219200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905000" y="4306669"/>
            <a:ext cx="886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/>
              <a:t>F</a:t>
            </a:r>
            <a:r>
              <a:rPr lang="en-US" sz="3600" baseline="-25000" dirty="0" err="1"/>
              <a:t>ext</a:t>
            </a:r>
            <a:r>
              <a:rPr lang="en-US" sz="36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4913C1-66EA-4C02-AB51-D337E46A4F16}"/>
              </a:ext>
            </a:extLst>
          </p:cNvPr>
          <p:cNvSpPr txBox="1"/>
          <p:nvPr/>
        </p:nvSpPr>
        <p:spPr>
          <a:xfrm>
            <a:off x="3048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6. A different proof about the impossibility of rigid bodies.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7.  Elementary particles are described completely by position </a:t>
            </a:r>
            <a:r>
              <a:rPr lang="en-US" sz="2000" b="1" i="1" dirty="0"/>
              <a:t>r</a:t>
            </a:r>
            <a:r>
              <a:rPr lang="en-US" sz="2000" dirty="0"/>
              <a:t> and velocity </a:t>
            </a:r>
            <a:r>
              <a:rPr lang="en-US" sz="2000" b="1" i="1" dirty="0"/>
              <a:t>v</a:t>
            </a:r>
            <a:r>
              <a:rPr lang="en-US" sz="20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No independent motion of parts.</a:t>
            </a:r>
          </a:p>
          <a:p>
            <a:r>
              <a:rPr lang="en-US" sz="2000" dirty="0"/>
              <a:t>Elementary particles cannot have finite dimensions.</a:t>
            </a:r>
          </a:p>
          <a:p>
            <a:r>
              <a:rPr lang="en-US" sz="2000" dirty="0"/>
              <a:t>They are mathematical points.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441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Office Theme</vt:lpstr>
      <vt:lpstr>Elementary Particles in the theory of relativity</vt:lpstr>
      <vt:lpstr>PowerPoint Presentation</vt:lpstr>
      <vt:lpstr>PowerPoint Presentation</vt:lpstr>
      <vt:lpstr>5.  Assumption of rigidity leads to absurdity</vt:lpstr>
      <vt:lpstr>Consider line elements along a radius of the rotating disk</vt:lpstr>
      <vt:lpstr>Now consider line elements a long the circumference of the disk</vt:lpstr>
      <vt:lpstr>PowerPoint Presentation</vt:lpstr>
      <vt:lpstr>PowerPoint Presentation</vt:lpstr>
      <vt:lpstr>7.  Elementary particles are described completely by position r and velocity v.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Particles in the theory of relativity</dc:title>
  <dc:creator>Your User Name</dc:creator>
  <cp:lastModifiedBy>Robert Peale</cp:lastModifiedBy>
  <cp:revision>11</cp:revision>
  <dcterms:created xsi:type="dcterms:W3CDTF">2012-09-08T23:07:55Z</dcterms:created>
  <dcterms:modified xsi:type="dcterms:W3CDTF">2021-09-16T18:17:28Z</dcterms:modified>
</cp:coreProperties>
</file>