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4" r:id="rId7"/>
    <p:sldId id="265" r:id="rId8"/>
    <p:sldId id="272" r:id="rId9"/>
    <p:sldId id="269" r:id="rId10"/>
    <p:sldId id="271" r:id="rId11"/>
    <p:sldId id="260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C395-7C66-410E-B171-1FB929CA5D2B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860D-B044-4B09-B3BA-D275FD7CC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Four-potential of a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90800" cy="868362"/>
          </a:xfrm>
        </p:spPr>
        <p:txBody>
          <a:bodyPr>
            <a:noAutofit/>
          </a:bodyPr>
          <a:lstStyle/>
          <a:p>
            <a:r>
              <a:rPr lang="en-US" sz="2000" dirty="0"/>
              <a:t>Hamiltonians must be functions of p, not v.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3"/>
          <a:stretch/>
        </p:blipFill>
        <p:spPr bwMode="auto">
          <a:xfrm>
            <a:off x="3173125" y="304800"/>
            <a:ext cx="58184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10400" y="3392269"/>
            <a:ext cx="1981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Ordinary particle momentum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4724400"/>
            <a:ext cx="1828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Generalized momentum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1124" t="9423" r="18738" b="13195"/>
          <a:stretch/>
        </p:blipFill>
        <p:spPr bwMode="auto">
          <a:xfrm>
            <a:off x="1076325" y="1914525"/>
            <a:ext cx="6305550" cy="383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39784" y="1714470"/>
            <a:ext cx="164468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Low velocities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1875" y="2475131"/>
            <a:ext cx="1524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Binomial expansion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71800" y="5410200"/>
            <a:ext cx="4800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Constant terms in a </a:t>
            </a:r>
            <a:r>
              <a:rPr lang="en-US" sz="2000" dirty="0" err="1"/>
              <a:t>Lagrangian</a:t>
            </a:r>
            <a:r>
              <a:rPr lang="en-US" sz="2000" dirty="0"/>
              <a:t> do not affect the equations of motion.</a:t>
            </a:r>
          </a:p>
          <a:p>
            <a:r>
              <a:rPr lang="en-US" sz="2000" dirty="0"/>
              <a:t>Rest energy is unimportant in classical limit.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1FA18-8E7F-486D-A444-C6658A9903D2}"/>
              </a:ext>
            </a:extLst>
          </p:cNvPr>
          <p:cNvSpPr txBox="1"/>
          <p:nvPr/>
        </p:nvSpPr>
        <p:spPr>
          <a:xfrm>
            <a:off x="457200" y="309391"/>
            <a:ext cx="8534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7.  Classical </a:t>
            </a:r>
            <a:r>
              <a:rPr lang="en-US" sz="2000" dirty="0" err="1"/>
              <a:t>Lagrangian</a:t>
            </a:r>
            <a:r>
              <a:rPr lang="en-US" sz="2000" dirty="0"/>
              <a:t> for non-relativistic motion of a charge in given fields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8152" r="23158"/>
          <a:stretch/>
        </p:blipFill>
        <p:spPr bwMode="auto">
          <a:xfrm>
            <a:off x="533401" y="1400174"/>
            <a:ext cx="5562599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715962"/>
          </a:xfrm>
        </p:spPr>
        <p:txBody>
          <a:bodyPr>
            <a:noAutofit/>
          </a:bodyPr>
          <a:lstStyle/>
          <a:p>
            <a:r>
              <a:rPr lang="en-US" sz="2000" dirty="0"/>
              <a:t>Classical Hamiltonian for non-relativistic motion of a charge in given fields.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946666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Ordinary particle momentum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2505373"/>
            <a:ext cx="1524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Binomial expansion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4953000"/>
            <a:ext cx="22098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Constants don’t affect Hamilton’s equations of motion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133600"/>
            <a:ext cx="157838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Hamiltonian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4600" y="2971800"/>
            <a:ext cx="3810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819400" y="1981200"/>
            <a:ext cx="685800" cy="10668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620" b="11250"/>
          <a:stretch/>
        </p:blipFill>
        <p:spPr bwMode="auto">
          <a:xfrm>
            <a:off x="2057399" y="0"/>
            <a:ext cx="6068291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943600" y="914400"/>
            <a:ext cx="1981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Hamilton-Jacobi Equation</a:t>
            </a:r>
          </a:p>
          <a:p>
            <a:endParaRPr lang="en-US" sz="2000" dirty="0"/>
          </a:p>
        </p:txBody>
      </p:sp>
      <p:sp>
        <p:nvSpPr>
          <p:cNvPr id="4" name="Freeform 3"/>
          <p:cNvSpPr/>
          <p:nvPr/>
        </p:nvSpPr>
        <p:spPr>
          <a:xfrm>
            <a:off x="2305050" y="609600"/>
            <a:ext cx="1772239" cy="2571750"/>
          </a:xfrm>
          <a:custGeom>
            <a:avLst/>
            <a:gdLst>
              <a:gd name="connsiteX0" fmla="*/ 0 w 1772239"/>
              <a:gd name="connsiteY0" fmla="*/ 0 h 2571750"/>
              <a:gd name="connsiteX1" fmla="*/ 9525 w 1772239"/>
              <a:gd name="connsiteY1" fmla="*/ 57150 h 2571750"/>
              <a:gd name="connsiteX2" fmla="*/ 38100 w 1772239"/>
              <a:gd name="connsiteY2" fmla="*/ 95250 h 2571750"/>
              <a:gd name="connsiteX3" fmla="*/ 104775 w 1772239"/>
              <a:gd name="connsiteY3" fmla="*/ 152400 h 2571750"/>
              <a:gd name="connsiteX4" fmla="*/ 133350 w 1772239"/>
              <a:gd name="connsiteY4" fmla="*/ 161925 h 2571750"/>
              <a:gd name="connsiteX5" fmla="*/ 190500 w 1772239"/>
              <a:gd name="connsiteY5" fmla="*/ 200025 h 2571750"/>
              <a:gd name="connsiteX6" fmla="*/ 257175 w 1772239"/>
              <a:gd name="connsiteY6" fmla="*/ 228600 h 2571750"/>
              <a:gd name="connsiteX7" fmla="*/ 295275 w 1772239"/>
              <a:gd name="connsiteY7" fmla="*/ 247650 h 2571750"/>
              <a:gd name="connsiteX8" fmla="*/ 323850 w 1772239"/>
              <a:gd name="connsiteY8" fmla="*/ 257175 h 2571750"/>
              <a:gd name="connsiteX9" fmla="*/ 419100 w 1772239"/>
              <a:gd name="connsiteY9" fmla="*/ 295275 h 2571750"/>
              <a:gd name="connsiteX10" fmla="*/ 457200 w 1772239"/>
              <a:gd name="connsiteY10" fmla="*/ 304800 h 2571750"/>
              <a:gd name="connsiteX11" fmla="*/ 561975 w 1772239"/>
              <a:gd name="connsiteY11" fmla="*/ 323850 h 2571750"/>
              <a:gd name="connsiteX12" fmla="*/ 590550 w 1772239"/>
              <a:gd name="connsiteY12" fmla="*/ 333375 h 2571750"/>
              <a:gd name="connsiteX13" fmla="*/ 685800 w 1772239"/>
              <a:gd name="connsiteY13" fmla="*/ 342900 h 2571750"/>
              <a:gd name="connsiteX14" fmla="*/ 781050 w 1772239"/>
              <a:gd name="connsiteY14" fmla="*/ 361950 h 2571750"/>
              <a:gd name="connsiteX15" fmla="*/ 857250 w 1772239"/>
              <a:gd name="connsiteY15" fmla="*/ 371475 h 2571750"/>
              <a:gd name="connsiteX16" fmla="*/ 895350 w 1772239"/>
              <a:gd name="connsiteY16" fmla="*/ 381000 h 2571750"/>
              <a:gd name="connsiteX17" fmla="*/ 962025 w 1772239"/>
              <a:gd name="connsiteY17" fmla="*/ 390525 h 2571750"/>
              <a:gd name="connsiteX18" fmla="*/ 1009650 w 1772239"/>
              <a:gd name="connsiteY18" fmla="*/ 400050 h 2571750"/>
              <a:gd name="connsiteX19" fmla="*/ 1047750 w 1772239"/>
              <a:gd name="connsiteY19" fmla="*/ 409575 h 2571750"/>
              <a:gd name="connsiteX20" fmla="*/ 1133475 w 1772239"/>
              <a:gd name="connsiteY20" fmla="*/ 419100 h 2571750"/>
              <a:gd name="connsiteX21" fmla="*/ 1219200 w 1772239"/>
              <a:gd name="connsiteY21" fmla="*/ 438150 h 2571750"/>
              <a:gd name="connsiteX22" fmla="*/ 1343025 w 1772239"/>
              <a:gd name="connsiteY22" fmla="*/ 457200 h 2571750"/>
              <a:gd name="connsiteX23" fmla="*/ 1371600 w 1772239"/>
              <a:gd name="connsiteY23" fmla="*/ 466725 h 2571750"/>
              <a:gd name="connsiteX24" fmla="*/ 1466850 w 1772239"/>
              <a:gd name="connsiteY24" fmla="*/ 485775 h 2571750"/>
              <a:gd name="connsiteX25" fmla="*/ 1638300 w 1772239"/>
              <a:gd name="connsiteY25" fmla="*/ 514350 h 2571750"/>
              <a:gd name="connsiteX26" fmla="*/ 1666875 w 1772239"/>
              <a:gd name="connsiteY26" fmla="*/ 523875 h 2571750"/>
              <a:gd name="connsiteX27" fmla="*/ 1695450 w 1772239"/>
              <a:gd name="connsiteY27" fmla="*/ 542925 h 2571750"/>
              <a:gd name="connsiteX28" fmla="*/ 1752600 w 1772239"/>
              <a:gd name="connsiteY28" fmla="*/ 571500 h 2571750"/>
              <a:gd name="connsiteX29" fmla="*/ 1771650 w 1772239"/>
              <a:gd name="connsiteY29" fmla="*/ 600075 h 2571750"/>
              <a:gd name="connsiteX30" fmla="*/ 1752600 w 1772239"/>
              <a:gd name="connsiteY30" fmla="*/ 781050 h 2571750"/>
              <a:gd name="connsiteX31" fmla="*/ 1733550 w 1772239"/>
              <a:gd name="connsiteY31" fmla="*/ 809625 h 2571750"/>
              <a:gd name="connsiteX32" fmla="*/ 1666875 w 1772239"/>
              <a:gd name="connsiteY32" fmla="*/ 962025 h 2571750"/>
              <a:gd name="connsiteX33" fmla="*/ 1600200 w 1772239"/>
              <a:gd name="connsiteY33" fmla="*/ 1028700 h 2571750"/>
              <a:gd name="connsiteX34" fmla="*/ 1543050 w 1772239"/>
              <a:gd name="connsiteY34" fmla="*/ 1104900 h 2571750"/>
              <a:gd name="connsiteX35" fmla="*/ 1533525 w 1772239"/>
              <a:gd name="connsiteY35" fmla="*/ 1133475 h 2571750"/>
              <a:gd name="connsiteX36" fmla="*/ 1400175 w 1772239"/>
              <a:gd name="connsiteY36" fmla="*/ 1266825 h 2571750"/>
              <a:gd name="connsiteX37" fmla="*/ 1314450 w 1772239"/>
              <a:gd name="connsiteY37" fmla="*/ 1333500 h 2571750"/>
              <a:gd name="connsiteX38" fmla="*/ 1285875 w 1772239"/>
              <a:gd name="connsiteY38" fmla="*/ 1352550 h 2571750"/>
              <a:gd name="connsiteX39" fmla="*/ 1257300 w 1772239"/>
              <a:gd name="connsiteY39" fmla="*/ 1362075 h 2571750"/>
              <a:gd name="connsiteX40" fmla="*/ 1190625 w 1772239"/>
              <a:gd name="connsiteY40" fmla="*/ 1400175 h 2571750"/>
              <a:gd name="connsiteX41" fmla="*/ 1152525 w 1772239"/>
              <a:gd name="connsiteY41" fmla="*/ 1409700 h 2571750"/>
              <a:gd name="connsiteX42" fmla="*/ 1123950 w 1772239"/>
              <a:gd name="connsiteY42" fmla="*/ 1428750 h 2571750"/>
              <a:gd name="connsiteX43" fmla="*/ 1085850 w 1772239"/>
              <a:gd name="connsiteY43" fmla="*/ 1438275 h 2571750"/>
              <a:gd name="connsiteX44" fmla="*/ 1057275 w 1772239"/>
              <a:gd name="connsiteY44" fmla="*/ 1447800 h 2571750"/>
              <a:gd name="connsiteX45" fmla="*/ 981075 w 1772239"/>
              <a:gd name="connsiteY45" fmla="*/ 1466850 h 2571750"/>
              <a:gd name="connsiteX46" fmla="*/ 942975 w 1772239"/>
              <a:gd name="connsiteY46" fmla="*/ 1485900 h 2571750"/>
              <a:gd name="connsiteX47" fmla="*/ 876300 w 1772239"/>
              <a:gd name="connsiteY47" fmla="*/ 1504950 h 2571750"/>
              <a:gd name="connsiteX48" fmla="*/ 800100 w 1772239"/>
              <a:gd name="connsiteY48" fmla="*/ 1543050 h 2571750"/>
              <a:gd name="connsiteX49" fmla="*/ 723900 w 1772239"/>
              <a:gd name="connsiteY49" fmla="*/ 1571625 h 2571750"/>
              <a:gd name="connsiteX50" fmla="*/ 638175 w 1772239"/>
              <a:gd name="connsiteY50" fmla="*/ 1647825 h 2571750"/>
              <a:gd name="connsiteX51" fmla="*/ 609600 w 1772239"/>
              <a:gd name="connsiteY51" fmla="*/ 1666875 h 2571750"/>
              <a:gd name="connsiteX52" fmla="*/ 590550 w 1772239"/>
              <a:gd name="connsiteY52" fmla="*/ 1695450 h 2571750"/>
              <a:gd name="connsiteX53" fmla="*/ 533400 w 1772239"/>
              <a:gd name="connsiteY53" fmla="*/ 1752600 h 2571750"/>
              <a:gd name="connsiteX54" fmla="*/ 523875 w 1772239"/>
              <a:gd name="connsiteY54" fmla="*/ 1781175 h 2571750"/>
              <a:gd name="connsiteX55" fmla="*/ 466725 w 1772239"/>
              <a:gd name="connsiteY55" fmla="*/ 1847850 h 2571750"/>
              <a:gd name="connsiteX56" fmla="*/ 428625 w 1772239"/>
              <a:gd name="connsiteY56" fmla="*/ 1905000 h 2571750"/>
              <a:gd name="connsiteX57" fmla="*/ 409575 w 1772239"/>
              <a:gd name="connsiteY57" fmla="*/ 1933575 h 2571750"/>
              <a:gd name="connsiteX58" fmla="*/ 400050 w 1772239"/>
              <a:gd name="connsiteY58" fmla="*/ 1971675 h 2571750"/>
              <a:gd name="connsiteX59" fmla="*/ 371475 w 1772239"/>
              <a:gd name="connsiteY59" fmla="*/ 1990725 h 2571750"/>
              <a:gd name="connsiteX60" fmla="*/ 352425 w 1772239"/>
              <a:gd name="connsiteY60" fmla="*/ 2066925 h 2571750"/>
              <a:gd name="connsiteX61" fmla="*/ 333375 w 1772239"/>
              <a:gd name="connsiteY61" fmla="*/ 2095500 h 2571750"/>
              <a:gd name="connsiteX62" fmla="*/ 304800 w 1772239"/>
              <a:gd name="connsiteY62" fmla="*/ 2181225 h 2571750"/>
              <a:gd name="connsiteX63" fmla="*/ 285750 w 1772239"/>
              <a:gd name="connsiteY63" fmla="*/ 2209800 h 2571750"/>
              <a:gd name="connsiteX64" fmla="*/ 276225 w 1772239"/>
              <a:gd name="connsiteY64" fmla="*/ 2247900 h 2571750"/>
              <a:gd name="connsiteX65" fmla="*/ 247650 w 1772239"/>
              <a:gd name="connsiteY65" fmla="*/ 2314575 h 2571750"/>
              <a:gd name="connsiteX66" fmla="*/ 266700 w 1772239"/>
              <a:gd name="connsiteY66" fmla="*/ 2505075 h 2571750"/>
              <a:gd name="connsiteX67" fmla="*/ 285750 w 1772239"/>
              <a:gd name="connsiteY67" fmla="*/ 2533650 h 2571750"/>
              <a:gd name="connsiteX68" fmla="*/ 304800 w 1772239"/>
              <a:gd name="connsiteY68" fmla="*/ 25717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772239" h="2571750">
                <a:moveTo>
                  <a:pt x="0" y="0"/>
                </a:moveTo>
                <a:cubicBezTo>
                  <a:pt x="3175" y="19050"/>
                  <a:pt x="2352" y="39219"/>
                  <a:pt x="9525" y="57150"/>
                </a:cubicBezTo>
                <a:cubicBezTo>
                  <a:pt x="15421" y="71890"/>
                  <a:pt x="27769" y="83197"/>
                  <a:pt x="38100" y="95250"/>
                </a:cubicBezTo>
                <a:cubicBezTo>
                  <a:pt x="54314" y="114167"/>
                  <a:pt x="83695" y="140354"/>
                  <a:pt x="104775" y="152400"/>
                </a:cubicBezTo>
                <a:cubicBezTo>
                  <a:pt x="113492" y="157381"/>
                  <a:pt x="124573" y="157049"/>
                  <a:pt x="133350" y="161925"/>
                </a:cubicBezTo>
                <a:cubicBezTo>
                  <a:pt x="153364" y="173044"/>
                  <a:pt x="170022" y="189786"/>
                  <a:pt x="190500" y="200025"/>
                </a:cubicBezTo>
                <a:cubicBezTo>
                  <a:pt x="316862" y="263206"/>
                  <a:pt x="159069" y="186555"/>
                  <a:pt x="257175" y="228600"/>
                </a:cubicBezTo>
                <a:cubicBezTo>
                  <a:pt x="270226" y="234193"/>
                  <a:pt x="282224" y="242057"/>
                  <a:pt x="295275" y="247650"/>
                </a:cubicBezTo>
                <a:cubicBezTo>
                  <a:pt x="304503" y="251605"/>
                  <a:pt x="314622" y="253220"/>
                  <a:pt x="323850" y="257175"/>
                </a:cubicBezTo>
                <a:cubicBezTo>
                  <a:pt x="379031" y="280824"/>
                  <a:pt x="349723" y="277931"/>
                  <a:pt x="419100" y="295275"/>
                </a:cubicBezTo>
                <a:cubicBezTo>
                  <a:pt x="431800" y="298450"/>
                  <a:pt x="444363" y="302233"/>
                  <a:pt x="457200" y="304800"/>
                </a:cubicBezTo>
                <a:cubicBezTo>
                  <a:pt x="499661" y="313292"/>
                  <a:pt x="521112" y="313634"/>
                  <a:pt x="561975" y="323850"/>
                </a:cubicBezTo>
                <a:cubicBezTo>
                  <a:pt x="571715" y="326285"/>
                  <a:pt x="580627" y="331848"/>
                  <a:pt x="590550" y="333375"/>
                </a:cubicBezTo>
                <a:cubicBezTo>
                  <a:pt x="622087" y="338227"/>
                  <a:pt x="654245" y="338167"/>
                  <a:pt x="685800" y="342900"/>
                </a:cubicBezTo>
                <a:cubicBezTo>
                  <a:pt x="717821" y="347703"/>
                  <a:pt x="748921" y="357934"/>
                  <a:pt x="781050" y="361950"/>
                </a:cubicBezTo>
                <a:cubicBezTo>
                  <a:pt x="806450" y="365125"/>
                  <a:pt x="832001" y="367267"/>
                  <a:pt x="857250" y="371475"/>
                </a:cubicBezTo>
                <a:cubicBezTo>
                  <a:pt x="870163" y="373627"/>
                  <a:pt x="882470" y="378658"/>
                  <a:pt x="895350" y="381000"/>
                </a:cubicBezTo>
                <a:cubicBezTo>
                  <a:pt x="917439" y="385016"/>
                  <a:pt x="939880" y="386834"/>
                  <a:pt x="962025" y="390525"/>
                </a:cubicBezTo>
                <a:cubicBezTo>
                  <a:pt x="977994" y="393187"/>
                  <a:pt x="993846" y="396538"/>
                  <a:pt x="1009650" y="400050"/>
                </a:cubicBezTo>
                <a:cubicBezTo>
                  <a:pt x="1022429" y="402890"/>
                  <a:pt x="1034811" y="407584"/>
                  <a:pt x="1047750" y="409575"/>
                </a:cubicBezTo>
                <a:cubicBezTo>
                  <a:pt x="1076167" y="413947"/>
                  <a:pt x="1104900" y="415925"/>
                  <a:pt x="1133475" y="419100"/>
                </a:cubicBezTo>
                <a:cubicBezTo>
                  <a:pt x="1167725" y="427663"/>
                  <a:pt x="1182923" y="432104"/>
                  <a:pt x="1219200" y="438150"/>
                </a:cubicBezTo>
                <a:cubicBezTo>
                  <a:pt x="1249584" y="443214"/>
                  <a:pt x="1311395" y="450171"/>
                  <a:pt x="1343025" y="457200"/>
                </a:cubicBezTo>
                <a:cubicBezTo>
                  <a:pt x="1352826" y="459378"/>
                  <a:pt x="1361817" y="464467"/>
                  <a:pt x="1371600" y="466725"/>
                </a:cubicBezTo>
                <a:cubicBezTo>
                  <a:pt x="1403150" y="474006"/>
                  <a:pt x="1434797" y="481196"/>
                  <a:pt x="1466850" y="485775"/>
                </a:cubicBezTo>
                <a:cubicBezTo>
                  <a:pt x="1543136" y="496673"/>
                  <a:pt x="1577055" y="496851"/>
                  <a:pt x="1638300" y="514350"/>
                </a:cubicBezTo>
                <a:cubicBezTo>
                  <a:pt x="1647954" y="517108"/>
                  <a:pt x="1657895" y="519385"/>
                  <a:pt x="1666875" y="523875"/>
                </a:cubicBezTo>
                <a:cubicBezTo>
                  <a:pt x="1677114" y="528995"/>
                  <a:pt x="1685211" y="537805"/>
                  <a:pt x="1695450" y="542925"/>
                </a:cubicBezTo>
                <a:cubicBezTo>
                  <a:pt x="1774320" y="582360"/>
                  <a:pt x="1670708" y="516905"/>
                  <a:pt x="1752600" y="571500"/>
                </a:cubicBezTo>
                <a:cubicBezTo>
                  <a:pt x="1758950" y="581025"/>
                  <a:pt x="1771048" y="588643"/>
                  <a:pt x="1771650" y="600075"/>
                </a:cubicBezTo>
                <a:cubicBezTo>
                  <a:pt x="1772233" y="611143"/>
                  <a:pt x="1776103" y="734043"/>
                  <a:pt x="1752600" y="781050"/>
                </a:cubicBezTo>
                <a:cubicBezTo>
                  <a:pt x="1747480" y="791289"/>
                  <a:pt x="1739900" y="800100"/>
                  <a:pt x="1733550" y="809625"/>
                </a:cubicBezTo>
                <a:cubicBezTo>
                  <a:pt x="1719991" y="863862"/>
                  <a:pt x="1708355" y="920545"/>
                  <a:pt x="1666875" y="962025"/>
                </a:cubicBezTo>
                <a:cubicBezTo>
                  <a:pt x="1644650" y="984250"/>
                  <a:pt x="1616371" y="1001748"/>
                  <a:pt x="1600200" y="1028700"/>
                </a:cubicBezTo>
                <a:cubicBezTo>
                  <a:pt x="1564695" y="1087876"/>
                  <a:pt x="1584716" y="1063234"/>
                  <a:pt x="1543050" y="1104900"/>
                </a:cubicBezTo>
                <a:cubicBezTo>
                  <a:pt x="1539875" y="1114425"/>
                  <a:pt x="1538915" y="1125004"/>
                  <a:pt x="1533525" y="1133475"/>
                </a:cubicBezTo>
                <a:cubicBezTo>
                  <a:pt x="1444625" y="1273175"/>
                  <a:pt x="1514475" y="1152525"/>
                  <a:pt x="1400175" y="1266825"/>
                </a:cubicBezTo>
                <a:cubicBezTo>
                  <a:pt x="1355411" y="1311589"/>
                  <a:pt x="1382808" y="1287928"/>
                  <a:pt x="1314450" y="1333500"/>
                </a:cubicBezTo>
                <a:cubicBezTo>
                  <a:pt x="1304925" y="1339850"/>
                  <a:pt x="1296735" y="1348930"/>
                  <a:pt x="1285875" y="1352550"/>
                </a:cubicBezTo>
                <a:cubicBezTo>
                  <a:pt x="1276350" y="1355725"/>
                  <a:pt x="1266280" y="1357585"/>
                  <a:pt x="1257300" y="1362075"/>
                </a:cubicBezTo>
                <a:cubicBezTo>
                  <a:pt x="1202030" y="1389710"/>
                  <a:pt x="1257421" y="1375127"/>
                  <a:pt x="1190625" y="1400175"/>
                </a:cubicBezTo>
                <a:cubicBezTo>
                  <a:pt x="1178368" y="1404772"/>
                  <a:pt x="1165225" y="1406525"/>
                  <a:pt x="1152525" y="1409700"/>
                </a:cubicBezTo>
                <a:cubicBezTo>
                  <a:pt x="1143000" y="1416050"/>
                  <a:pt x="1134472" y="1424241"/>
                  <a:pt x="1123950" y="1428750"/>
                </a:cubicBezTo>
                <a:cubicBezTo>
                  <a:pt x="1111918" y="1433907"/>
                  <a:pt x="1098437" y="1434679"/>
                  <a:pt x="1085850" y="1438275"/>
                </a:cubicBezTo>
                <a:cubicBezTo>
                  <a:pt x="1076196" y="1441033"/>
                  <a:pt x="1066961" y="1445158"/>
                  <a:pt x="1057275" y="1447800"/>
                </a:cubicBezTo>
                <a:cubicBezTo>
                  <a:pt x="1032016" y="1454689"/>
                  <a:pt x="1004493" y="1455141"/>
                  <a:pt x="981075" y="1466850"/>
                </a:cubicBezTo>
                <a:cubicBezTo>
                  <a:pt x="968375" y="1473200"/>
                  <a:pt x="956026" y="1480307"/>
                  <a:pt x="942975" y="1485900"/>
                </a:cubicBezTo>
                <a:cubicBezTo>
                  <a:pt x="923844" y="1494099"/>
                  <a:pt x="895634" y="1500117"/>
                  <a:pt x="876300" y="1504950"/>
                </a:cubicBezTo>
                <a:cubicBezTo>
                  <a:pt x="772802" y="1567049"/>
                  <a:pt x="871871" y="1512291"/>
                  <a:pt x="800100" y="1543050"/>
                </a:cubicBezTo>
                <a:cubicBezTo>
                  <a:pt x="730368" y="1572935"/>
                  <a:pt x="794144" y="1554064"/>
                  <a:pt x="723900" y="1571625"/>
                </a:cubicBezTo>
                <a:cubicBezTo>
                  <a:pt x="681588" y="1628041"/>
                  <a:pt x="708534" y="1600919"/>
                  <a:pt x="638175" y="1647825"/>
                </a:cubicBezTo>
                <a:lnTo>
                  <a:pt x="609600" y="1666875"/>
                </a:lnTo>
                <a:cubicBezTo>
                  <a:pt x="603250" y="1676400"/>
                  <a:pt x="598155" y="1686894"/>
                  <a:pt x="590550" y="1695450"/>
                </a:cubicBezTo>
                <a:cubicBezTo>
                  <a:pt x="572652" y="1715586"/>
                  <a:pt x="533400" y="1752600"/>
                  <a:pt x="533400" y="1752600"/>
                </a:cubicBezTo>
                <a:cubicBezTo>
                  <a:pt x="530225" y="1762125"/>
                  <a:pt x="528856" y="1772458"/>
                  <a:pt x="523875" y="1781175"/>
                </a:cubicBezTo>
                <a:cubicBezTo>
                  <a:pt x="491251" y="1838268"/>
                  <a:pt x="503103" y="1801078"/>
                  <a:pt x="466725" y="1847850"/>
                </a:cubicBezTo>
                <a:cubicBezTo>
                  <a:pt x="452669" y="1865922"/>
                  <a:pt x="441325" y="1885950"/>
                  <a:pt x="428625" y="1905000"/>
                </a:cubicBezTo>
                <a:lnTo>
                  <a:pt x="409575" y="1933575"/>
                </a:lnTo>
                <a:cubicBezTo>
                  <a:pt x="406400" y="1946275"/>
                  <a:pt x="407312" y="1960783"/>
                  <a:pt x="400050" y="1971675"/>
                </a:cubicBezTo>
                <a:cubicBezTo>
                  <a:pt x="393700" y="1981200"/>
                  <a:pt x="376595" y="1980486"/>
                  <a:pt x="371475" y="1990725"/>
                </a:cubicBezTo>
                <a:cubicBezTo>
                  <a:pt x="359766" y="2014143"/>
                  <a:pt x="366948" y="2045140"/>
                  <a:pt x="352425" y="2066925"/>
                </a:cubicBezTo>
                <a:lnTo>
                  <a:pt x="333375" y="2095500"/>
                </a:lnTo>
                <a:cubicBezTo>
                  <a:pt x="324280" y="2131880"/>
                  <a:pt x="322734" y="2145357"/>
                  <a:pt x="304800" y="2181225"/>
                </a:cubicBezTo>
                <a:cubicBezTo>
                  <a:pt x="299680" y="2191464"/>
                  <a:pt x="292100" y="2200275"/>
                  <a:pt x="285750" y="2209800"/>
                </a:cubicBezTo>
                <a:cubicBezTo>
                  <a:pt x="282575" y="2222500"/>
                  <a:pt x="281382" y="2235868"/>
                  <a:pt x="276225" y="2247900"/>
                </a:cubicBezTo>
                <a:cubicBezTo>
                  <a:pt x="236758" y="2339990"/>
                  <a:pt x="274996" y="2205192"/>
                  <a:pt x="247650" y="2314575"/>
                </a:cubicBezTo>
                <a:cubicBezTo>
                  <a:pt x="248207" y="2324038"/>
                  <a:pt x="241852" y="2455379"/>
                  <a:pt x="266700" y="2505075"/>
                </a:cubicBezTo>
                <a:cubicBezTo>
                  <a:pt x="271820" y="2515314"/>
                  <a:pt x="280630" y="2523411"/>
                  <a:pt x="285750" y="2533650"/>
                </a:cubicBezTo>
                <a:cubicBezTo>
                  <a:pt x="307640" y="2577430"/>
                  <a:pt x="283281" y="2550231"/>
                  <a:pt x="304800" y="257175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62475" y="695324"/>
            <a:ext cx="3705225" cy="2581276"/>
          </a:xfrm>
          <a:custGeom>
            <a:avLst/>
            <a:gdLst>
              <a:gd name="connsiteX0" fmla="*/ 0 w 3705225"/>
              <a:gd name="connsiteY0" fmla="*/ 0 h 2381250"/>
              <a:gd name="connsiteX1" fmla="*/ 76200 w 3705225"/>
              <a:gd name="connsiteY1" fmla="*/ 57150 h 2381250"/>
              <a:gd name="connsiteX2" fmla="*/ 114300 w 3705225"/>
              <a:gd name="connsiteY2" fmla="*/ 85725 h 2381250"/>
              <a:gd name="connsiteX3" fmla="*/ 180975 w 3705225"/>
              <a:gd name="connsiteY3" fmla="*/ 123825 h 2381250"/>
              <a:gd name="connsiteX4" fmla="*/ 219075 w 3705225"/>
              <a:gd name="connsiteY4" fmla="*/ 133350 h 2381250"/>
              <a:gd name="connsiteX5" fmla="*/ 247650 w 3705225"/>
              <a:gd name="connsiteY5" fmla="*/ 152400 h 2381250"/>
              <a:gd name="connsiteX6" fmla="*/ 333375 w 3705225"/>
              <a:gd name="connsiteY6" fmla="*/ 171450 h 2381250"/>
              <a:gd name="connsiteX7" fmla="*/ 933450 w 3705225"/>
              <a:gd name="connsiteY7" fmla="*/ 161925 h 2381250"/>
              <a:gd name="connsiteX8" fmla="*/ 1000125 w 3705225"/>
              <a:gd name="connsiteY8" fmla="*/ 152400 h 2381250"/>
              <a:gd name="connsiteX9" fmla="*/ 1085850 w 3705225"/>
              <a:gd name="connsiteY9" fmla="*/ 142875 h 2381250"/>
              <a:gd name="connsiteX10" fmla="*/ 1143000 w 3705225"/>
              <a:gd name="connsiteY10" fmla="*/ 123825 h 2381250"/>
              <a:gd name="connsiteX11" fmla="*/ 1323975 w 3705225"/>
              <a:gd name="connsiteY11" fmla="*/ 104775 h 2381250"/>
              <a:gd name="connsiteX12" fmla="*/ 1352550 w 3705225"/>
              <a:gd name="connsiteY12" fmla="*/ 95250 h 2381250"/>
              <a:gd name="connsiteX13" fmla="*/ 1733550 w 3705225"/>
              <a:gd name="connsiteY13" fmla="*/ 76200 h 2381250"/>
              <a:gd name="connsiteX14" fmla="*/ 1914525 w 3705225"/>
              <a:gd name="connsiteY14" fmla="*/ 66675 h 2381250"/>
              <a:gd name="connsiteX15" fmla="*/ 2905125 w 3705225"/>
              <a:gd name="connsiteY15" fmla="*/ 66675 h 2381250"/>
              <a:gd name="connsiteX16" fmla="*/ 3019425 w 3705225"/>
              <a:gd name="connsiteY16" fmla="*/ 76200 h 2381250"/>
              <a:gd name="connsiteX17" fmla="*/ 3133725 w 3705225"/>
              <a:gd name="connsiteY17" fmla="*/ 95250 h 2381250"/>
              <a:gd name="connsiteX18" fmla="*/ 3209925 w 3705225"/>
              <a:gd name="connsiteY18" fmla="*/ 114300 h 2381250"/>
              <a:gd name="connsiteX19" fmla="*/ 3286125 w 3705225"/>
              <a:gd name="connsiteY19" fmla="*/ 152400 h 2381250"/>
              <a:gd name="connsiteX20" fmla="*/ 3314700 w 3705225"/>
              <a:gd name="connsiteY20" fmla="*/ 171450 h 2381250"/>
              <a:gd name="connsiteX21" fmla="*/ 3352800 w 3705225"/>
              <a:gd name="connsiteY21" fmla="*/ 190500 h 2381250"/>
              <a:gd name="connsiteX22" fmla="*/ 3419475 w 3705225"/>
              <a:gd name="connsiteY22" fmla="*/ 228600 h 2381250"/>
              <a:gd name="connsiteX23" fmla="*/ 3495675 w 3705225"/>
              <a:gd name="connsiteY23" fmla="*/ 266700 h 2381250"/>
              <a:gd name="connsiteX24" fmla="*/ 3533775 w 3705225"/>
              <a:gd name="connsiteY24" fmla="*/ 304800 h 2381250"/>
              <a:gd name="connsiteX25" fmla="*/ 3609975 w 3705225"/>
              <a:gd name="connsiteY25" fmla="*/ 361950 h 2381250"/>
              <a:gd name="connsiteX26" fmla="*/ 3657600 w 3705225"/>
              <a:gd name="connsiteY26" fmla="*/ 438150 h 2381250"/>
              <a:gd name="connsiteX27" fmla="*/ 3686175 w 3705225"/>
              <a:gd name="connsiteY27" fmla="*/ 514350 h 2381250"/>
              <a:gd name="connsiteX28" fmla="*/ 3705225 w 3705225"/>
              <a:gd name="connsiteY28" fmla="*/ 542925 h 2381250"/>
              <a:gd name="connsiteX29" fmla="*/ 3695700 w 3705225"/>
              <a:gd name="connsiteY29" fmla="*/ 733425 h 2381250"/>
              <a:gd name="connsiteX30" fmla="*/ 3667125 w 3705225"/>
              <a:gd name="connsiteY30" fmla="*/ 790575 h 2381250"/>
              <a:gd name="connsiteX31" fmla="*/ 3648075 w 3705225"/>
              <a:gd name="connsiteY31" fmla="*/ 847725 h 2381250"/>
              <a:gd name="connsiteX32" fmla="*/ 3638550 w 3705225"/>
              <a:gd name="connsiteY32" fmla="*/ 876300 h 2381250"/>
              <a:gd name="connsiteX33" fmla="*/ 3619500 w 3705225"/>
              <a:gd name="connsiteY33" fmla="*/ 914400 h 2381250"/>
              <a:gd name="connsiteX34" fmla="*/ 3609975 w 3705225"/>
              <a:gd name="connsiteY34" fmla="*/ 942975 h 2381250"/>
              <a:gd name="connsiteX35" fmla="*/ 3590925 w 3705225"/>
              <a:gd name="connsiteY35" fmla="*/ 971550 h 2381250"/>
              <a:gd name="connsiteX36" fmla="*/ 3533775 w 3705225"/>
              <a:gd name="connsiteY36" fmla="*/ 1047750 h 2381250"/>
              <a:gd name="connsiteX37" fmla="*/ 3505200 w 3705225"/>
              <a:gd name="connsiteY37" fmla="*/ 1085850 h 2381250"/>
              <a:gd name="connsiteX38" fmla="*/ 3476625 w 3705225"/>
              <a:gd name="connsiteY38" fmla="*/ 1114425 h 2381250"/>
              <a:gd name="connsiteX39" fmla="*/ 3419475 w 3705225"/>
              <a:gd name="connsiteY39" fmla="*/ 1190625 h 2381250"/>
              <a:gd name="connsiteX40" fmla="*/ 3390900 w 3705225"/>
              <a:gd name="connsiteY40" fmla="*/ 1219200 h 2381250"/>
              <a:gd name="connsiteX41" fmla="*/ 3333750 w 3705225"/>
              <a:gd name="connsiteY41" fmla="*/ 1257300 h 2381250"/>
              <a:gd name="connsiteX42" fmla="*/ 3267075 w 3705225"/>
              <a:gd name="connsiteY42" fmla="*/ 1295400 h 2381250"/>
              <a:gd name="connsiteX43" fmla="*/ 3228975 w 3705225"/>
              <a:gd name="connsiteY43" fmla="*/ 1314450 h 2381250"/>
              <a:gd name="connsiteX44" fmla="*/ 3152775 w 3705225"/>
              <a:gd name="connsiteY44" fmla="*/ 1333500 h 2381250"/>
              <a:gd name="connsiteX45" fmla="*/ 3114675 w 3705225"/>
              <a:gd name="connsiteY45" fmla="*/ 1352550 h 2381250"/>
              <a:gd name="connsiteX46" fmla="*/ 3086100 w 3705225"/>
              <a:gd name="connsiteY46" fmla="*/ 1362075 h 2381250"/>
              <a:gd name="connsiteX47" fmla="*/ 3057525 w 3705225"/>
              <a:gd name="connsiteY47" fmla="*/ 1381125 h 2381250"/>
              <a:gd name="connsiteX48" fmla="*/ 3000375 w 3705225"/>
              <a:gd name="connsiteY48" fmla="*/ 1390650 h 2381250"/>
              <a:gd name="connsiteX49" fmla="*/ 2971800 w 3705225"/>
              <a:gd name="connsiteY49" fmla="*/ 1419225 h 2381250"/>
              <a:gd name="connsiteX50" fmla="*/ 2924175 w 3705225"/>
              <a:gd name="connsiteY50" fmla="*/ 1428750 h 2381250"/>
              <a:gd name="connsiteX51" fmla="*/ 2895600 w 3705225"/>
              <a:gd name="connsiteY51" fmla="*/ 1438275 h 2381250"/>
              <a:gd name="connsiteX52" fmla="*/ 2819400 w 3705225"/>
              <a:gd name="connsiteY52" fmla="*/ 1476375 h 2381250"/>
              <a:gd name="connsiteX53" fmla="*/ 2781300 w 3705225"/>
              <a:gd name="connsiteY53" fmla="*/ 1485900 h 2381250"/>
              <a:gd name="connsiteX54" fmla="*/ 2724150 w 3705225"/>
              <a:gd name="connsiteY54" fmla="*/ 1495425 h 2381250"/>
              <a:gd name="connsiteX55" fmla="*/ 2695575 w 3705225"/>
              <a:gd name="connsiteY55" fmla="*/ 1504950 h 2381250"/>
              <a:gd name="connsiteX56" fmla="*/ 2581275 w 3705225"/>
              <a:gd name="connsiteY56" fmla="*/ 1514475 h 2381250"/>
              <a:gd name="connsiteX57" fmla="*/ 2295525 w 3705225"/>
              <a:gd name="connsiteY57" fmla="*/ 1504950 h 2381250"/>
              <a:gd name="connsiteX58" fmla="*/ 2219325 w 3705225"/>
              <a:gd name="connsiteY58" fmla="*/ 1485900 h 2381250"/>
              <a:gd name="connsiteX59" fmla="*/ 2085975 w 3705225"/>
              <a:gd name="connsiteY59" fmla="*/ 1466850 h 2381250"/>
              <a:gd name="connsiteX60" fmla="*/ 1981200 w 3705225"/>
              <a:gd name="connsiteY60" fmla="*/ 1447800 h 2381250"/>
              <a:gd name="connsiteX61" fmla="*/ 1628775 w 3705225"/>
              <a:gd name="connsiteY61" fmla="*/ 1457325 h 2381250"/>
              <a:gd name="connsiteX62" fmla="*/ 1600200 w 3705225"/>
              <a:gd name="connsiteY62" fmla="*/ 1476375 h 2381250"/>
              <a:gd name="connsiteX63" fmla="*/ 1590675 w 3705225"/>
              <a:gd name="connsiteY63" fmla="*/ 1504950 h 2381250"/>
              <a:gd name="connsiteX64" fmla="*/ 1600200 w 3705225"/>
              <a:gd name="connsiteY64" fmla="*/ 1562100 h 2381250"/>
              <a:gd name="connsiteX65" fmla="*/ 1619250 w 3705225"/>
              <a:gd name="connsiteY65" fmla="*/ 1590675 h 2381250"/>
              <a:gd name="connsiteX66" fmla="*/ 1628775 w 3705225"/>
              <a:gd name="connsiteY66" fmla="*/ 1619250 h 2381250"/>
              <a:gd name="connsiteX67" fmla="*/ 1714500 w 3705225"/>
              <a:gd name="connsiteY67" fmla="*/ 1695450 h 2381250"/>
              <a:gd name="connsiteX68" fmla="*/ 1752600 w 3705225"/>
              <a:gd name="connsiteY68" fmla="*/ 1762125 h 2381250"/>
              <a:gd name="connsiteX69" fmla="*/ 1771650 w 3705225"/>
              <a:gd name="connsiteY69" fmla="*/ 1819275 h 2381250"/>
              <a:gd name="connsiteX70" fmla="*/ 1762125 w 3705225"/>
              <a:gd name="connsiteY70" fmla="*/ 1905000 h 2381250"/>
              <a:gd name="connsiteX71" fmla="*/ 1752600 w 3705225"/>
              <a:gd name="connsiteY71" fmla="*/ 1933575 h 2381250"/>
              <a:gd name="connsiteX72" fmla="*/ 1666875 w 3705225"/>
              <a:gd name="connsiteY72" fmla="*/ 1981200 h 2381250"/>
              <a:gd name="connsiteX73" fmla="*/ 1581150 w 3705225"/>
              <a:gd name="connsiteY73" fmla="*/ 2047875 h 2381250"/>
              <a:gd name="connsiteX74" fmla="*/ 1552575 w 3705225"/>
              <a:gd name="connsiteY74" fmla="*/ 2057400 h 2381250"/>
              <a:gd name="connsiteX75" fmla="*/ 1476375 w 3705225"/>
              <a:gd name="connsiteY75" fmla="*/ 2124075 h 2381250"/>
              <a:gd name="connsiteX76" fmla="*/ 1447800 w 3705225"/>
              <a:gd name="connsiteY76" fmla="*/ 2143125 h 2381250"/>
              <a:gd name="connsiteX77" fmla="*/ 1428750 w 3705225"/>
              <a:gd name="connsiteY77" fmla="*/ 2171700 h 2381250"/>
              <a:gd name="connsiteX78" fmla="*/ 1400175 w 3705225"/>
              <a:gd name="connsiteY78" fmla="*/ 2190750 h 2381250"/>
              <a:gd name="connsiteX79" fmla="*/ 1362075 w 3705225"/>
              <a:gd name="connsiteY79" fmla="*/ 2238375 h 2381250"/>
              <a:gd name="connsiteX80" fmla="*/ 1343025 w 3705225"/>
              <a:gd name="connsiteY80" fmla="*/ 2305050 h 2381250"/>
              <a:gd name="connsiteX81" fmla="*/ 1323975 w 3705225"/>
              <a:gd name="connsiteY81" fmla="*/ 2371725 h 2381250"/>
              <a:gd name="connsiteX82" fmla="*/ 1323975 w 3705225"/>
              <a:gd name="connsiteY82" fmla="*/ 2381250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705225" h="2381250">
                <a:moveTo>
                  <a:pt x="0" y="0"/>
                </a:moveTo>
                <a:cubicBezTo>
                  <a:pt x="101446" y="81157"/>
                  <a:pt x="5437" y="6605"/>
                  <a:pt x="76200" y="57150"/>
                </a:cubicBezTo>
                <a:cubicBezTo>
                  <a:pt x="89118" y="66377"/>
                  <a:pt x="101382" y="76498"/>
                  <a:pt x="114300" y="85725"/>
                </a:cubicBezTo>
                <a:cubicBezTo>
                  <a:pt x="134662" y="100270"/>
                  <a:pt x="157476" y="115013"/>
                  <a:pt x="180975" y="123825"/>
                </a:cubicBezTo>
                <a:cubicBezTo>
                  <a:pt x="193232" y="128422"/>
                  <a:pt x="206375" y="130175"/>
                  <a:pt x="219075" y="133350"/>
                </a:cubicBezTo>
                <a:cubicBezTo>
                  <a:pt x="228600" y="139700"/>
                  <a:pt x="237411" y="147280"/>
                  <a:pt x="247650" y="152400"/>
                </a:cubicBezTo>
                <a:cubicBezTo>
                  <a:pt x="271098" y="164124"/>
                  <a:pt x="311425" y="167792"/>
                  <a:pt x="333375" y="171450"/>
                </a:cubicBezTo>
                <a:lnTo>
                  <a:pt x="933450" y="161925"/>
                </a:lnTo>
                <a:cubicBezTo>
                  <a:pt x="955891" y="161284"/>
                  <a:pt x="977848" y="155185"/>
                  <a:pt x="1000125" y="152400"/>
                </a:cubicBezTo>
                <a:cubicBezTo>
                  <a:pt x="1028654" y="148834"/>
                  <a:pt x="1057275" y="146050"/>
                  <a:pt x="1085850" y="142875"/>
                </a:cubicBezTo>
                <a:cubicBezTo>
                  <a:pt x="1104900" y="136525"/>
                  <a:pt x="1123193" y="127126"/>
                  <a:pt x="1143000" y="123825"/>
                </a:cubicBezTo>
                <a:cubicBezTo>
                  <a:pt x="1240984" y="107494"/>
                  <a:pt x="1180894" y="115781"/>
                  <a:pt x="1323975" y="104775"/>
                </a:cubicBezTo>
                <a:cubicBezTo>
                  <a:pt x="1333500" y="101600"/>
                  <a:pt x="1342749" y="97428"/>
                  <a:pt x="1352550" y="95250"/>
                </a:cubicBezTo>
                <a:cubicBezTo>
                  <a:pt x="1469707" y="69215"/>
                  <a:pt x="1650537" y="79333"/>
                  <a:pt x="1733550" y="76200"/>
                </a:cubicBezTo>
                <a:cubicBezTo>
                  <a:pt x="1793916" y="73922"/>
                  <a:pt x="1854200" y="69850"/>
                  <a:pt x="1914525" y="66675"/>
                </a:cubicBezTo>
                <a:cubicBezTo>
                  <a:pt x="2246658" y="-44036"/>
                  <a:pt x="1954655" y="49853"/>
                  <a:pt x="2905125" y="66675"/>
                </a:cubicBezTo>
                <a:cubicBezTo>
                  <a:pt x="2943351" y="67352"/>
                  <a:pt x="2981325" y="73025"/>
                  <a:pt x="3019425" y="76200"/>
                </a:cubicBezTo>
                <a:cubicBezTo>
                  <a:pt x="3127971" y="103336"/>
                  <a:pt x="2955345" y="61804"/>
                  <a:pt x="3133725" y="95250"/>
                </a:cubicBezTo>
                <a:cubicBezTo>
                  <a:pt x="3159458" y="100075"/>
                  <a:pt x="3209925" y="114300"/>
                  <a:pt x="3209925" y="114300"/>
                </a:cubicBezTo>
                <a:cubicBezTo>
                  <a:pt x="3294542" y="177763"/>
                  <a:pt x="3202901" y="116733"/>
                  <a:pt x="3286125" y="152400"/>
                </a:cubicBezTo>
                <a:cubicBezTo>
                  <a:pt x="3296647" y="156909"/>
                  <a:pt x="3304761" y="165770"/>
                  <a:pt x="3314700" y="171450"/>
                </a:cubicBezTo>
                <a:cubicBezTo>
                  <a:pt x="3327028" y="178495"/>
                  <a:pt x="3340472" y="183455"/>
                  <a:pt x="3352800" y="190500"/>
                </a:cubicBezTo>
                <a:cubicBezTo>
                  <a:pt x="3400629" y="217831"/>
                  <a:pt x="3361908" y="203928"/>
                  <a:pt x="3419475" y="228600"/>
                </a:cubicBezTo>
                <a:cubicBezTo>
                  <a:pt x="3462670" y="247112"/>
                  <a:pt x="3444867" y="227183"/>
                  <a:pt x="3495675" y="266700"/>
                </a:cubicBezTo>
                <a:cubicBezTo>
                  <a:pt x="3509852" y="277727"/>
                  <a:pt x="3519977" y="293302"/>
                  <a:pt x="3533775" y="304800"/>
                </a:cubicBezTo>
                <a:cubicBezTo>
                  <a:pt x="3558166" y="325126"/>
                  <a:pt x="3609975" y="361950"/>
                  <a:pt x="3609975" y="361950"/>
                </a:cubicBezTo>
                <a:cubicBezTo>
                  <a:pt x="3658243" y="458487"/>
                  <a:pt x="3595776" y="339232"/>
                  <a:pt x="3657600" y="438150"/>
                </a:cubicBezTo>
                <a:cubicBezTo>
                  <a:pt x="3700890" y="507414"/>
                  <a:pt x="3656256" y="444538"/>
                  <a:pt x="3686175" y="514350"/>
                </a:cubicBezTo>
                <a:cubicBezTo>
                  <a:pt x="3690684" y="524872"/>
                  <a:pt x="3698875" y="533400"/>
                  <a:pt x="3705225" y="542925"/>
                </a:cubicBezTo>
                <a:cubicBezTo>
                  <a:pt x="3702050" y="606425"/>
                  <a:pt x="3701208" y="670085"/>
                  <a:pt x="3695700" y="733425"/>
                </a:cubicBezTo>
                <a:cubicBezTo>
                  <a:pt x="3692883" y="765815"/>
                  <a:pt x="3679968" y="761678"/>
                  <a:pt x="3667125" y="790575"/>
                </a:cubicBezTo>
                <a:cubicBezTo>
                  <a:pt x="3658970" y="808925"/>
                  <a:pt x="3654425" y="828675"/>
                  <a:pt x="3648075" y="847725"/>
                </a:cubicBezTo>
                <a:cubicBezTo>
                  <a:pt x="3644900" y="857250"/>
                  <a:pt x="3643040" y="867320"/>
                  <a:pt x="3638550" y="876300"/>
                </a:cubicBezTo>
                <a:cubicBezTo>
                  <a:pt x="3632200" y="889000"/>
                  <a:pt x="3625093" y="901349"/>
                  <a:pt x="3619500" y="914400"/>
                </a:cubicBezTo>
                <a:cubicBezTo>
                  <a:pt x="3615545" y="923628"/>
                  <a:pt x="3614465" y="933995"/>
                  <a:pt x="3609975" y="942975"/>
                </a:cubicBezTo>
                <a:cubicBezTo>
                  <a:pt x="3604855" y="953214"/>
                  <a:pt x="3597658" y="962292"/>
                  <a:pt x="3590925" y="971550"/>
                </a:cubicBezTo>
                <a:cubicBezTo>
                  <a:pt x="3572251" y="997227"/>
                  <a:pt x="3552825" y="1022350"/>
                  <a:pt x="3533775" y="1047750"/>
                </a:cubicBezTo>
                <a:cubicBezTo>
                  <a:pt x="3524250" y="1060450"/>
                  <a:pt x="3516425" y="1074625"/>
                  <a:pt x="3505200" y="1085850"/>
                </a:cubicBezTo>
                <a:cubicBezTo>
                  <a:pt x="3495675" y="1095375"/>
                  <a:pt x="3485155" y="1103999"/>
                  <a:pt x="3476625" y="1114425"/>
                </a:cubicBezTo>
                <a:cubicBezTo>
                  <a:pt x="3456520" y="1138998"/>
                  <a:pt x="3441926" y="1168174"/>
                  <a:pt x="3419475" y="1190625"/>
                </a:cubicBezTo>
                <a:cubicBezTo>
                  <a:pt x="3409950" y="1200150"/>
                  <a:pt x="3401533" y="1210930"/>
                  <a:pt x="3390900" y="1219200"/>
                </a:cubicBezTo>
                <a:cubicBezTo>
                  <a:pt x="3372828" y="1233256"/>
                  <a:pt x="3333750" y="1257300"/>
                  <a:pt x="3333750" y="1257300"/>
                </a:cubicBezTo>
                <a:cubicBezTo>
                  <a:pt x="3300964" y="1306479"/>
                  <a:pt x="3332651" y="1273541"/>
                  <a:pt x="3267075" y="1295400"/>
                </a:cubicBezTo>
                <a:cubicBezTo>
                  <a:pt x="3253605" y="1299890"/>
                  <a:pt x="3242445" y="1309960"/>
                  <a:pt x="3228975" y="1314450"/>
                </a:cubicBezTo>
                <a:cubicBezTo>
                  <a:pt x="3204137" y="1322729"/>
                  <a:pt x="3176193" y="1321791"/>
                  <a:pt x="3152775" y="1333500"/>
                </a:cubicBezTo>
                <a:cubicBezTo>
                  <a:pt x="3140075" y="1339850"/>
                  <a:pt x="3127726" y="1346957"/>
                  <a:pt x="3114675" y="1352550"/>
                </a:cubicBezTo>
                <a:cubicBezTo>
                  <a:pt x="3105447" y="1356505"/>
                  <a:pt x="3095080" y="1357585"/>
                  <a:pt x="3086100" y="1362075"/>
                </a:cubicBezTo>
                <a:cubicBezTo>
                  <a:pt x="3075861" y="1367195"/>
                  <a:pt x="3068385" y="1377505"/>
                  <a:pt x="3057525" y="1381125"/>
                </a:cubicBezTo>
                <a:cubicBezTo>
                  <a:pt x="3039203" y="1387232"/>
                  <a:pt x="3019425" y="1387475"/>
                  <a:pt x="3000375" y="1390650"/>
                </a:cubicBezTo>
                <a:cubicBezTo>
                  <a:pt x="2990850" y="1400175"/>
                  <a:pt x="2983848" y="1413201"/>
                  <a:pt x="2971800" y="1419225"/>
                </a:cubicBezTo>
                <a:cubicBezTo>
                  <a:pt x="2957320" y="1426465"/>
                  <a:pt x="2939881" y="1424823"/>
                  <a:pt x="2924175" y="1428750"/>
                </a:cubicBezTo>
                <a:cubicBezTo>
                  <a:pt x="2914435" y="1431185"/>
                  <a:pt x="2904740" y="1434120"/>
                  <a:pt x="2895600" y="1438275"/>
                </a:cubicBezTo>
                <a:cubicBezTo>
                  <a:pt x="2869747" y="1450026"/>
                  <a:pt x="2846950" y="1469487"/>
                  <a:pt x="2819400" y="1476375"/>
                </a:cubicBezTo>
                <a:cubicBezTo>
                  <a:pt x="2806700" y="1479550"/>
                  <a:pt x="2794137" y="1483333"/>
                  <a:pt x="2781300" y="1485900"/>
                </a:cubicBezTo>
                <a:cubicBezTo>
                  <a:pt x="2762362" y="1489688"/>
                  <a:pt x="2743003" y="1491235"/>
                  <a:pt x="2724150" y="1495425"/>
                </a:cubicBezTo>
                <a:cubicBezTo>
                  <a:pt x="2714349" y="1497603"/>
                  <a:pt x="2705527" y="1503623"/>
                  <a:pt x="2695575" y="1504950"/>
                </a:cubicBezTo>
                <a:cubicBezTo>
                  <a:pt x="2657678" y="1510003"/>
                  <a:pt x="2619375" y="1511300"/>
                  <a:pt x="2581275" y="1514475"/>
                </a:cubicBezTo>
                <a:cubicBezTo>
                  <a:pt x="2486025" y="1511300"/>
                  <a:pt x="2390532" y="1512451"/>
                  <a:pt x="2295525" y="1504950"/>
                </a:cubicBezTo>
                <a:cubicBezTo>
                  <a:pt x="2269424" y="1502889"/>
                  <a:pt x="2245244" y="1489603"/>
                  <a:pt x="2219325" y="1485900"/>
                </a:cubicBezTo>
                <a:cubicBezTo>
                  <a:pt x="2174875" y="1479550"/>
                  <a:pt x="2130004" y="1475656"/>
                  <a:pt x="2085975" y="1466850"/>
                </a:cubicBezTo>
                <a:cubicBezTo>
                  <a:pt x="2019412" y="1453537"/>
                  <a:pt x="2054319" y="1459987"/>
                  <a:pt x="1981200" y="1447800"/>
                </a:cubicBezTo>
                <a:cubicBezTo>
                  <a:pt x="1863725" y="1450975"/>
                  <a:pt x="1745964" y="1448536"/>
                  <a:pt x="1628775" y="1457325"/>
                </a:cubicBezTo>
                <a:cubicBezTo>
                  <a:pt x="1617359" y="1458181"/>
                  <a:pt x="1607351" y="1467436"/>
                  <a:pt x="1600200" y="1476375"/>
                </a:cubicBezTo>
                <a:cubicBezTo>
                  <a:pt x="1593928" y="1484215"/>
                  <a:pt x="1593850" y="1495425"/>
                  <a:pt x="1590675" y="1504950"/>
                </a:cubicBezTo>
                <a:cubicBezTo>
                  <a:pt x="1593850" y="1524000"/>
                  <a:pt x="1594093" y="1543778"/>
                  <a:pt x="1600200" y="1562100"/>
                </a:cubicBezTo>
                <a:cubicBezTo>
                  <a:pt x="1603820" y="1572960"/>
                  <a:pt x="1614130" y="1580436"/>
                  <a:pt x="1619250" y="1590675"/>
                </a:cubicBezTo>
                <a:cubicBezTo>
                  <a:pt x="1623740" y="1599655"/>
                  <a:pt x="1622611" y="1611325"/>
                  <a:pt x="1628775" y="1619250"/>
                </a:cubicBezTo>
                <a:cubicBezTo>
                  <a:pt x="1663907" y="1664419"/>
                  <a:pt x="1676304" y="1669986"/>
                  <a:pt x="1714500" y="1695450"/>
                </a:cubicBezTo>
                <a:cubicBezTo>
                  <a:pt x="1731683" y="1721225"/>
                  <a:pt x="1740515" y="1731913"/>
                  <a:pt x="1752600" y="1762125"/>
                </a:cubicBezTo>
                <a:cubicBezTo>
                  <a:pt x="1760058" y="1780769"/>
                  <a:pt x="1771650" y="1819275"/>
                  <a:pt x="1771650" y="1819275"/>
                </a:cubicBezTo>
                <a:cubicBezTo>
                  <a:pt x="1768475" y="1847850"/>
                  <a:pt x="1766852" y="1876640"/>
                  <a:pt x="1762125" y="1905000"/>
                </a:cubicBezTo>
                <a:cubicBezTo>
                  <a:pt x="1760474" y="1914904"/>
                  <a:pt x="1759700" y="1926475"/>
                  <a:pt x="1752600" y="1933575"/>
                </a:cubicBezTo>
                <a:cubicBezTo>
                  <a:pt x="1719848" y="1966327"/>
                  <a:pt x="1702808" y="1969222"/>
                  <a:pt x="1666875" y="1981200"/>
                </a:cubicBezTo>
                <a:cubicBezTo>
                  <a:pt x="1642220" y="2005855"/>
                  <a:pt x="1615329" y="2036482"/>
                  <a:pt x="1581150" y="2047875"/>
                </a:cubicBezTo>
                <a:lnTo>
                  <a:pt x="1552575" y="2057400"/>
                </a:lnTo>
                <a:cubicBezTo>
                  <a:pt x="1520825" y="2105025"/>
                  <a:pt x="1543050" y="2079625"/>
                  <a:pt x="1476375" y="2124075"/>
                </a:cubicBezTo>
                <a:lnTo>
                  <a:pt x="1447800" y="2143125"/>
                </a:lnTo>
                <a:cubicBezTo>
                  <a:pt x="1441450" y="2152650"/>
                  <a:pt x="1436845" y="2163605"/>
                  <a:pt x="1428750" y="2171700"/>
                </a:cubicBezTo>
                <a:cubicBezTo>
                  <a:pt x="1420655" y="2179795"/>
                  <a:pt x="1407326" y="2181811"/>
                  <a:pt x="1400175" y="2190750"/>
                </a:cubicBezTo>
                <a:cubicBezTo>
                  <a:pt x="1347595" y="2256475"/>
                  <a:pt x="1443967" y="2183780"/>
                  <a:pt x="1362075" y="2238375"/>
                </a:cubicBezTo>
                <a:cubicBezTo>
                  <a:pt x="1339237" y="2306888"/>
                  <a:pt x="1366945" y="2221329"/>
                  <a:pt x="1343025" y="2305050"/>
                </a:cubicBezTo>
                <a:cubicBezTo>
                  <a:pt x="1330921" y="2347415"/>
                  <a:pt x="1333901" y="2322097"/>
                  <a:pt x="1323975" y="2371725"/>
                </a:cubicBezTo>
                <a:cubicBezTo>
                  <a:pt x="1323352" y="2374838"/>
                  <a:pt x="1323975" y="2378075"/>
                  <a:pt x="1323975" y="238125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029200"/>
            <a:ext cx="2057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8.  Hamilton-Jacobi </a:t>
            </a:r>
            <a:r>
              <a:rPr lang="en-US" sz="2000" dirty="0"/>
              <a:t>equation for particle in given fields.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0" y="6167973"/>
            <a:ext cx="4975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Will be used in Chapter on geometrical optics.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F63B2F-4619-4DEF-AA36-961DE48A0267}"/>
              </a:ext>
            </a:extLst>
          </p:cNvPr>
          <p:cNvSpPr txBox="1"/>
          <p:nvPr/>
        </p:nvSpPr>
        <p:spPr>
          <a:xfrm>
            <a:off x="228600" y="15240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1.  For a </a:t>
            </a:r>
            <a:r>
              <a:rPr lang="en-US" sz="2400" i="1" dirty="0"/>
              <a:t>given</a:t>
            </a:r>
            <a:r>
              <a:rPr lang="en-US" sz="2400" dirty="0"/>
              <a:t> field, the action is the sum of two terms</a:t>
            </a:r>
          </a:p>
        </p:txBody>
      </p:sp>
      <p:pic>
        <p:nvPicPr>
          <p:cNvPr id="1028" name="Picture 4" descr="Why is the electric field 0 in the outer region of parallel plate capacitors?  - Quora">
            <a:extLst>
              <a:ext uri="{FF2B5EF4-FFF2-40B4-BE49-F238E27FC236}">
                <a16:creationId xmlns:a16="http://schemas.microsoft.com/office/drawing/2014/main" id="{5DD0A729-E19E-4483-9964-7612B8815C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46" b="20122"/>
          <a:stretch/>
        </p:blipFill>
        <p:spPr bwMode="auto">
          <a:xfrm>
            <a:off x="1527715" y="3200400"/>
            <a:ext cx="761628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051C91-2C27-4176-8CEB-DB3F96C1A358}"/>
              </a:ext>
            </a:extLst>
          </p:cNvPr>
          <p:cNvSpPr txBox="1"/>
          <p:nvPr/>
        </p:nvSpPr>
        <p:spPr>
          <a:xfrm>
            <a:off x="533400" y="834818"/>
            <a:ext cx="853440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 = </a:t>
            </a:r>
            <a:r>
              <a:rPr lang="en-US" sz="2400" dirty="0" err="1"/>
              <a:t>S</a:t>
            </a:r>
            <a:r>
              <a:rPr lang="en-US" sz="2400" baseline="-25000" dirty="0" err="1"/>
              <a:t>m</a:t>
            </a:r>
            <a:r>
              <a:rPr lang="en-US" sz="2400" dirty="0"/>
              <a:t> + </a:t>
            </a:r>
            <a:r>
              <a:rPr lang="en-US" sz="2400" dirty="0" err="1"/>
              <a:t>S</a:t>
            </a:r>
            <a:r>
              <a:rPr lang="en-US" sz="2400" baseline="-25000" dirty="0" err="1"/>
              <a:t>mf</a:t>
            </a:r>
            <a:endParaRPr lang="en-US" sz="2400" baseline="-25000" dirty="0"/>
          </a:p>
          <a:p>
            <a:pPr marL="971550" lvl="1" indent="-514350"/>
            <a:r>
              <a:rPr lang="en-US" sz="2000" dirty="0"/>
              <a:t>Free-particle term</a:t>
            </a:r>
          </a:p>
          <a:p>
            <a:pPr marL="971550" lvl="1" indent="-514350"/>
            <a:r>
              <a:rPr lang="en-US" sz="2000" dirty="0"/>
              <a:t>Particle-field interaction term</a:t>
            </a:r>
          </a:p>
          <a:p>
            <a:pPr marL="571500" indent="-514350"/>
            <a:endParaRPr lang="en-US" sz="2400" dirty="0"/>
          </a:p>
          <a:p>
            <a:pPr marL="571500" indent="-514350"/>
            <a:r>
              <a:rPr lang="en-US" sz="2400" dirty="0" err="1"/>
              <a:t>S</a:t>
            </a:r>
            <a:r>
              <a:rPr lang="en-US" sz="2400" baseline="-25000" dirty="0" err="1"/>
              <a:t>mf</a:t>
            </a:r>
            <a:r>
              <a:rPr lang="en-US" sz="2400" dirty="0"/>
              <a:t> is determined by properties of the particle and properties of the field.</a:t>
            </a:r>
          </a:p>
          <a:p>
            <a:pPr marL="571500" indent="-514350"/>
            <a:endParaRPr lang="en-US" sz="20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C9DAE4-E499-486B-80FB-0A0B3C61B174}"/>
              </a:ext>
            </a:extLst>
          </p:cNvPr>
          <p:cNvSpPr/>
          <p:nvPr/>
        </p:nvSpPr>
        <p:spPr>
          <a:xfrm>
            <a:off x="3810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B2D7E9-7F1F-4E07-95A5-DC2685191999}"/>
              </a:ext>
            </a:extLst>
          </p:cNvPr>
          <p:cNvSpPr/>
          <p:nvPr/>
        </p:nvSpPr>
        <p:spPr>
          <a:xfrm>
            <a:off x="523982" y="4119833"/>
            <a:ext cx="1767155" cy="996697"/>
          </a:xfrm>
          <a:custGeom>
            <a:avLst/>
            <a:gdLst>
              <a:gd name="connsiteX0" fmla="*/ 0 w 1767155"/>
              <a:gd name="connsiteY0" fmla="*/ 996697 h 996697"/>
              <a:gd name="connsiteX1" fmla="*/ 873303 w 1767155"/>
              <a:gd name="connsiteY1" fmla="*/ 72023 h 996697"/>
              <a:gd name="connsiteX2" fmla="*/ 1767155 w 1767155"/>
              <a:gd name="connsiteY2" fmla="*/ 61749 h 996697"/>
              <a:gd name="connsiteX3" fmla="*/ 1767155 w 1767155"/>
              <a:gd name="connsiteY3" fmla="*/ 61749 h 996697"/>
              <a:gd name="connsiteX4" fmla="*/ 1767155 w 1767155"/>
              <a:gd name="connsiteY4" fmla="*/ 61749 h 996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155" h="996697">
                <a:moveTo>
                  <a:pt x="0" y="996697"/>
                </a:moveTo>
                <a:cubicBezTo>
                  <a:pt x="289388" y="612272"/>
                  <a:pt x="578777" y="227848"/>
                  <a:pt x="873303" y="72023"/>
                </a:cubicBezTo>
                <a:cubicBezTo>
                  <a:pt x="1167829" y="-83802"/>
                  <a:pt x="1767155" y="61749"/>
                  <a:pt x="1767155" y="61749"/>
                </a:cubicBezTo>
                <a:lnTo>
                  <a:pt x="1767155" y="61749"/>
                </a:lnTo>
                <a:lnTo>
                  <a:pt x="1767155" y="61749"/>
                </a:ln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845B5E-2AD9-44EB-84C2-1A7ED4EBA15A}"/>
              </a:ext>
            </a:extLst>
          </p:cNvPr>
          <p:cNvSpPr txBox="1"/>
          <p:nvPr/>
        </p:nvSpPr>
        <p:spPr>
          <a:xfrm>
            <a:off x="609600" y="228600"/>
            <a:ext cx="73152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14350"/>
            <a:r>
              <a:rPr lang="en-US" sz="2800" dirty="0"/>
              <a:t>2.  By experiment:</a:t>
            </a:r>
          </a:p>
          <a:p>
            <a:pPr marL="971550" lvl="1" indent="-514350"/>
            <a:r>
              <a:rPr lang="en-US" sz="2400" dirty="0"/>
              <a:t>The important property of the particle is its charge </a:t>
            </a:r>
            <a:r>
              <a:rPr lang="en-US" sz="2400" i="1" dirty="0"/>
              <a:t>e.</a:t>
            </a:r>
          </a:p>
          <a:p>
            <a:pPr marL="971550" lvl="1" indent="-514350"/>
            <a:r>
              <a:rPr lang="en-US" sz="2400" dirty="0"/>
              <a:t>Properties of the field are determined by a 4-vector.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45A0F4-5ADD-46CB-ACBA-CC28E67B1E35}"/>
              </a:ext>
            </a:extLst>
          </p:cNvPr>
          <p:cNvSpPr txBox="1"/>
          <p:nvPr/>
        </p:nvSpPr>
        <p:spPr>
          <a:xfrm>
            <a:off x="1066800" y="1787785"/>
            <a:ext cx="6019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4-potential of the field is denoted by A</a:t>
            </a:r>
            <a:r>
              <a:rPr lang="en-US" sz="2400" baseline="-25000" dirty="0"/>
              <a:t>i</a:t>
            </a:r>
            <a:r>
              <a:rPr lang="en-US" sz="2400" dirty="0"/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38D0AC-95F6-457E-8DFB-565C2C2F2C2E}"/>
              </a:ext>
            </a:extLst>
          </p:cNvPr>
          <p:cNvSpPr txBox="1"/>
          <p:nvPr/>
        </p:nvSpPr>
        <p:spPr>
          <a:xfrm>
            <a:off x="1600200" y="2546751"/>
            <a:ext cx="716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Components of A</a:t>
            </a:r>
            <a:r>
              <a:rPr lang="en-US" sz="2000" baseline="-25000" dirty="0"/>
              <a:t>i</a:t>
            </a:r>
            <a:r>
              <a:rPr lang="en-US" sz="2000" dirty="0"/>
              <a:t> are functions of coordinates and time.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action S must be a scalar.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action must be an integral along the world line of the particle from event “a” to event “b”. 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D18E782-16D8-400F-9B3F-30D62AB46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200" y="4572000"/>
            <a:ext cx="488392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740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2FC0EC9-7051-40ED-BC76-8958490FA4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51852"/>
          <a:stretch/>
        </p:blipFill>
        <p:spPr bwMode="auto">
          <a:xfrm>
            <a:off x="2057400" y="1371600"/>
            <a:ext cx="488392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3D36A4-D3A8-4799-9127-1F471210880A}"/>
              </a:ext>
            </a:extLst>
          </p:cNvPr>
          <p:cNvSpPr txBox="1"/>
          <p:nvPr/>
        </p:nvSpPr>
        <p:spPr>
          <a:xfrm>
            <a:off x="304800" y="457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Action function of a charge in a given electromagnetic field is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07A28B-9394-4BD4-9FCB-EE6A3414D348}"/>
              </a:ext>
            </a:extLst>
          </p:cNvPr>
          <p:cNvSpPr/>
          <p:nvPr/>
        </p:nvSpPr>
        <p:spPr>
          <a:xfrm>
            <a:off x="2057400" y="21336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0C6479-A0AC-4A53-8ECA-23D0E1B60A30}"/>
              </a:ext>
            </a:extLst>
          </p:cNvPr>
          <p:cNvSpPr txBox="1"/>
          <p:nvPr/>
        </p:nvSpPr>
        <p:spPr>
          <a:xfrm>
            <a:off x="114300" y="3092521"/>
            <a:ext cx="891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will find the </a:t>
            </a:r>
            <a:r>
              <a:rPr lang="en-US" sz="2400" dirty="0" err="1"/>
              <a:t>Lagrangian</a:t>
            </a:r>
            <a:r>
              <a:rPr lang="en-US" sz="2400" dirty="0"/>
              <a:t> from it, and then the generalized momentum of the particle, and the Hamiltonian.</a:t>
            </a:r>
          </a:p>
          <a:p>
            <a:endParaRPr lang="en-US" sz="2400" dirty="0"/>
          </a:p>
          <a:p>
            <a:r>
              <a:rPr lang="en-US" sz="2400" dirty="0"/>
              <a:t>We will apply Hamilton’s principle to this function to obtain the equation of motion in section 17.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CCFBE33-8C30-4954-9097-14AB54343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t="3242" b="2615"/>
          <a:stretch>
            <a:fillRect/>
          </a:stretch>
        </p:blipFill>
        <p:spPr bwMode="auto">
          <a:xfrm>
            <a:off x="359929" y="1981200"/>
            <a:ext cx="8356837" cy="378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1C1C1C-6D01-4E5D-8577-9FC06458B70C}"/>
              </a:ext>
            </a:extLst>
          </p:cNvPr>
          <p:cNvSpPr txBox="1"/>
          <p:nvPr/>
        </p:nvSpPr>
        <p:spPr>
          <a:xfrm>
            <a:off x="2438400" y="5650468"/>
            <a:ext cx="340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0B83A2-2B1B-4429-98D5-4B4DDE7AA343}"/>
              </a:ext>
            </a:extLst>
          </p:cNvPr>
          <p:cNvSpPr txBox="1"/>
          <p:nvPr/>
        </p:nvSpPr>
        <p:spPr>
          <a:xfrm>
            <a:off x="416358" y="228600"/>
            <a:ext cx="67464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4.  The components of the four potential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66" y="838200"/>
            <a:ext cx="8229600" cy="1295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</a:t>
            </a:r>
            <a:r>
              <a:rPr lang="en-US" sz="2800" baseline="30000" dirty="0"/>
              <a:t>i</a:t>
            </a:r>
            <a:r>
              <a:rPr lang="en-US" sz="2800" dirty="0"/>
              <a:t> = (</a:t>
            </a:r>
            <a:r>
              <a:rPr lang="en-US" sz="2800" dirty="0">
                <a:latin typeface="Symbol" pitchFamily="18" charset="2"/>
              </a:rPr>
              <a:t>f</a:t>
            </a:r>
            <a:r>
              <a:rPr lang="en-US" sz="2800" dirty="0"/>
              <a:t>, </a:t>
            </a:r>
            <a:r>
              <a:rPr lang="en-US" sz="2800" b="1" dirty="0"/>
              <a:t>A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Time part A</a:t>
            </a:r>
            <a:r>
              <a:rPr lang="en-US" sz="2400" baseline="30000" dirty="0"/>
              <a:t>0</a:t>
            </a:r>
            <a:r>
              <a:rPr lang="en-US" sz="2400" dirty="0"/>
              <a:t> =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/>
              <a:t> = “scalar potential”</a:t>
            </a:r>
          </a:p>
          <a:p>
            <a:pPr lvl="1"/>
            <a:r>
              <a:rPr lang="en-US" sz="2400" dirty="0"/>
              <a:t>Space part </a:t>
            </a:r>
            <a:r>
              <a:rPr lang="en-US" sz="2400" b="1" dirty="0"/>
              <a:t>A</a:t>
            </a:r>
            <a:r>
              <a:rPr lang="en-US" sz="2400" dirty="0"/>
              <a:t> = 3D “vector potential”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A60597-E020-440E-BED9-5EB6DA8AF98C}"/>
              </a:ext>
            </a:extLst>
          </p:cNvPr>
          <p:cNvSpPr txBox="1"/>
          <p:nvPr/>
        </p:nvSpPr>
        <p:spPr>
          <a:xfrm>
            <a:off x="4224565" y="3733800"/>
            <a:ext cx="17952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Particle’s velocity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4A052D-35FA-426B-872A-902B773CC5B7}"/>
              </a:ext>
            </a:extLst>
          </p:cNvPr>
          <p:cNvSpPr/>
          <p:nvPr/>
        </p:nvSpPr>
        <p:spPr>
          <a:xfrm>
            <a:off x="914400" y="4876800"/>
            <a:ext cx="5334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0758" t="3333" r="-1" b="23333"/>
          <a:stretch/>
        </p:blipFill>
        <p:spPr bwMode="auto">
          <a:xfrm>
            <a:off x="1495425" y="685800"/>
            <a:ext cx="7648576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19200" y="762000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7119" y="1905000"/>
            <a:ext cx="686726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Lagrangian</a:t>
            </a:r>
            <a:r>
              <a:rPr lang="en-US" sz="2000" dirty="0"/>
              <a:t> for a particle in given fields is                                   </a:t>
            </a:r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267200" y="1524000"/>
            <a:ext cx="4077184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438400"/>
            <a:ext cx="2438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81275" y="4114800"/>
            <a:ext cx="2597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Free particle term (8.2)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3733800"/>
            <a:ext cx="3124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Term for interaction of particle with given fields.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8142" t="20833" b="35227"/>
          <a:stretch/>
        </p:blipFill>
        <p:spPr bwMode="auto">
          <a:xfrm>
            <a:off x="800100" y="3190874"/>
            <a:ext cx="8166300" cy="110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2590800"/>
            <a:ext cx="3021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5.  Generalized momentum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3200400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0" y="42672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Ordinary relativistic moment of the particle.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98645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762000"/>
            <a:ext cx="2287800" cy="589112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4255129" y="1204111"/>
            <a:ext cx="1855960" cy="4581053"/>
          </a:xfrm>
          <a:custGeom>
            <a:avLst/>
            <a:gdLst>
              <a:gd name="connsiteX0" fmla="*/ 0 w 1855960"/>
              <a:gd name="connsiteY0" fmla="*/ 4581053 h 4581053"/>
              <a:gd name="connsiteX1" fmla="*/ 99588 w 1855960"/>
              <a:gd name="connsiteY1" fmla="*/ 4553893 h 4581053"/>
              <a:gd name="connsiteX2" fmla="*/ 126748 w 1855960"/>
              <a:gd name="connsiteY2" fmla="*/ 4535786 h 4581053"/>
              <a:gd name="connsiteX3" fmla="*/ 153909 w 1855960"/>
              <a:gd name="connsiteY3" fmla="*/ 4526733 h 4581053"/>
              <a:gd name="connsiteX4" fmla="*/ 199176 w 1855960"/>
              <a:gd name="connsiteY4" fmla="*/ 4508626 h 4581053"/>
              <a:gd name="connsiteX5" fmla="*/ 226336 w 1855960"/>
              <a:gd name="connsiteY5" fmla="*/ 4490519 h 4581053"/>
              <a:gd name="connsiteX6" fmla="*/ 316871 w 1855960"/>
              <a:gd name="connsiteY6" fmla="*/ 4418091 h 4581053"/>
              <a:gd name="connsiteX7" fmla="*/ 416459 w 1855960"/>
              <a:gd name="connsiteY7" fmla="*/ 4345663 h 4581053"/>
              <a:gd name="connsiteX8" fmla="*/ 461726 w 1855960"/>
              <a:gd name="connsiteY8" fmla="*/ 4282289 h 4581053"/>
              <a:gd name="connsiteX9" fmla="*/ 543208 w 1855960"/>
              <a:gd name="connsiteY9" fmla="*/ 4191754 h 4581053"/>
              <a:gd name="connsiteX10" fmla="*/ 697117 w 1855960"/>
              <a:gd name="connsiteY10" fmla="*/ 3929204 h 4581053"/>
              <a:gd name="connsiteX11" fmla="*/ 742384 w 1855960"/>
              <a:gd name="connsiteY11" fmla="*/ 3847723 h 4581053"/>
              <a:gd name="connsiteX12" fmla="*/ 769544 w 1855960"/>
              <a:gd name="connsiteY12" fmla="*/ 3766241 h 4581053"/>
              <a:gd name="connsiteX13" fmla="*/ 796705 w 1855960"/>
              <a:gd name="connsiteY13" fmla="*/ 3693814 h 4581053"/>
              <a:gd name="connsiteX14" fmla="*/ 814812 w 1855960"/>
              <a:gd name="connsiteY14" fmla="*/ 3612333 h 4581053"/>
              <a:gd name="connsiteX15" fmla="*/ 851025 w 1855960"/>
              <a:gd name="connsiteY15" fmla="*/ 3431263 h 4581053"/>
              <a:gd name="connsiteX16" fmla="*/ 860079 w 1855960"/>
              <a:gd name="connsiteY16" fmla="*/ 3340729 h 4581053"/>
              <a:gd name="connsiteX17" fmla="*/ 896293 w 1855960"/>
              <a:gd name="connsiteY17" fmla="*/ 3123445 h 4581053"/>
              <a:gd name="connsiteX18" fmla="*/ 923453 w 1855960"/>
              <a:gd name="connsiteY18" fmla="*/ 2915216 h 4581053"/>
              <a:gd name="connsiteX19" fmla="*/ 950614 w 1855960"/>
              <a:gd name="connsiteY19" fmla="*/ 2815628 h 4581053"/>
              <a:gd name="connsiteX20" fmla="*/ 968721 w 1855960"/>
              <a:gd name="connsiteY20" fmla="*/ 2697933 h 4581053"/>
              <a:gd name="connsiteX21" fmla="*/ 986827 w 1855960"/>
              <a:gd name="connsiteY21" fmla="*/ 2598344 h 4581053"/>
              <a:gd name="connsiteX22" fmla="*/ 1004934 w 1855960"/>
              <a:gd name="connsiteY22" fmla="*/ 2263366 h 4581053"/>
              <a:gd name="connsiteX23" fmla="*/ 1032095 w 1855960"/>
              <a:gd name="connsiteY23" fmla="*/ 2046083 h 4581053"/>
              <a:gd name="connsiteX24" fmla="*/ 1041148 w 1855960"/>
              <a:gd name="connsiteY24" fmla="*/ 1819746 h 4581053"/>
              <a:gd name="connsiteX25" fmla="*/ 1050202 w 1855960"/>
              <a:gd name="connsiteY25" fmla="*/ 1720158 h 4581053"/>
              <a:gd name="connsiteX26" fmla="*/ 1059255 w 1855960"/>
              <a:gd name="connsiteY26" fmla="*/ 1511929 h 4581053"/>
              <a:gd name="connsiteX27" fmla="*/ 1068309 w 1855960"/>
              <a:gd name="connsiteY27" fmla="*/ 1421394 h 4581053"/>
              <a:gd name="connsiteX28" fmla="*/ 1086416 w 1855960"/>
              <a:gd name="connsiteY28" fmla="*/ 1122630 h 4581053"/>
              <a:gd name="connsiteX29" fmla="*/ 1104522 w 1855960"/>
              <a:gd name="connsiteY29" fmla="*/ 950614 h 4581053"/>
              <a:gd name="connsiteX30" fmla="*/ 1113576 w 1855960"/>
              <a:gd name="connsiteY30" fmla="*/ 896293 h 4581053"/>
              <a:gd name="connsiteX31" fmla="*/ 1131683 w 1855960"/>
              <a:gd name="connsiteY31" fmla="*/ 860079 h 4581053"/>
              <a:gd name="connsiteX32" fmla="*/ 1140736 w 1855960"/>
              <a:gd name="connsiteY32" fmla="*/ 615636 h 4581053"/>
              <a:gd name="connsiteX33" fmla="*/ 1158843 w 1855960"/>
              <a:gd name="connsiteY33" fmla="*/ 552261 h 4581053"/>
              <a:gd name="connsiteX34" fmla="*/ 1186004 w 1855960"/>
              <a:gd name="connsiteY34" fmla="*/ 461727 h 4581053"/>
              <a:gd name="connsiteX35" fmla="*/ 1222218 w 1855960"/>
              <a:gd name="connsiteY35" fmla="*/ 425513 h 4581053"/>
              <a:gd name="connsiteX36" fmla="*/ 1258431 w 1855960"/>
              <a:gd name="connsiteY36" fmla="*/ 380245 h 4581053"/>
              <a:gd name="connsiteX37" fmla="*/ 1367073 w 1855960"/>
              <a:gd name="connsiteY37" fmla="*/ 307818 h 4581053"/>
              <a:gd name="connsiteX38" fmla="*/ 1394233 w 1855960"/>
              <a:gd name="connsiteY38" fmla="*/ 280657 h 4581053"/>
              <a:gd name="connsiteX39" fmla="*/ 1457608 w 1855960"/>
              <a:gd name="connsiteY39" fmla="*/ 244443 h 4581053"/>
              <a:gd name="connsiteX40" fmla="*/ 1484768 w 1855960"/>
              <a:gd name="connsiteY40" fmla="*/ 226337 h 4581053"/>
              <a:gd name="connsiteX41" fmla="*/ 1520982 w 1855960"/>
              <a:gd name="connsiteY41" fmla="*/ 199176 h 4581053"/>
              <a:gd name="connsiteX42" fmla="*/ 1575303 w 1855960"/>
              <a:gd name="connsiteY42" fmla="*/ 153909 h 4581053"/>
              <a:gd name="connsiteX43" fmla="*/ 1602463 w 1855960"/>
              <a:gd name="connsiteY43" fmla="*/ 144855 h 4581053"/>
              <a:gd name="connsiteX44" fmla="*/ 1665837 w 1855960"/>
              <a:gd name="connsiteY44" fmla="*/ 99588 h 4581053"/>
              <a:gd name="connsiteX45" fmla="*/ 1692998 w 1855960"/>
              <a:gd name="connsiteY45" fmla="*/ 90535 h 4581053"/>
              <a:gd name="connsiteX46" fmla="*/ 1720158 w 1855960"/>
              <a:gd name="connsiteY46" fmla="*/ 72428 h 4581053"/>
              <a:gd name="connsiteX47" fmla="*/ 1774479 w 1855960"/>
              <a:gd name="connsiteY47" fmla="*/ 54321 h 4581053"/>
              <a:gd name="connsiteX48" fmla="*/ 1828800 w 1855960"/>
              <a:gd name="connsiteY48" fmla="*/ 18107 h 4581053"/>
              <a:gd name="connsiteX49" fmla="*/ 1855960 w 1855960"/>
              <a:gd name="connsiteY49" fmla="*/ 0 h 458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855960" h="4581053">
                <a:moveTo>
                  <a:pt x="0" y="4581053"/>
                </a:moveTo>
                <a:cubicBezTo>
                  <a:pt x="38727" y="4573308"/>
                  <a:pt x="61995" y="4570601"/>
                  <a:pt x="99588" y="4553893"/>
                </a:cubicBezTo>
                <a:cubicBezTo>
                  <a:pt x="109531" y="4549474"/>
                  <a:pt x="117016" y="4540652"/>
                  <a:pt x="126748" y="4535786"/>
                </a:cubicBezTo>
                <a:cubicBezTo>
                  <a:pt x="135284" y="4531518"/>
                  <a:pt x="144973" y="4530084"/>
                  <a:pt x="153909" y="4526733"/>
                </a:cubicBezTo>
                <a:cubicBezTo>
                  <a:pt x="169126" y="4521027"/>
                  <a:pt x="184640" y="4515894"/>
                  <a:pt x="199176" y="4508626"/>
                </a:cubicBezTo>
                <a:cubicBezTo>
                  <a:pt x="208908" y="4503760"/>
                  <a:pt x="217712" y="4497153"/>
                  <a:pt x="226336" y="4490519"/>
                </a:cubicBezTo>
                <a:cubicBezTo>
                  <a:pt x="256969" y="4466955"/>
                  <a:pt x="284715" y="4439529"/>
                  <a:pt x="316871" y="4418091"/>
                </a:cubicBezTo>
                <a:cubicBezTo>
                  <a:pt x="338729" y="4403519"/>
                  <a:pt x="397301" y="4366737"/>
                  <a:pt x="416459" y="4345663"/>
                </a:cubicBezTo>
                <a:cubicBezTo>
                  <a:pt x="433922" y="4326454"/>
                  <a:pt x="445107" y="4302232"/>
                  <a:pt x="461726" y="4282289"/>
                </a:cubicBezTo>
                <a:cubicBezTo>
                  <a:pt x="544610" y="4182829"/>
                  <a:pt x="471974" y="4290387"/>
                  <a:pt x="543208" y="4191754"/>
                </a:cubicBezTo>
                <a:cubicBezTo>
                  <a:pt x="654789" y="4037257"/>
                  <a:pt x="604061" y="4108158"/>
                  <a:pt x="697117" y="3929204"/>
                </a:cubicBezTo>
                <a:cubicBezTo>
                  <a:pt x="711451" y="3901638"/>
                  <a:pt x="732559" y="3877199"/>
                  <a:pt x="742384" y="3847723"/>
                </a:cubicBezTo>
                <a:cubicBezTo>
                  <a:pt x="751437" y="3820562"/>
                  <a:pt x="760015" y="3793239"/>
                  <a:pt x="769544" y="3766241"/>
                </a:cubicBezTo>
                <a:cubicBezTo>
                  <a:pt x="778126" y="3741927"/>
                  <a:pt x="789429" y="3718550"/>
                  <a:pt x="796705" y="3693814"/>
                </a:cubicBezTo>
                <a:cubicBezTo>
                  <a:pt x="804556" y="3667122"/>
                  <a:pt x="808776" y="3639493"/>
                  <a:pt x="814812" y="3612333"/>
                </a:cubicBezTo>
                <a:cubicBezTo>
                  <a:pt x="838745" y="3349049"/>
                  <a:pt x="802770" y="3660474"/>
                  <a:pt x="851025" y="3431263"/>
                </a:cubicBezTo>
                <a:cubicBezTo>
                  <a:pt x="857273" y="3401585"/>
                  <a:pt x="856156" y="3370803"/>
                  <a:pt x="860079" y="3340729"/>
                </a:cubicBezTo>
                <a:cubicBezTo>
                  <a:pt x="870805" y="3258502"/>
                  <a:pt x="881721" y="3203591"/>
                  <a:pt x="896293" y="3123445"/>
                </a:cubicBezTo>
                <a:cubicBezTo>
                  <a:pt x="903985" y="3038823"/>
                  <a:pt x="905025" y="2999982"/>
                  <a:pt x="923453" y="2915216"/>
                </a:cubicBezTo>
                <a:cubicBezTo>
                  <a:pt x="930763" y="2881593"/>
                  <a:pt x="943596" y="2849313"/>
                  <a:pt x="950614" y="2815628"/>
                </a:cubicBezTo>
                <a:cubicBezTo>
                  <a:pt x="958710" y="2776769"/>
                  <a:pt x="962196" y="2737086"/>
                  <a:pt x="968721" y="2697933"/>
                </a:cubicBezTo>
                <a:cubicBezTo>
                  <a:pt x="974268" y="2664652"/>
                  <a:pt x="980792" y="2631540"/>
                  <a:pt x="986827" y="2598344"/>
                </a:cubicBezTo>
                <a:cubicBezTo>
                  <a:pt x="989498" y="2534233"/>
                  <a:pt x="994675" y="2348858"/>
                  <a:pt x="1004934" y="2263366"/>
                </a:cubicBezTo>
                <a:cubicBezTo>
                  <a:pt x="1044344" y="1934947"/>
                  <a:pt x="1004819" y="2373373"/>
                  <a:pt x="1032095" y="2046083"/>
                </a:cubicBezTo>
                <a:cubicBezTo>
                  <a:pt x="1035113" y="1970637"/>
                  <a:pt x="1036960" y="1895136"/>
                  <a:pt x="1041148" y="1819746"/>
                </a:cubicBezTo>
                <a:cubicBezTo>
                  <a:pt x="1042997" y="1786464"/>
                  <a:pt x="1048245" y="1753433"/>
                  <a:pt x="1050202" y="1720158"/>
                </a:cubicBezTo>
                <a:cubicBezTo>
                  <a:pt x="1054282" y="1650803"/>
                  <a:pt x="1055052" y="1581277"/>
                  <a:pt x="1059255" y="1511929"/>
                </a:cubicBezTo>
                <a:cubicBezTo>
                  <a:pt x="1061090" y="1481656"/>
                  <a:pt x="1066198" y="1451649"/>
                  <a:pt x="1068309" y="1421394"/>
                </a:cubicBezTo>
                <a:cubicBezTo>
                  <a:pt x="1075253" y="1321865"/>
                  <a:pt x="1079308" y="1222147"/>
                  <a:pt x="1086416" y="1122630"/>
                </a:cubicBezTo>
                <a:cubicBezTo>
                  <a:pt x="1099374" y="941201"/>
                  <a:pt x="1086142" y="1051704"/>
                  <a:pt x="1104522" y="950614"/>
                </a:cubicBezTo>
                <a:cubicBezTo>
                  <a:pt x="1107806" y="932553"/>
                  <a:pt x="1108301" y="913876"/>
                  <a:pt x="1113576" y="896293"/>
                </a:cubicBezTo>
                <a:cubicBezTo>
                  <a:pt x="1117454" y="883366"/>
                  <a:pt x="1125647" y="872150"/>
                  <a:pt x="1131683" y="860079"/>
                </a:cubicBezTo>
                <a:cubicBezTo>
                  <a:pt x="1134701" y="778598"/>
                  <a:pt x="1135486" y="697004"/>
                  <a:pt x="1140736" y="615636"/>
                </a:cubicBezTo>
                <a:cubicBezTo>
                  <a:pt x="1142528" y="587863"/>
                  <a:pt x="1153201" y="577652"/>
                  <a:pt x="1158843" y="552261"/>
                </a:cubicBezTo>
                <a:cubicBezTo>
                  <a:pt x="1167919" y="511419"/>
                  <a:pt x="1161303" y="494662"/>
                  <a:pt x="1186004" y="461727"/>
                </a:cubicBezTo>
                <a:cubicBezTo>
                  <a:pt x="1196247" y="448070"/>
                  <a:pt x="1210876" y="438272"/>
                  <a:pt x="1222218" y="425513"/>
                </a:cubicBezTo>
                <a:cubicBezTo>
                  <a:pt x="1235056" y="411070"/>
                  <a:pt x="1244232" y="393352"/>
                  <a:pt x="1258431" y="380245"/>
                </a:cubicBezTo>
                <a:cubicBezTo>
                  <a:pt x="1325513" y="318323"/>
                  <a:pt x="1313353" y="325724"/>
                  <a:pt x="1367073" y="307818"/>
                </a:cubicBezTo>
                <a:cubicBezTo>
                  <a:pt x="1376126" y="298764"/>
                  <a:pt x="1384397" y="288854"/>
                  <a:pt x="1394233" y="280657"/>
                </a:cubicBezTo>
                <a:cubicBezTo>
                  <a:pt x="1418292" y="260607"/>
                  <a:pt x="1429437" y="260540"/>
                  <a:pt x="1457608" y="244443"/>
                </a:cubicBezTo>
                <a:cubicBezTo>
                  <a:pt x="1467055" y="239045"/>
                  <a:pt x="1475914" y="232661"/>
                  <a:pt x="1484768" y="226337"/>
                </a:cubicBezTo>
                <a:cubicBezTo>
                  <a:pt x="1497047" y="217567"/>
                  <a:pt x="1509525" y="208996"/>
                  <a:pt x="1520982" y="199176"/>
                </a:cubicBezTo>
                <a:cubicBezTo>
                  <a:pt x="1549016" y="175147"/>
                  <a:pt x="1543285" y="169918"/>
                  <a:pt x="1575303" y="153909"/>
                </a:cubicBezTo>
                <a:cubicBezTo>
                  <a:pt x="1583839" y="149641"/>
                  <a:pt x="1593410" y="147873"/>
                  <a:pt x="1602463" y="144855"/>
                </a:cubicBezTo>
                <a:cubicBezTo>
                  <a:pt x="1610660" y="138708"/>
                  <a:pt x="1652603" y="106205"/>
                  <a:pt x="1665837" y="99588"/>
                </a:cubicBezTo>
                <a:cubicBezTo>
                  <a:pt x="1674373" y="95320"/>
                  <a:pt x="1683944" y="93553"/>
                  <a:pt x="1692998" y="90535"/>
                </a:cubicBezTo>
                <a:cubicBezTo>
                  <a:pt x="1702051" y="84499"/>
                  <a:pt x="1710215" y="76847"/>
                  <a:pt x="1720158" y="72428"/>
                </a:cubicBezTo>
                <a:cubicBezTo>
                  <a:pt x="1737599" y="64676"/>
                  <a:pt x="1774479" y="54321"/>
                  <a:pt x="1774479" y="54321"/>
                </a:cubicBezTo>
                <a:cubicBezTo>
                  <a:pt x="1825966" y="2832"/>
                  <a:pt x="1776390" y="44312"/>
                  <a:pt x="1828800" y="18107"/>
                </a:cubicBezTo>
                <a:cubicBezTo>
                  <a:pt x="1838532" y="13241"/>
                  <a:pt x="1855960" y="0"/>
                  <a:pt x="185596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9429" y="152400"/>
            <a:ext cx="2210571" cy="5517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6974" y="2209800"/>
            <a:ext cx="2371882" cy="189077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9429" y="4343400"/>
            <a:ext cx="2145426" cy="209981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20429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1316182"/>
            <a:ext cx="7905750" cy="287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/>
          <a:stretch/>
        </p:blipFill>
        <p:spPr bwMode="auto">
          <a:xfrm>
            <a:off x="1143000" y="4314825"/>
            <a:ext cx="336613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97A0D6-B745-40D0-8D79-5ECDD3ED67CC}"/>
              </a:ext>
            </a:extLst>
          </p:cNvPr>
          <p:cNvSpPr txBox="1"/>
          <p:nvPr/>
        </p:nvSpPr>
        <p:spPr>
          <a:xfrm>
            <a:off x="540066" y="457200"/>
            <a:ext cx="60893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6.  Hamiltonian of charges in given fields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D23C1B-C6B8-411F-A046-FD71520F8D15}"/>
              </a:ext>
            </a:extLst>
          </p:cNvPr>
          <p:cNvSpPr txBox="1"/>
          <p:nvPr/>
        </p:nvSpPr>
        <p:spPr>
          <a:xfrm>
            <a:off x="5257800" y="4314825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Must be expressed in terms of </a:t>
            </a:r>
            <a:r>
              <a:rPr lang="en-US" sz="2000" b="1" dirty="0"/>
              <a:t>p</a:t>
            </a:r>
            <a:r>
              <a:rPr lang="en-US" sz="2000" dirty="0"/>
              <a:t>, not </a:t>
            </a:r>
            <a:r>
              <a:rPr lang="en-US" sz="2000" b="1" dirty="0"/>
              <a:t>v</a:t>
            </a:r>
            <a:r>
              <a:rPr lang="en-US" sz="2000" dirty="0"/>
              <a:t>, to be a proper Hamiltonian</a:t>
            </a:r>
          </a:p>
          <a:p>
            <a:r>
              <a:rPr lang="en-US" sz="2000" dirty="0"/>
              <a:t>.</a:t>
            </a:r>
          </a:p>
          <a:p>
            <a:r>
              <a:rPr lang="en-US" sz="2000" dirty="0"/>
              <a:t>Then </a:t>
            </a:r>
            <a:r>
              <a:rPr lang="en-US" sz="2000" b="1" i="1" dirty="0"/>
              <a:t>A</a:t>
            </a:r>
            <a:r>
              <a:rPr lang="en-US" sz="2000" dirty="0"/>
              <a:t> will appear.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ABACB6-B1B0-430C-B419-54182185CC80}"/>
              </a:ext>
            </a:extLst>
          </p:cNvPr>
          <p:cNvSpPr txBox="1"/>
          <p:nvPr/>
        </p:nvSpPr>
        <p:spPr>
          <a:xfrm>
            <a:off x="228600" y="6046857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Total energy </a:t>
            </a:r>
            <a:r>
              <a:rPr lang="en-US" sz="2000" dirty="0">
                <a:latin typeface="Symbol" panose="05050102010706020507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 of a free particle, kinetic + rest energy, in absence of field.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2BD2671-C960-4D2A-868A-CBD17418D07E}"/>
              </a:ext>
            </a:extLst>
          </p:cNvPr>
          <p:cNvSpPr/>
          <p:nvPr/>
        </p:nvSpPr>
        <p:spPr>
          <a:xfrm rot="5400000">
            <a:off x="2398924" y="5303943"/>
            <a:ext cx="390418" cy="121253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395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Four-potential of a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Hamiltonians must be functions of p, not v.</vt:lpstr>
      <vt:lpstr>PowerPoint Presentation</vt:lpstr>
      <vt:lpstr>Classical Hamiltonian for non-relativistic motion of a charge in given fields.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Particles in the theory of relativity</dc:title>
  <dc:creator>Your User Name</dc:creator>
  <cp:lastModifiedBy>Robert Peale</cp:lastModifiedBy>
  <cp:revision>34</cp:revision>
  <dcterms:created xsi:type="dcterms:W3CDTF">2012-09-08T23:07:55Z</dcterms:created>
  <dcterms:modified xsi:type="dcterms:W3CDTF">2021-09-16T18:02:39Z</dcterms:modified>
</cp:coreProperties>
</file>