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885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2EACE-1C74-421D-906B-FEF62B53B65E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Invariants of the field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Section 25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If </a:t>
            </a:r>
            <a:r>
              <a:rPr lang="en-US" sz="3600" b="1" dirty="0"/>
              <a:t>E</a:t>
            </a:r>
            <a:r>
              <a:rPr lang="en-US" sz="3600" dirty="0"/>
              <a:t> and </a:t>
            </a:r>
            <a:r>
              <a:rPr lang="en-US" sz="3600" b="1" dirty="0"/>
              <a:t>H</a:t>
            </a:r>
            <a:r>
              <a:rPr lang="en-US" sz="3600" dirty="0"/>
              <a:t> are perpendicular, we can </a:t>
            </a:r>
            <a:r>
              <a:rPr lang="en-US" sz="3600" dirty="0">
                <a:solidFill>
                  <a:srgbClr val="FF0000"/>
                </a:solidFill>
              </a:rPr>
              <a:t>usually</a:t>
            </a:r>
            <a:r>
              <a:rPr lang="en-US" sz="3600" dirty="0"/>
              <a:t> find a frame in which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 = 0 (when E</a:t>
            </a:r>
            <a:r>
              <a:rPr lang="en-US" baseline="30000" dirty="0"/>
              <a:t>2</a:t>
            </a:r>
            <a:r>
              <a:rPr lang="en-US" dirty="0"/>
              <a:t> &lt; H</a:t>
            </a:r>
            <a:r>
              <a:rPr lang="en-US" baseline="30000" dirty="0"/>
              <a:t>2</a:t>
            </a:r>
            <a:r>
              <a:rPr lang="en-US" dirty="0"/>
              <a:t>), i.e. pure magnetic. Or, </a:t>
            </a:r>
          </a:p>
          <a:p>
            <a:r>
              <a:rPr lang="en-US" dirty="0"/>
              <a:t>H = 0 (when E</a:t>
            </a:r>
            <a:r>
              <a:rPr lang="en-US" baseline="30000" dirty="0"/>
              <a:t>2</a:t>
            </a:r>
            <a:r>
              <a:rPr lang="en-US" dirty="0"/>
              <a:t> &gt; H</a:t>
            </a:r>
            <a:r>
              <a:rPr lang="en-US" baseline="30000" dirty="0"/>
              <a:t>2</a:t>
            </a:r>
            <a:r>
              <a:rPr lang="en-US" dirty="0"/>
              <a:t>), i.e. pure electric.</a:t>
            </a:r>
          </a:p>
          <a:p>
            <a:r>
              <a:rPr lang="en-US" dirty="0"/>
              <a:t>In other words, we can always make the smaller field vanish by suitable transform.</a:t>
            </a:r>
          </a:p>
          <a:p>
            <a:r>
              <a:rPr lang="en-US" dirty="0">
                <a:solidFill>
                  <a:srgbClr val="FF0000"/>
                </a:solidFill>
              </a:rPr>
              <a:t>Except when E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= H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, e.g. electromagnetic wave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If E = 0 or H = 0 in any frame, then </a:t>
            </a:r>
            <a:r>
              <a:rPr lang="en-US" sz="2400" b="1" dirty="0"/>
              <a:t>E</a:t>
            </a:r>
            <a:r>
              <a:rPr lang="en-US" sz="2400" dirty="0"/>
              <a:t> and </a:t>
            </a:r>
            <a:r>
              <a:rPr lang="en-US" sz="2400" b="1" dirty="0"/>
              <a:t>H</a:t>
            </a:r>
            <a:r>
              <a:rPr lang="en-US" sz="2400" dirty="0"/>
              <a:t> are perpendicular in every other frame.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7200"/>
          </a:xfrm>
        </p:spPr>
        <p:txBody>
          <a:bodyPr>
            <a:normAutofit/>
          </a:bodyPr>
          <a:lstStyle/>
          <a:p>
            <a:r>
              <a:rPr lang="en-US" sz="2000" dirty="0"/>
              <a:t>Follows from invariance of </a:t>
            </a:r>
            <a:r>
              <a:rPr lang="en-US" sz="2000" b="1" dirty="0"/>
              <a:t>E</a:t>
            </a:r>
            <a:r>
              <a:rPr lang="en-US" sz="2000" b="1" baseline="30000" dirty="0"/>
              <a:t>.</a:t>
            </a:r>
            <a:r>
              <a:rPr lang="en-US" sz="2000" b="1" dirty="0"/>
              <a:t>H</a:t>
            </a:r>
            <a:r>
              <a:rPr lang="en-US" sz="2000" dirty="0"/>
              <a:t>, which here is zero.</a:t>
            </a:r>
            <a:endParaRPr lang="en-US" sz="20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The two invariants of </a:t>
            </a:r>
            <a:r>
              <a:rPr lang="en-US" sz="2400" dirty="0" err="1"/>
              <a:t>F</a:t>
            </a:r>
            <a:r>
              <a:rPr lang="en-US" sz="2400" baseline="30000" dirty="0" err="1"/>
              <a:t>ik</a:t>
            </a:r>
            <a:r>
              <a:rPr lang="en-US" sz="2400" dirty="0"/>
              <a:t> given (or of any </a:t>
            </a:r>
            <a:r>
              <a:rPr lang="en-US" sz="2400" dirty="0" err="1"/>
              <a:t>antisymmetric</a:t>
            </a:r>
            <a:r>
              <a:rPr lang="en-US" sz="2400" dirty="0"/>
              <a:t> 4-tensor), are the only ones.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1524000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/>
              <a:t>Consider a Lorentz transform of </a:t>
            </a:r>
            <a:r>
              <a:rPr lang="en-US" sz="2000" b="1" dirty="0"/>
              <a:t>F</a:t>
            </a:r>
            <a:r>
              <a:rPr lang="en-US" sz="2000" dirty="0"/>
              <a:t> = </a:t>
            </a:r>
            <a:r>
              <a:rPr lang="en-US" sz="2000" b="1" dirty="0"/>
              <a:t>E</a:t>
            </a:r>
            <a:r>
              <a:rPr lang="en-US" sz="2000" dirty="0"/>
              <a:t> + </a:t>
            </a:r>
            <a:r>
              <a:rPr lang="en-US" sz="2000" dirty="0" err="1"/>
              <a:t>i</a:t>
            </a:r>
            <a:r>
              <a:rPr lang="en-US" sz="2000" b="1" dirty="0" err="1"/>
              <a:t>H</a:t>
            </a:r>
            <a:r>
              <a:rPr lang="en-US" sz="2000" dirty="0"/>
              <a:t> along the X axis. (Homework)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8400" y="1676400"/>
            <a:ext cx="1474029" cy="1332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2438400"/>
            <a:ext cx="965743" cy="45668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0600" y="3048000"/>
            <a:ext cx="2948058" cy="58354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71600" y="3657600"/>
            <a:ext cx="2033143" cy="59622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39885" y="4356686"/>
            <a:ext cx="2693915" cy="52011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105400" y="3657600"/>
            <a:ext cx="9475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Where 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77947" y="3653224"/>
            <a:ext cx="1372372" cy="5328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8"/>
          <a:srcRect r="903"/>
          <a:stretch/>
        </p:blipFill>
        <p:spPr>
          <a:xfrm>
            <a:off x="609600" y="5257800"/>
            <a:ext cx="2971800" cy="1281257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752600" y="6477000"/>
            <a:ext cx="18033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Rotation matrix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393371" y="5486400"/>
            <a:ext cx="475062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A rotation in (</a:t>
            </a:r>
            <a:r>
              <a:rPr lang="en-US" sz="2000" dirty="0" err="1"/>
              <a:t>x,t</a:t>
            </a:r>
            <a:r>
              <a:rPr lang="en-US" sz="2000" dirty="0"/>
              <a:t>) plane in 4-space (the considered Lorentz transform along X) is equivalent for </a:t>
            </a:r>
            <a:r>
              <a:rPr lang="en-US" sz="2000" b="1" dirty="0"/>
              <a:t>F</a:t>
            </a:r>
            <a:r>
              <a:rPr lang="en-US" sz="2000" dirty="0"/>
              <a:t> to a rotation in (</a:t>
            </a:r>
            <a:r>
              <a:rPr lang="en-US" sz="2000" dirty="0" err="1"/>
              <a:t>y,z</a:t>
            </a:r>
            <a:r>
              <a:rPr lang="en-US" sz="2000" dirty="0"/>
              <a:t>) plane through an imaginary angle in 3-space.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Square of </a:t>
            </a:r>
            <a:r>
              <a:rPr lang="en-US" sz="2400" b="1" dirty="0"/>
              <a:t>F</a:t>
            </a:r>
            <a:r>
              <a:rPr lang="en-US" sz="2400" dirty="0"/>
              <a:t> is invariant under 3D rotations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The set of all possible rotations in 4-space (including simple ones about </a:t>
            </a:r>
            <a:r>
              <a:rPr lang="en-US" sz="2000" dirty="0" err="1"/>
              <a:t>x,y,z</a:t>
            </a:r>
            <a:r>
              <a:rPr lang="en-US" sz="2000" dirty="0"/>
              <a:t> axes) is equivalent to the set of all possible rotations through complex angles in 3 space</a:t>
            </a:r>
          </a:p>
          <a:p>
            <a:r>
              <a:rPr lang="en-US" sz="2000" dirty="0"/>
              <a:t>6 angles of rotation in 4D        3 complex angles in 3D</a:t>
            </a:r>
          </a:p>
          <a:p>
            <a:r>
              <a:rPr lang="en-US" sz="2000" dirty="0"/>
              <a:t>The </a:t>
            </a:r>
            <a:r>
              <a:rPr lang="en-US" sz="2000" b="1" i="1" u="sng" dirty="0"/>
              <a:t>only</a:t>
            </a:r>
            <a:r>
              <a:rPr lang="en-US" sz="2000" dirty="0"/>
              <a:t> invariant of a 3 vector with respect to rotations is its square</a:t>
            </a:r>
          </a:p>
        </p:txBody>
      </p:sp>
      <p:sp>
        <p:nvSpPr>
          <p:cNvPr id="4" name="Right Arrow 3"/>
          <p:cNvSpPr/>
          <p:nvPr/>
        </p:nvSpPr>
        <p:spPr>
          <a:xfrm>
            <a:off x="3581400" y="2743200"/>
            <a:ext cx="3048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r>
              <a:rPr lang="en-US" sz="2400" dirty="0"/>
              <a:t>The square of F is given by just two invariants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71599"/>
          </a:xfrm>
        </p:spPr>
        <p:txBody>
          <a:bodyPr>
            <a:normAutofit/>
          </a:bodyPr>
          <a:lstStyle/>
          <a:p>
            <a:r>
              <a:rPr lang="en-US" sz="2000" dirty="0"/>
              <a:t>F</a:t>
            </a:r>
            <a:r>
              <a:rPr lang="en-US" sz="2000" baseline="30000" dirty="0"/>
              <a:t>2</a:t>
            </a:r>
            <a:r>
              <a:rPr lang="en-US" sz="2000" dirty="0"/>
              <a:t> = (</a:t>
            </a:r>
            <a:r>
              <a:rPr lang="en-US" sz="2000" b="1" dirty="0"/>
              <a:t>E</a:t>
            </a:r>
            <a:r>
              <a:rPr lang="en-US" sz="2000" dirty="0"/>
              <a:t> + </a:t>
            </a:r>
            <a:r>
              <a:rPr lang="en-US" sz="2000" dirty="0" err="1"/>
              <a:t>i</a:t>
            </a:r>
            <a:r>
              <a:rPr lang="en-US" sz="2000" b="1" dirty="0" err="1"/>
              <a:t>H</a:t>
            </a:r>
            <a:r>
              <a:rPr lang="en-US" sz="2000" dirty="0"/>
              <a:t>).(</a:t>
            </a:r>
            <a:r>
              <a:rPr lang="en-US" sz="2000" b="1" dirty="0"/>
              <a:t>E</a:t>
            </a:r>
            <a:r>
              <a:rPr lang="en-US" sz="2000" dirty="0"/>
              <a:t> + </a:t>
            </a:r>
            <a:r>
              <a:rPr lang="en-US" sz="2000" dirty="0" err="1"/>
              <a:t>i</a:t>
            </a:r>
            <a:r>
              <a:rPr lang="en-US" sz="2000" b="1" dirty="0" err="1"/>
              <a:t>H</a:t>
            </a:r>
            <a:r>
              <a:rPr lang="en-US" sz="2000" dirty="0"/>
              <a:t>) = (E</a:t>
            </a:r>
            <a:r>
              <a:rPr lang="en-US" sz="2000" baseline="30000" dirty="0"/>
              <a:t>2</a:t>
            </a:r>
            <a:r>
              <a:rPr lang="en-US" sz="2000" dirty="0"/>
              <a:t> – H</a:t>
            </a:r>
            <a:r>
              <a:rPr lang="en-US" sz="2000" baseline="30000" dirty="0"/>
              <a:t>2</a:t>
            </a:r>
            <a:r>
              <a:rPr lang="en-US" sz="2000" dirty="0"/>
              <a:t>) + 2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b="1" dirty="0"/>
              <a:t>E.H</a:t>
            </a:r>
            <a:endParaRPr lang="en-US" sz="2000" b="1" baseline="-25000" dirty="0"/>
          </a:p>
          <a:p>
            <a:pPr>
              <a:buNone/>
            </a:pPr>
            <a:endParaRPr lang="en-US" sz="2000" b="1" baseline="-25000" dirty="0"/>
          </a:p>
          <a:p>
            <a:r>
              <a:rPr lang="en-US" sz="2000" dirty="0"/>
              <a:t>The real and imaginary parts are the </a:t>
            </a:r>
            <a:r>
              <a:rPr lang="en-US" sz="2000" b="1" i="1" u="sng" dirty="0"/>
              <a:t>only</a:t>
            </a:r>
            <a:r>
              <a:rPr lang="en-US" sz="2000" dirty="0"/>
              <a:t> two independent invariants of the tensor </a:t>
            </a:r>
            <a:r>
              <a:rPr lang="en-US" sz="2000" dirty="0" err="1"/>
              <a:t>F</a:t>
            </a:r>
            <a:r>
              <a:rPr lang="en-US" sz="2000" baseline="30000" dirty="0" err="1"/>
              <a:t>ik</a:t>
            </a:r>
            <a:r>
              <a:rPr lang="en-US" sz="2000" dirty="0"/>
              <a:t>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2400" dirty="0"/>
              <a:t>If F</a:t>
            </a:r>
            <a:r>
              <a:rPr lang="en-US" sz="2400" baseline="30000" dirty="0"/>
              <a:t>2</a:t>
            </a:r>
            <a:r>
              <a:rPr lang="en-US" sz="2400" dirty="0"/>
              <a:t> is non-zero, then </a:t>
            </a:r>
            <a:r>
              <a:rPr lang="en-US" sz="2400" b="1" dirty="0"/>
              <a:t>F</a:t>
            </a:r>
            <a:r>
              <a:rPr lang="en-US" sz="2400" dirty="0"/>
              <a:t> = </a:t>
            </a:r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b="1" dirty="0"/>
              <a:t>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00400"/>
          </a:xfrm>
        </p:spPr>
        <p:txBody>
          <a:bodyPr>
            <a:normAutofit/>
          </a:bodyPr>
          <a:lstStyle/>
          <a:p>
            <a:r>
              <a:rPr lang="en-US" sz="2400" i="1" dirty="0"/>
              <a:t>a</a:t>
            </a:r>
            <a:r>
              <a:rPr lang="en-US" sz="2400" dirty="0"/>
              <a:t> is a complex number</a:t>
            </a:r>
          </a:p>
          <a:p>
            <a:r>
              <a:rPr lang="en-US" sz="2400" b="1" dirty="0"/>
              <a:t>n</a:t>
            </a:r>
            <a:r>
              <a:rPr lang="en-US" sz="2400" dirty="0"/>
              <a:t> is a complex unit vector, </a:t>
            </a:r>
            <a:r>
              <a:rPr lang="en-US" sz="2400" b="1" dirty="0"/>
              <a:t>n</a:t>
            </a:r>
            <a:r>
              <a:rPr lang="en-US" sz="2400" baseline="30000" dirty="0"/>
              <a:t>2</a:t>
            </a:r>
            <a:r>
              <a:rPr lang="en-US" sz="2400" dirty="0"/>
              <a:t> = 1</a:t>
            </a:r>
          </a:p>
          <a:p>
            <a:r>
              <a:rPr lang="en-US" sz="2400" dirty="0"/>
              <a:t>A suitable complex rotation in 3D will point </a:t>
            </a:r>
            <a:r>
              <a:rPr lang="en-US" sz="2400" b="1" dirty="0"/>
              <a:t>n</a:t>
            </a:r>
            <a:r>
              <a:rPr lang="en-US" sz="2400" dirty="0"/>
              <a:t> along one coordinate axis</a:t>
            </a:r>
          </a:p>
          <a:p>
            <a:pPr lvl="1"/>
            <a:r>
              <a:rPr lang="en-US" sz="2000" dirty="0"/>
              <a:t>Then </a:t>
            </a:r>
            <a:r>
              <a:rPr lang="en-US" sz="2000" b="1" dirty="0"/>
              <a:t>n</a:t>
            </a:r>
            <a:r>
              <a:rPr lang="en-US" sz="2000" dirty="0"/>
              <a:t> becomes real</a:t>
            </a:r>
          </a:p>
          <a:p>
            <a:pPr lvl="1"/>
            <a:r>
              <a:rPr lang="en-US" sz="2000" dirty="0"/>
              <a:t>And </a:t>
            </a:r>
            <a:r>
              <a:rPr lang="en-US" sz="2000" b="1" dirty="0"/>
              <a:t>F</a:t>
            </a:r>
            <a:r>
              <a:rPr lang="en-US" sz="2000" dirty="0"/>
              <a:t> = (</a:t>
            </a:r>
            <a:r>
              <a:rPr lang="en-US" sz="2000" dirty="0" err="1"/>
              <a:t>E+iH</a:t>
            </a:r>
            <a:r>
              <a:rPr lang="en-US" sz="2000" dirty="0"/>
              <a:t>) </a:t>
            </a:r>
            <a:r>
              <a:rPr lang="en-US" sz="2000" b="1" dirty="0"/>
              <a:t>n</a:t>
            </a:r>
            <a:r>
              <a:rPr lang="en-US" sz="2000" dirty="0"/>
              <a:t>, i.e. </a:t>
            </a:r>
            <a:r>
              <a:rPr lang="en-US" sz="2000" b="1" dirty="0"/>
              <a:t>E</a:t>
            </a:r>
            <a:r>
              <a:rPr lang="en-US" sz="2000" dirty="0"/>
              <a:t> and </a:t>
            </a:r>
            <a:r>
              <a:rPr lang="en-US" sz="2000" b="1" dirty="0"/>
              <a:t>H</a:t>
            </a:r>
            <a:r>
              <a:rPr lang="en-US" sz="2000" dirty="0"/>
              <a:t> become parallel</a:t>
            </a:r>
          </a:p>
          <a:p>
            <a:pPr lvl="1"/>
            <a:r>
              <a:rPr lang="en-US" sz="2000" dirty="0"/>
              <a:t>In other words, a suitable Lorentz transform makes </a:t>
            </a:r>
            <a:r>
              <a:rPr lang="en-US" sz="2000" b="1" dirty="0"/>
              <a:t>E</a:t>
            </a:r>
            <a:r>
              <a:rPr lang="en-US" sz="2000" dirty="0"/>
              <a:t> and </a:t>
            </a:r>
            <a:r>
              <a:rPr lang="en-US" sz="2000" b="1" dirty="0"/>
              <a:t>H</a:t>
            </a:r>
            <a:r>
              <a:rPr lang="en-US" sz="2000" dirty="0"/>
              <a:t> parallel if neither invariant vanishes.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Certain functions of </a:t>
            </a:r>
            <a:r>
              <a:rPr lang="en-US" sz="2400" b="1" dirty="0"/>
              <a:t>E</a:t>
            </a:r>
            <a:r>
              <a:rPr lang="en-US" sz="2400" dirty="0"/>
              <a:t> and </a:t>
            </a:r>
            <a:r>
              <a:rPr lang="en-US" sz="2400" b="1" dirty="0"/>
              <a:t>H</a:t>
            </a:r>
            <a:r>
              <a:rPr lang="en-US" sz="2400" dirty="0"/>
              <a:t> are invariant under Lorentz transform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4D representation of the field is </a:t>
            </a:r>
            <a:r>
              <a:rPr lang="en-US" dirty="0" err="1"/>
              <a:t>F</a:t>
            </a:r>
            <a:r>
              <a:rPr lang="en-US" baseline="30000" dirty="0" err="1"/>
              <a:t>ik</a:t>
            </a:r>
            <a:endParaRPr lang="en-US" baseline="30000" dirty="0"/>
          </a:p>
          <a:p>
            <a:r>
              <a:rPr lang="en-US" dirty="0" err="1"/>
              <a:t>F</a:t>
            </a:r>
            <a:r>
              <a:rPr lang="en-US" baseline="-25000" dirty="0" err="1"/>
              <a:t>ik</a:t>
            </a:r>
            <a:r>
              <a:rPr lang="en-US" dirty="0"/>
              <a:t> </a:t>
            </a:r>
            <a:r>
              <a:rPr lang="en-US" dirty="0" err="1"/>
              <a:t>F</a:t>
            </a:r>
            <a:r>
              <a:rPr lang="en-US" baseline="30000" dirty="0" err="1"/>
              <a:t>ik</a:t>
            </a:r>
            <a:r>
              <a:rPr lang="en-US" dirty="0"/>
              <a:t> = an invariant scalar</a:t>
            </a:r>
          </a:p>
          <a:p>
            <a:r>
              <a:rPr lang="en-US" dirty="0"/>
              <a:t>(1/2)</a:t>
            </a:r>
            <a:r>
              <a:rPr lang="en-US" dirty="0" err="1"/>
              <a:t>e</a:t>
            </a:r>
            <a:r>
              <a:rPr lang="en-US" baseline="30000" dirty="0" err="1"/>
              <a:t>iklm</a:t>
            </a:r>
            <a:r>
              <a:rPr lang="en-US" dirty="0"/>
              <a:t> </a:t>
            </a:r>
            <a:r>
              <a:rPr lang="en-US" dirty="0" err="1"/>
              <a:t>F</a:t>
            </a:r>
            <a:r>
              <a:rPr lang="en-US" baseline="-25000" dirty="0" err="1"/>
              <a:t>ik</a:t>
            </a:r>
            <a:r>
              <a:rPr lang="en-US" baseline="-25000" dirty="0"/>
              <a:t> </a:t>
            </a:r>
            <a:r>
              <a:rPr lang="en-US" dirty="0" err="1"/>
              <a:t>F</a:t>
            </a:r>
            <a:r>
              <a:rPr lang="en-US" baseline="-25000" dirty="0" err="1"/>
              <a:t>lm</a:t>
            </a:r>
            <a:r>
              <a:rPr lang="en-US" dirty="0"/>
              <a:t> = an invariant pseudo scalar</a:t>
            </a:r>
          </a:p>
          <a:p>
            <a:pPr lvl="1"/>
            <a:r>
              <a:rPr lang="en-US" dirty="0"/>
              <a:t>Dual of </a:t>
            </a:r>
            <a:r>
              <a:rPr lang="en-US" dirty="0" err="1"/>
              <a:t>antisymmetric</a:t>
            </a:r>
            <a:r>
              <a:rPr lang="en-US" dirty="0"/>
              <a:t> tensor </a:t>
            </a:r>
            <a:r>
              <a:rPr lang="en-US" dirty="0" err="1"/>
              <a:t>F</a:t>
            </a:r>
            <a:r>
              <a:rPr lang="en-US" baseline="30000" dirty="0" err="1"/>
              <a:t>ik</a:t>
            </a:r>
            <a:r>
              <a:rPr lang="en-US" dirty="0"/>
              <a:t> is an </a:t>
            </a:r>
            <a:r>
              <a:rPr lang="en-US" dirty="0" err="1"/>
              <a:t>antisymmetric</a:t>
            </a:r>
            <a:r>
              <a:rPr lang="en-US" dirty="0"/>
              <a:t> pseudo tensor</a:t>
            </a:r>
          </a:p>
          <a:p>
            <a:pPr lvl="1"/>
            <a:r>
              <a:rPr lang="en-US" dirty="0"/>
              <a:t>Invariant with respect to Lorentz transform, i.e. to rotations in 4D, but changes sign under inversion or reflection</a:t>
            </a:r>
          </a:p>
        </p:txBody>
      </p:sp>
      <p:sp>
        <p:nvSpPr>
          <p:cNvPr id="4" name="Oval 3"/>
          <p:cNvSpPr/>
          <p:nvPr/>
        </p:nvSpPr>
        <p:spPr>
          <a:xfrm>
            <a:off x="762000" y="2743200"/>
            <a:ext cx="2133600" cy="762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228600" y="3200400"/>
            <a:ext cx="841664" cy="370610"/>
          </a:xfrm>
          <a:custGeom>
            <a:avLst/>
            <a:gdLst>
              <a:gd name="connsiteX0" fmla="*/ 529937 w 841664"/>
              <a:gd name="connsiteY0" fmla="*/ 0 h 370610"/>
              <a:gd name="connsiteX1" fmla="*/ 51955 w 841664"/>
              <a:gd name="connsiteY1" fmla="*/ 311728 h 370610"/>
              <a:gd name="connsiteX2" fmla="*/ 841664 w 841664"/>
              <a:gd name="connsiteY2" fmla="*/ 353291 h 370610"/>
              <a:gd name="connsiteX3" fmla="*/ 841664 w 841664"/>
              <a:gd name="connsiteY3" fmla="*/ 353291 h 37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1664" h="370610">
                <a:moveTo>
                  <a:pt x="529937" y="0"/>
                </a:moveTo>
                <a:cubicBezTo>
                  <a:pt x="264968" y="126423"/>
                  <a:pt x="0" y="252846"/>
                  <a:pt x="51955" y="311728"/>
                </a:cubicBezTo>
                <a:cubicBezTo>
                  <a:pt x="103910" y="370610"/>
                  <a:pt x="841664" y="353291"/>
                  <a:pt x="841664" y="353291"/>
                </a:cubicBezTo>
                <a:lnTo>
                  <a:pt x="841664" y="353291"/>
                </a:ln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715000" y="2743200"/>
            <a:ext cx="2133600" cy="762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7523018" y="3387436"/>
            <a:ext cx="730828" cy="893619"/>
          </a:xfrm>
          <a:custGeom>
            <a:avLst/>
            <a:gdLst>
              <a:gd name="connsiteX0" fmla="*/ 0 w 730828"/>
              <a:gd name="connsiteY0" fmla="*/ 0 h 893619"/>
              <a:gd name="connsiteX1" fmla="*/ 706582 w 730828"/>
              <a:gd name="connsiteY1" fmla="*/ 540328 h 893619"/>
              <a:gd name="connsiteX2" fmla="*/ 145473 w 730828"/>
              <a:gd name="connsiteY2" fmla="*/ 893619 h 893619"/>
              <a:gd name="connsiteX3" fmla="*/ 145473 w 730828"/>
              <a:gd name="connsiteY3" fmla="*/ 893619 h 893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0828" h="893619">
                <a:moveTo>
                  <a:pt x="0" y="0"/>
                </a:moveTo>
                <a:cubicBezTo>
                  <a:pt x="341168" y="195696"/>
                  <a:pt x="682337" y="391392"/>
                  <a:pt x="706582" y="540328"/>
                </a:cubicBezTo>
                <a:cubicBezTo>
                  <a:pt x="730828" y="689265"/>
                  <a:pt x="145473" y="893619"/>
                  <a:pt x="145473" y="893619"/>
                </a:cubicBezTo>
                <a:lnTo>
                  <a:pt x="145473" y="893619"/>
                </a:lnTo>
              </a:path>
            </a:pathLst>
          </a:cu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There are only two invariants (HW)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33600"/>
          </a:xfrm>
        </p:spPr>
        <p:txBody>
          <a:bodyPr>
            <a:normAutofit/>
          </a:bodyPr>
          <a:lstStyle/>
          <a:p>
            <a:r>
              <a:rPr lang="en-US" sz="2400" dirty="0"/>
              <a:t>H</a:t>
            </a:r>
            <a:r>
              <a:rPr lang="en-US" sz="2400" baseline="30000" dirty="0"/>
              <a:t>2</a:t>
            </a:r>
            <a:r>
              <a:rPr lang="en-US" sz="2400" dirty="0"/>
              <a:t> – E</a:t>
            </a:r>
            <a:r>
              <a:rPr lang="en-US" sz="2400" baseline="30000" dirty="0"/>
              <a:t>2</a:t>
            </a:r>
            <a:r>
              <a:rPr lang="en-US" sz="2400" dirty="0"/>
              <a:t> = invariant scalar</a:t>
            </a:r>
          </a:p>
          <a:p>
            <a:r>
              <a:rPr lang="en-US" sz="2400" b="1" dirty="0"/>
              <a:t>E</a:t>
            </a:r>
            <a:r>
              <a:rPr lang="en-US" sz="2400" b="1" baseline="30000" dirty="0"/>
              <a:t>.</a:t>
            </a:r>
            <a:r>
              <a:rPr lang="en-US" sz="2400" b="1" dirty="0"/>
              <a:t>H</a:t>
            </a:r>
            <a:r>
              <a:rPr lang="en-US" sz="2400" dirty="0"/>
              <a:t> = invariant pseudo scalar</a:t>
            </a:r>
          </a:p>
          <a:p>
            <a:pPr lvl="1"/>
            <a:r>
              <a:rPr lang="en-US" sz="2000" b="1" dirty="0"/>
              <a:t>E</a:t>
            </a:r>
            <a:r>
              <a:rPr lang="en-US" sz="2000" dirty="0"/>
              <a:t> is a polar vector: components change sign under inversion or reflection</a:t>
            </a:r>
          </a:p>
          <a:p>
            <a:pPr lvl="1"/>
            <a:r>
              <a:rPr lang="en-US" sz="2000" b="1" dirty="0"/>
              <a:t>H</a:t>
            </a:r>
            <a:r>
              <a:rPr lang="en-US" sz="2000" dirty="0"/>
              <a:t> is an axial vector:  components do not change sign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Invariance of </a:t>
            </a:r>
            <a:r>
              <a:rPr lang="en-US" sz="2400" b="1" dirty="0"/>
              <a:t>E</a:t>
            </a:r>
            <a:r>
              <a:rPr lang="en-US" sz="2400" b="1" baseline="30000" dirty="0"/>
              <a:t>.</a:t>
            </a:r>
            <a:r>
              <a:rPr lang="en-US" sz="2400" b="1" dirty="0"/>
              <a:t>H</a:t>
            </a:r>
            <a:r>
              <a:rPr lang="en-US" sz="2400" dirty="0"/>
              <a:t> gives a theorem: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If </a:t>
            </a:r>
            <a:r>
              <a:rPr lang="en-US" sz="2400" b="1" dirty="0"/>
              <a:t>E</a:t>
            </a:r>
            <a:r>
              <a:rPr lang="en-US" sz="2400" dirty="0"/>
              <a:t> and </a:t>
            </a:r>
            <a:r>
              <a:rPr lang="en-US" sz="2400" b="1" dirty="0"/>
              <a:t>H</a:t>
            </a:r>
            <a:r>
              <a:rPr lang="en-US" sz="2400" dirty="0"/>
              <a:t> are perpendicular in one reference system, they are perpendicular in every reference system.</a:t>
            </a:r>
          </a:p>
          <a:p>
            <a:pPr lvl="1"/>
            <a:r>
              <a:rPr lang="en-US" sz="2000" dirty="0"/>
              <a:t>For example, electromagnetic waves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Invariance of </a:t>
            </a:r>
            <a:r>
              <a:rPr lang="en-US" sz="2400" b="1" dirty="0"/>
              <a:t>E</a:t>
            </a:r>
            <a:r>
              <a:rPr lang="en-US" sz="2400" b="1" baseline="30000" dirty="0"/>
              <a:t>.</a:t>
            </a:r>
            <a:r>
              <a:rPr lang="en-US" sz="2400" b="1" dirty="0"/>
              <a:t>H</a:t>
            </a:r>
            <a:r>
              <a:rPr lang="en-US" sz="2400" dirty="0"/>
              <a:t> gives a second theorem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If </a:t>
            </a:r>
            <a:r>
              <a:rPr lang="en-US" sz="2400" b="1" dirty="0"/>
              <a:t>E</a:t>
            </a:r>
            <a:r>
              <a:rPr lang="en-US" sz="2400" dirty="0"/>
              <a:t> and </a:t>
            </a:r>
            <a:r>
              <a:rPr lang="en-US" sz="2400" b="1" dirty="0"/>
              <a:t>H</a:t>
            </a:r>
            <a:r>
              <a:rPr lang="en-US" sz="2400" dirty="0"/>
              <a:t> make an acute (or obtuse) angle in any inertial system, the same will hold in all inertial systems. </a:t>
            </a:r>
          </a:p>
          <a:p>
            <a:r>
              <a:rPr lang="en-US" sz="2400" dirty="0"/>
              <a:t>You cannot transform from an acute to obtuse angle, or vice versa.</a:t>
            </a:r>
          </a:p>
          <a:p>
            <a:pPr lvl="1"/>
            <a:r>
              <a:rPr lang="en-US" sz="2000" dirty="0"/>
              <a:t>For acute angles </a:t>
            </a:r>
            <a:r>
              <a:rPr lang="en-US" sz="2000" b="1" dirty="0"/>
              <a:t>E.H</a:t>
            </a:r>
            <a:r>
              <a:rPr lang="en-US" sz="2000" dirty="0"/>
              <a:t> is positive</a:t>
            </a:r>
          </a:p>
          <a:p>
            <a:pPr lvl="1"/>
            <a:r>
              <a:rPr lang="en-US" sz="2000" dirty="0"/>
              <a:t>For obtuse angles </a:t>
            </a:r>
            <a:r>
              <a:rPr lang="en-US" sz="2000" b="1" dirty="0"/>
              <a:t>E.H</a:t>
            </a:r>
            <a:r>
              <a:rPr lang="en-US" sz="2000" dirty="0"/>
              <a:t> is negative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4876800" y="3048000"/>
            <a:ext cx="5334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4876800" y="3352800"/>
            <a:ext cx="6858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 flipV="1">
            <a:off x="4953000" y="3828107"/>
            <a:ext cx="6096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5562600" y="4056707"/>
            <a:ext cx="6858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Invariance of H</a:t>
            </a:r>
            <a:r>
              <a:rPr lang="en-US" sz="2400" baseline="30000" dirty="0"/>
              <a:t>2</a:t>
            </a:r>
            <a:r>
              <a:rPr lang="en-US" sz="2400" dirty="0"/>
              <a:t> – E</a:t>
            </a:r>
            <a:r>
              <a:rPr lang="en-US" sz="2400" baseline="30000" dirty="0"/>
              <a:t>2</a:t>
            </a:r>
            <a:r>
              <a:rPr lang="en-US" sz="2400" dirty="0"/>
              <a:t> gives a third theorem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47800"/>
          </a:xfrm>
        </p:spPr>
        <p:txBody>
          <a:bodyPr>
            <a:normAutofit/>
          </a:bodyPr>
          <a:lstStyle/>
          <a:p>
            <a:r>
              <a:rPr lang="en-US" sz="2400" dirty="0"/>
              <a:t>If the magnitudes E and H are equal in one inertial reference system, they equal in every inertial reference system.</a:t>
            </a:r>
          </a:p>
          <a:p>
            <a:pPr lvl="1"/>
            <a:r>
              <a:rPr lang="en-US" sz="2000" dirty="0"/>
              <a:t>For example, electromagnetic waves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r>
              <a:rPr lang="en-US" sz="2400" dirty="0"/>
              <a:t>Invariance of H</a:t>
            </a:r>
            <a:r>
              <a:rPr lang="en-US" sz="2400" baseline="30000" dirty="0"/>
              <a:t>2</a:t>
            </a:r>
            <a:r>
              <a:rPr lang="en-US" sz="2400" dirty="0"/>
              <a:t> – E</a:t>
            </a:r>
            <a:r>
              <a:rPr lang="en-US" sz="2400" baseline="30000" dirty="0"/>
              <a:t>2</a:t>
            </a:r>
            <a:r>
              <a:rPr lang="en-US" sz="2400" dirty="0"/>
              <a:t> gives a fourth theorem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If E&gt;H (or H&gt;E) in any inertial reference system, the same holds in all inertial systems.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Lorentz transforms can be found to give E and H arbitrary values subject to two conditions: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66800"/>
          </a:xfrm>
        </p:spPr>
        <p:txBody>
          <a:bodyPr>
            <a:normAutofit/>
          </a:bodyPr>
          <a:lstStyle/>
          <a:p>
            <a:r>
              <a:rPr lang="en-US" sz="2000" dirty="0"/>
              <a:t>H</a:t>
            </a:r>
            <a:r>
              <a:rPr lang="en-US" sz="2000" baseline="30000" dirty="0"/>
              <a:t>2</a:t>
            </a:r>
            <a:r>
              <a:rPr lang="en-US" sz="2000" dirty="0"/>
              <a:t> – E</a:t>
            </a:r>
            <a:r>
              <a:rPr lang="en-US" sz="2000" baseline="30000" dirty="0"/>
              <a:t>2</a:t>
            </a:r>
            <a:r>
              <a:rPr lang="en-US" sz="2000" dirty="0"/>
              <a:t> = invariant scalar</a:t>
            </a:r>
          </a:p>
          <a:p>
            <a:r>
              <a:rPr lang="en-US" sz="2000" b="1" dirty="0"/>
              <a:t>E</a:t>
            </a:r>
            <a:r>
              <a:rPr lang="en-US" sz="2000" b="1" baseline="30000" dirty="0"/>
              <a:t>.</a:t>
            </a:r>
            <a:r>
              <a:rPr lang="en-US" sz="2000" b="1" dirty="0"/>
              <a:t>H</a:t>
            </a:r>
            <a:r>
              <a:rPr lang="en-US" sz="2000" dirty="0"/>
              <a:t> = invariant pseudo scalar</a:t>
            </a: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We can </a:t>
            </a:r>
            <a:r>
              <a:rPr lang="en-US" sz="2400" dirty="0">
                <a:solidFill>
                  <a:srgbClr val="FF0000"/>
                </a:solidFill>
              </a:rPr>
              <a:t>usually</a:t>
            </a:r>
            <a:r>
              <a:rPr lang="en-US" sz="2400" dirty="0"/>
              <a:t> find a reference frame where </a:t>
            </a:r>
            <a:r>
              <a:rPr lang="en-US" sz="2400" b="1" dirty="0"/>
              <a:t>E</a:t>
            </a:r>
            <a:r>
              <a:rPr lang="en-US" sz="2400" dirty="0"/>
              <a:t> and </a:t>
            </a:r>
            <a:r>
              <a:rPr lang="en-US" sz="2400" b="1" dirty="0"/>
              <a:t>H</a:t>
            </a:r>
            <a:r>
              <a:rPr lang="en-US" sz="2400" dirty="0"/>
              <a:t> are parallel at a given point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67200"/>
          </a:xfrm>
        </p:spPr>
        <p:txBody>
          <a:bodyPr>
            <a:noAutofit/>
          </a:bodyPr>
          <a:lstStyle/>
          <a:p>
            <a:r>
              <a:rPr lang="en-US" sz="2400" dirty="0"/>
              <a:t>In this system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b="1" dirty="0"/>
              <a:t>E.H</a:t>
            </a:r>
            <a:r>
              <a:rPr lang="en-US" sz="2000" dirty="0"/>
              <a:t> = E H Cos[0] =E H, or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b="1" dirty="0"/>
              <a:t>E.H</a:t>
            </a:r>
            <a:r>
              <a:rPr lang="en-US" sz="2000" dirty="0"/>
              <a:t> =E H Cos[180] = - E H</a:t>
            </a:r>
          </a:p>
          <a:p>
            <a:r>
              <a:rPr lang="en-US" sz="2400" dirty="0"/>
              <a:t>Values of E,H in this system are found from two equations in two unknowns: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/>
              <a:t>H</a:t>
            </a:r>
            <a:r>
              <a:rPr lang="en-US" sz="2000" baseline="30000" dirty="0"/>
              <a:t>2</a:t>
            </a:r>
            <a:r>
              <a:rPr lang="en-US" sz="2000" dirty="0"/>
              <a:t> – E</a:t>
            </a:r>
            <a:r>
              <a:rPr lang="en-US" sz="2000" baseline="30000" dirty="0"/>
              <a:t>2</a:t>
            </a:r>
            <a:r>
              <a:rPr lang="en-US" sz="2000" dirty="0"/>
              <a:t> = H</a:t>
            </a:r>
            <a:r>
              <a:rPr lang="en-US" sz="2000" baseline="-25000" dirty="0"/>
              <a:t>0</a:t>
            </a:r>
            <a:r>
              <a:rPr lang="en-US" sz="2000" baseline="30000" dirty="0"/>
              <a:t>2</a:t>
            </a:r>
            <a:r>
              <a:rPr lang="en-US" sz="2000" dirty="0"/>
              <a:t> – E</a:t>
            </a:r>
            <a:r>
              <a:rPr lang="en-US" sz="2000" baseline="-25000" dirty="0"/>
              <a:t>0</a:t>
            </a:r>
            <a:r>
              <a:rPr lang="en-US" sz="2000" baseline="30000" dirty="0"/>
              <a:t>2</a:t>
            </a:r>
            <a:r>
              <a:rPr lang="en-US" sz="2000" dirty="0"/>
              <a:t> 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/>
              <a:t>± E H = </a:t>
            </a:r>
            <a:r>
              <a:rPr lang="en-US" sz="2000" b="1" dirty="0"/>
              <a:t>E</a:t>
            </a:r>
            <a:r>
              <a:rPr lang="en-US" sz="2000" b="1" baseline="-25000" dirty="0"/>
              <a:t>0</a:t>
            </a:r>
            <a:r>
              <a:rPr lang="en-US" sz="2000" b="1" dirty="0"/>
              <a:t>.H</a:t>
            </a:r>
            <a:r>
              <a:rPr lang="en-US" sz="2000" b="1" baseline="-25000" dirty="0"/>
              <a:t>0  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/>
              <a:t>+ sign if </a:t>
            </a:r>
            <a:r>
              <a:rPr lang="en-US" sz="2000" b="1" dirty="0"/>
              <a:t>E</a:t>
            </a:r>
            <a:r>
              <a:rPr lang="en-US" sz="2000" b="1" baseline="-25000" dirty="0"/>
              <a:t>0</a:t>
            </a:r>
            <a:r>
              <a:rPr lang="en-US" sz="2000" b="1" dirty="0"/>
              <a:t> </a:t>
            </a:r>
            <a:r>
              <a:rPr lang="en-US" sz="2000" dirty="0"/>
              <a:t>&amp;</a:t>
            </a:r>
            <a:r>
              <a:rPr lang="en-US" sz="2000" b="1" dirty="0"/>
              <a:t> H</a:t>
            </a:r>
            <a:r>
              <a:rPr lang="en-US" sz="2000" b="1" baseline="-25000" dirty="0"/>
              <a:t>0 </a:t>
            </a:r>
            <a:r>
              <a:rPr lang="en-US" sz="2000" dirty="0"/>
              <a:t>form acute angle.</a:t>
            </a:r>
            <a:endParaRPr lang="en-US" sz="2000" b="1" baseline="-25000" dirty="0"/>
          </a:p>
          <a:p>
            <a:pPr lvl="1">
              <a:buFont typeface="Wingdings" pitchFamily="2" charset="2"/>
              <a:buChar char="Ø"/>
            </a:pPr>
            <a:r>
              <a:rPr lang="en-US" sz="2000" dirty="0"/>
              <a:t>Subscript fields are the known ones in the original frame</a:t>
            </a:r>
          </a:p>
          <a:p>
            <a:r>
              <a:rPr lang="en-US" sz="2400" dirty="0">
                <a:solidFill>
                  <a:srgbClr val="FF0000"/>
                </a:solidFill>
              </a:rPr>
              <a:t>Doesn’t work when both invariants are zero, e.g. EM wave:  The conditions E = H and </a:t>
            </a:r>
            <a:r>
              <a:rPr lang="en-US" sz="2400" b="1" dirty="0">
                <a:solidFill>
                  <a:srgbClr val="FF0000"/>
                </a:solidFill>
              </a:rPr>
              <a:t>E</a:t>
            </a:r>
            <a:r>
              <a:rPr lang="en-US" sz="2400" dirty="0">
                <a:solidFill>
                  <a:srgbClr val="FF0000"/>
                </a:solidFill>
              </a:rPr>
              <a:t> perpendicular to </a:t>
            </a:r>
            <a:r>
              <a:rPr lang="en-US" sz="2400" b="1" dirty="0">
                <a:solidFill>
                  <a:srgbClr val="FF0000"/>
                </a:solidFill>
              </a:rPr>
              <a:t>H </a:t>
            </a:r>
            <a:r>
              <a:rPr lang="en-US" sz="2400" dirty="0">
                <a:solidFill>
                  <a:srgbClr val="FF0000"/>
                </a:solidFill>
              </a:rPr>
              <a:t>are invariant.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833</Words>
  <Application>Microsoft Office PowerPoint</Application>
  <PresentationFormat>On-screen Show (4:3)</PresentationFormat>
  <Paragraphs>66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Office Theme</vt:lpstr>
      <vt:lpstr>Invariants of the field</vt:lpstr>
      <vt:lpstr>Certain functions of E and H are invariant under Lorentz transform</vt:lpstr>
      <vt:lpstr>There are only two invariants (HW)</vt:lpstr>
      <vt:lpstr>Invariance of E.H gives a theorem:</vt:lpstr>
      <vt:lpstr>Invariance of E.H gives a second theorem</vt:lpstr>
      <vt:lpstr>Invariance of H2 – E2 gives a third theorem</vt:lpstr>
      <vt:lpstr>Invariance of H2 – E2 gives a fourth theorem</vt:lpstr>
      <vt:lpstr>Lorentz transforms can be found to give E and H arbitrary values subject to two conditions:</vt:lpstr>
      <vt:lpstr>We can usually find a reference frame where E and H are parallel at a given point</vt:lpstr>
      <vt:lpstr>If E and H are perpendicular, we can usually find a frame in which</vt:lpstr>
      <vt:lpstr>If E = 0 or H = 0 in any frame, then E and H are perpendicular in every other frame.</vt:lpstr>
      <vt:lpstr>The two invariants of Fik given (or of any antisymmetric 4-tensor), are the only ones.</vt:lpstr>
      <vt:lpstr>Square of F is invariant under 3D rotations</vt:lpstr>
      <vt:lpstr>The square of F is given by just two invariants</vt:lpstr>
      <vt:lpstr>If F2 is non-zero, then F = a 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in a constant uniform electric field</dc:title>
  <dc:creator>Your User Name</dc:creator>
  <cp:lastModifiedBy>Robert Peale</cp:lastModifiedBy>
  <cp:revision>31</cp:revision>
  <dcterms:created xsi:type="dcterms:W3CDTF">2012-09-17T01:03:51Z</dcterms:created>
  <dcterms:modified xsi:type="dcterms:W3CDTF">2021-09-30T02:02:45Z</dcterms:modified>
</cp:coreProperties>
</file>