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82" r:id="rId6"/>
    <p:sldId id="266" r:id="rId7"/>
    <p:sldId id="267" r:id="rId8"/>
    <p:sldId id="283" r:id="rId9"/>
    <p:sldId id="268" r:id="rId10"/>
    <p:sldId id="269" r:id="rId11"/>
    <p:sldId id="270" r:id="rId12"/>
    <p:sldId id="271" r:id="rId13"/>
    <p:sldId id="272" r:id="rId14"/>
    <p:sldId id="274" r:id="rId15"/>
    <p:sldId id="28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F8C4-5665-4739-AFDF-EF177156A1F7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Energy-momentum tensor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63806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57531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90713"/>
            <a:ext cx="53625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947738"/>
            <a:ext cx="673417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5181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3962400"/>
            <a:ext cx="6886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14597"/>
          <a:stretch/>
        </p:blipFill>
        <p:spPr bwMode="auto">
          <a:xfrm>
            <a:off x="1143000" y="2133600"/>
            <a:ext cx="655094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3214045"/>
            <a:ext cx="1828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Rate of change of energy in V (a scalar)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3124200"/>
            <a:ext cx="2590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Flux of energy through the boundary surface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629090"/>
            <a:ext cx="368511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energy flux density (a vector)  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105400"/>
            <a:ext cx="394755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Compare with momentum density =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5963565"/>
            <a:ext cx="5104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flux density </a:t>
            </a:r>
            <a:r>
              <a:rPr lang="en-US" sz="2000" b="1" dirty="0" smtClean="0"/>
              <a:t>S</a:t>
            </a:r>
            <a:r>
              <a:rPr lang="en-US" sz="2000" dirty="0" smtClean="0"/>
              <a:t> = 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* </a:t>
            </a:r>
            <a:r>
              <a:rPr lang="en-US" sz="2000" b="1" dirty="0" smtClean="0"/>
              <a:t>momentum density</a:t>
            </a:r>
            <a:endParaRPr lang="en-US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619250"/>
            <a:ext cx="51911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6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975" t="10526"/>
          <a:stretch/>
        </p:blipFill>
        <p:spPr bwMode="auto">
          <a:xfrm>
            <a:off x="228600" y="1143000"/>
            <a:ext cx="88654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4242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Integrate the space part over volume V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25298" y="2438400"/>
            <a:ext cx="227030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Rate of change      of momentum in V (a vector)     </a:t>
            </a:r>
          </a:p>
          <a:p>
            <a:r>
              <a:rPr lang="en-US" sz="2000" dirty="0" smtClean="0"/>
              <a:t>    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590800"/>
            <a:ext cx="3200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Flux of momentum through the boundary surface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35983" y="3516868"/>
            <a:ext cx="47080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3D tensor of momentum flux density </a:t>
            </a:r>
            <a:r>
              <a:rPr lang="en-US" sz="2000" dirty="0" smtClean="0">
                <a:latin typeface="Symbol" panose="05050102010706020507" pitchFamily="18" charset="2"/>
              </a:rPr>
              <a:t>º</a:t>
            </a:r>
            <a:r>
              <a:rPr lang="en-US" sz="2000" dirty="0" smtClean="0"/>
              <a:t> -</a:t>
            </a:r>
            <a:r>
              <a:rPr lang="en-US" sz="2000" dirty="0" smtClean="0">
                <a:latin typeface="Symbol" panose="05050102010706020507" pitchFamily="18" charset="2"/>
              </a:rPr>
              <a:t>s</a:t>
            </a:r>
            <a:r>
              <a:rPr lang="en-US" sz="2000" baseline="-25000" dirty="0" smtClean="0">
                <a:latin typeface="Symbol" panose="05050102010706020507" pitchFamily="18" charset="2"/>
              </a:rPr>
              <a:t>ab</a:t>
            </a:r>
            <a:r>
              <a:rPr lang="en-US" sz="2000" dirty="0"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latin typeface="Symbol" panose="05050102010706020507" pitchFamily="18" charset="2"/>
              </a:rPr>
              <a:t>     </a:t>
            </a:r>
          </a:p>
          <a:p>
            <a:r>
              <a:rPr lang="en-US" sz="2000" dirty="0" smtClean="0">
                <a:latin typeface="Symbol" panose="05050102010706020507" pitchFamily="18" charset="2"/>
              </a:rPr>
              <a:t>  </a:t>
            </a:r>
            <a:endParaRPr lang="en-US" sz="2000" baseline="-25000" dirty="0" smtClean="0">
              <a:latin typeface="Symbol" panose="05050102010706020507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3859" y="4114800"/>
            <a:ext cx="372153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anose="05050102010706020507" pitchFamily="18" charset="2"/>
              </a:rPr>
              <a:t>s</a:t>
            </a:r>
            <a:r>
              <a:rPr lang="en-US" sz="2000" baseline="-25000" dirty="0" smtClean="0">
                <a:latin typeface="Symbol" panose="05050102010706020507" pitchFamily="18" charset="2"/>
              </a:rPr>
              <a:t>ab</a:t>
            </a:r>
            <a:r>
              <a:rPr lang="en-US" sz="2000" dirty="0" smtClean="0"/>
              <a:t> = “Stress tensor”, (</a:t>
            </a:r>
            <a:r>
              <a:rPr lang="en-US" sz="2000" dirty="0" err="1" smtClean="0">
                <a:latin typeface="Symbol" panose="05050102010706020507" pitchFamily="18" charset="2"/>
              </a:rPr>
              <a:t>a,b</a:t>
            </a:r>
            <a:r>
              <a:rPr lang="en-US" sz="2000" dirty="0" smtClean="0"/>
              <a:t> = </a:t>
            </a:r>
            <a:r>
              <a:rPr lang="en-US" sz="2000" dirty="0" err="1" smtClean="0"/>
              <a:t>x,y,z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661312" y="4522549"/>
            <a:ext cx="4113827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component -</a:t>
            </a:r>
            <a:r>
              <a:rPr lang="en-US" sz="2000" dirty="0" smtClean="0">
                <a:latin typeface="Symbol" panose="05050102010706020507" pitchFamily="18" charset="2"/>
              </a:rPr>
              <a:t>s</a:t>
            </a:r>
            <a:r>
              <a:rPr lang="en-US" sz="2000" baseline="-25000" dirty="0" smtClean="0">
                <a:latin typeface="Symbol" panose="05050102010706020507" pitchFamily="18" charset="2"/>
              </a:rPr>
              <a:t>ab</a:t>
            </a:r>
            <a:r>
              <a:rPr lang="en-US" sz="2000" dirty="0" smtClean="0"/>
              <a:t> = the amount of p</a:t>
            </a:r>
            <a:r>
              <a:rPr lang="en-US" sz="2000" baseline="30000" dirty="0" smtClean="0">
                <a:latin typeface="Symbol" panose="05050102010706020507" pitchFamily="18" charset="2"/>
              </a:rPr>
              <a:t>a</a:t>
            </a:r>
            <a:r>
              <a:rPr lang="en-US" sz="2000" dirty="0" smtClean="0"/>
              <a:t> passing through unit surface perpendicular to </a:t>
            </a:r>
            <a:r>
              <a:rPr lang="en-US" sz="2000" dirty="0" err="1" smtClean="0"/>
              <a:t>x</a:t>
            </a:r>
            <a:r>
              <a:rPr lang="en-US" sz="2000" baseline="-25000" dirty="0" err="1" smtClean="0">
                <a:latin typeface="Symbol" panose="05050102010706020507" pitchFamily="18" charset="2"/>
              </a:rPr>
              <a:t>b</a:t>
            </a:r>
            <a:r>
              <a:rPr lang="en-US" sz="2000" dirty="0" smtClean="0"/>
              <a:t> per unit time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9" r="43788"/>
          <a:stretch/>
        </p:blipFill>
        <p:spPr bwMode="auto">
          <a:xfrm>
            <a:off x="685800" y="152400"/>
            <a:ext cx="43434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834266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3149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definition is not unique.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209800"/>
            <a:ext cx="2061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, where </a:t>
            </a:r>
            <a:r>
              <a:rPr lang="en-US" sz="2000" dirty="0" err="1" smtClean="0">
                <a:latin typeface="Symbol" panose="05050102010706020507" pitchFamily="18" charset="2"/>
              </a:rPr>
              <a:t>Y</a:t>
            </a:r>
            <a:r>
              <a:rPr lang="en-US" sz="2000" i="1" baseline="30000" dirty="0" err="1" smtClean="0"/>
              <a:t>ikl</a:t>
            </a:r>
            <a:r>
              <a:rPr lang="en-US" sz="2000" dirty="0" smtClean="0"/>
              <a:t> = -</a:t>
            </a:r>
            <a:r>
              <a:rPr lang="en-US" sz="2000" dirty="0" err="1" smtClean="0">
                <a:latin typeface="Symbol" panose="05050102010706020507" pitchFamily="18" charset="2"/>
              </a:rPr>
              <a:t>Y</a:t>
            </a:r>
            <a:r>
              <a:rPr lang="en-US" sz="2000" i="1" baseline="30000" dirty="0" err="1" smtClean="0"/>
              <a:t>ilk</a:t>
            </a:r>
            <a:endParaRPr lang="en-US" sz="2000" i="1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292150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Any other tensor                 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7855" y="3352800"/>
            <a:ext cx="290502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Also satisfies      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127" y="5486400"/>
            <a:ext cx="84991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 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27" y="153280"/>
            <a:ext cx="5573973" cy="647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321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8"/>
          <a:stretch/>
        </p:blipFill>
        <p:spPr bwMode="auto">
          <a:xfrm>
            <a:off x="1600200" y="762000"/>
            <a:ext cx="4495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19450"/>
            <a:ext cx="709612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109" y="76200"/>
            <a:ext cx="2488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four-momentum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511314"/>
            <a:ext cx="2743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hypersurface=all 3D space at a given time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800600" y="1219200"/>
            <a:ext cx="1295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4267200"/>
            <a:ext cx="2133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Exchange </a:t>
            </a:r>
            <a:r>
              <a:rPr lang="en-US" i="1" dirty="0" smtClean="0"/>
              <a:t>k</a:t>
            </a:r>
            <a:r>
              <a:rPr lang="en-US" dirty="0" smtClean="0"/>
              <a:t> &amp; </a:t>
            </a:r>
            <a:r>
              <a:rPr lang="en-US" i="1" dirty="0"/>
              <a:t>l</a:t>
            </a:r>
            <a:r>
              <a:rPr lang="en-US" dirty="0" smtClean="0"/>
              <a:t> in </a:t>
            </a:r>
            <a:r>
              <a:rPr lang="en-US" dirty="0" smtClean="0">
                <a:latin typeface="Symbol" panose="05050102010706020507" pitchFamily="18" charset="2"/>
              </a:rPr>
              <a:t>Y</a:t>
            </a:r>
            <a:r>
              <a:rPr lang="en-US" dirty="0" smtClean="0"/>
              <a:t>.  Then rename dummies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«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828705" y="4800600"/>
            <a:ext cx="110549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By (6.17)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5301733"/>
            <a:ext cx="533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2D surface that bounds the original hypersurface (3D space) located at  where no fields or particles are present.  Hence, the integral is zero.</a:t>
            </a:r>
            <a:endParaRPr lang="en-US" sz="2000" dirty="0"/>
          </a:p>
        </p:txBody>
      </p:sp>
      <p:sp>
        <p:nvSpPr>
          <p:cNvPr id="10" name="Freeform 9"/>
          <p:cNvSpPr/>
          <p:nvPr/>
        </p:nvSpPr>
        <p:spPr>
          <a:xfrm>
            <a:off x="3810337" y="5260063"/>
            <a:ext cx="91707" cy="289819"/>
          </a:xfrm>
          <a:custGeom>
            <a:avLst/>
            <a:gdLst>
              <a:gd name="connsiteX0" fmla="*/ 91707 w 91707"/>
              <a:gd name="connsiteY0" fmla="*/ 280658 h 289819"/>
              <a:gd name="connsiteX1" fmla="*/ 19279 w 91707"/>
              <a:gd name="connsiteY1" fmla="*/ 280658 h 289819"/>
              <a:gd name="connsiteX2" fmla="*/ 10225 w 91707"/>
              <a:gd name="connsiteY2" fmla="*/ 217284 h 289819"/>
              <a:gd name="connsiteX3" fmla="*/ 1172 w 91707"/>
              <a:gd name="connsiteY3" fmla="*/ 190123 h 289819"/>
              <a:gd name="connsiteX4" fmla="*/ 1172 w 91707"/>
              <a:gd name="connsiteY4" fmla="*/ 0 h 28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7" h="289819">
                <a:moveTo>
                  <a:pt x="91707" y="280658"/>
                </a:moveTo>
                <a:cubicBezTo>
                  <a:pt x="88094" y="281381"/>
                  <a:pt x="29402" y="300904"/>
                  <a:pt x="19279" y="280658"/>
                </a:cubicBezTo>
                <a:cubicBezTo>
                  <a:pt x="9736" y="261572"/>
                  <a:pt x="14410" y="238209"/>
                  <a:pt x="10225" y="217284"/>
                </a:cubicBezTo>
                <a:cubicBezTo>
                  <a:pt x="8353" y="207926"/>
                  <a:pt x="1569" y="199658"/>
                  <a:pt x="1172" y="190123"/>
                </a:cubicBezTo>
                <a:cubicBezTo>
                  <a:pt x="-1466" y="126804"/>
                  <a:pt x="1172" y="63374"/>
                  <a:pt x="11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0" y="6305490"/>
            <a:ext cx="524335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Four-momentum is uniquely determined.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168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76225"/>
            <a:ext cx="6105525" cy="630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8" y="152400"/>
            <a:ext cx="8806603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228600"/>
            <a:ext cx="563879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define </a:t>
            </a:r>
            <a:r>
              <a:rPr lang="en-US" sz="2000" i="1" dirty="0" err="1" smtClean="0"/>
              <a:t>T</a:t>
            </a:r>
            <a:r>
              <a:rPr lang="en-US" sz="2000" i="1" baseline="30000" dirty="0" err="1" smtClean="0"/>
              <a:t>ik</a:t>
            </a:r>
            <a:r>
              <a:rPr lang="en-US" sz="2000" dirty="0" smtClean="0"/>
              <a:t> uniquely, consider the four-tensor of angular momentum (section 14).</a:t>
            </a:r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93464" y="2252008"/>
            <a:ext cx="3181837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Angular momentum density</a:t>
            </a:r>
          </a:p>
          <a:p>
            <a:r>
              <a:rPr lang="en-US" sz="2000" dirty="0" smtClean="0"/>
              <a:t>(T</a:t>
            </a:r>
            <a:r>
              <a:rPr lang="en-US" sz="2000" baseline="30000" dirty="0" smtClean="0">
                <a:latin typeface="Symbol" panose="05050102010706020507" pitchFamily="18" charset="2"/>
              </a:rPr>
              <a:t>a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/c are components of </a:t>
            </a:r>
            <a:r>
              <a:rPr lang="en-US" sz="2000" i="1" dirty="0" smtClean="0"/>
              <a:t>linear</a:t>
            </a:r>
            <a:r>
              <a:rPr lang="en-US" sz="2000" dirty="0" smtClean="0"/>
              <a:t> momentum density)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819400" y="1066800"/>
            <a:ext cx="381000" cy="350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43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9" b="14286"/>
          <a:stretch/>
        </p:blipFill>
        <p:spPr bwMode="auto">
          <a:xfrm>
            <a:off x="69088" y="1143000"/>
            <a:ext cx="907491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28600"/>
            <a:ext cx="3963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Conservation of angular momentum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1905" y="5867400"/>
            <a:ext cx="498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Energy-momentum tensor must be symmetric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5136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8" r="28603" b="16466"/>
          <a:stretch/>
        </p:blipFill>
        <p:spPr bwMode="auto">
          <a:xfrm>
            <a:off x="1219200" y="685800"/>
            <a:ext cx="5257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90794" y="1182469"/>
            <a:ext cx="16292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generally not symmetric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2542" y="2184799"/>
            <a:ext cx="527028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We can make it symmetric by the transformation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638800"/>
            <a:ext cx="2728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defines </a:t>
            </a:r>
            <a:r>
              <a:rPr lang="en-US" sz="2000" i="1" dirty="0" err="1" smtClean="0"/>
              <a:t>T</a:t>
            </a:r>
            <a:r>
              <a:rPr lang="en-US" sz="2000" i="1" baseline="30000" dirty="0" err="1" smtClean="0"/>
              <a:t>ik</a:t>
            </a:r>
            <a:r>
              <a:rPr lang="en-US" sz="2000" dirty="0" smtClean="0"/>
              <a:t> uniquely.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8580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038600"/>
            <a:ext cx="110959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ith     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073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912" t="16394"/>
          <a:stretch/>
        </p:blipFill>
        <p:spPr bwMode="auto">
          <a:xfrm>
            <a:off x="1219200" y="2057400"/>
            <a:ext cx="5791200" cy="273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457200"/>
            <a:ext cx="5665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principle of least action gives the field equations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6799152" y="3204927"/>
            <a:ext cx="328398" cy="688063"/>
          </a:xfrm>
          <a:custGeom>
            <a:avLst/>
            <a:gdLst>
              <a:gd name="connsiteX0" fmla="*/ 0 w 328398"/>
              <a:gd name="connsiteY0" fmla="*/ 9053 h 688063"/>
              <a:gd name="connsiteX1" fmla="*/ 45268 w 328398"/>
              <a:gd name="connsiteY1" fmla="*/ 0 h 688063"/>
              <a:gd name="connsiteX2" fmla="*/ 108642 w 328398"/>
              <a:gd name="connsiteY2" fmla="*/ 27160 h 688063"/>
              <a:gd name="connsiteX3" fmla="*/ 135802 w 328398"/>
              <a:gd name="connsiteY3" fmla="*/ 36214 h 688063"/>
              <a:gd name="connsiteX4" fmla="*/ 181070 w 328398"/>
              <a:gd name="connsiteY4" fmla="*/ 54321 h 688063"/>
              <a:gd name="connsiteX5" fmla="*/ 244444 w 328398"/>
              <a:gd name="connsiteY5" fmla="*/ 81481 h 688063"/>
              <a:gd name="connsiteX6" fmla="*/ 262551 w 328398"/>
              <a:gd name="connsiteY6" fmla="*/ 108641 h 688063"/>
              <a:gd name="connsiteX7" fmla="*/ 289711 w 328398"/>
              <a:gd name="connsiteY7" fmla="*/ 117695 h 688063"/>
              <a:gd name="connsiteX8" fmla="*/ 307818 w 328398"/>
              <a:gd name="connsiteY8" fmla="*/ 172016 h 688063"/>
              <a:gd name="connsiteX9" fmla="*/ 316872 w 328398"/>
              <a:gd name="connsiteY9" fmla="*/ 199176 h 688063"/>
              <a:gd name="connsiteX10" fmla="*/ 316872 w 328398"/>
              <a:gd name="connsiteY10" fmla="*/ 443620 h 688063"/>
              <a:gd name="connsiteX11" fmla="*/ 289711 w 328398"/>
              <a:gd name="connsiteY11" fmla="*/ 497940 h 688063"/>
              <a:gd name="connsiteX12" fmla="*/ 262551 w 328398"/>
              <a:gd name="connsiteY12" fmla="*/ 516047 h 688063"/>
              <a:gd name="connsiteX13" fmla="*/ 244444 w 328398"/>
              <a:gd name="connsiteY13" fmla="*/ 543208 h 688063"/>
              <a:gd name="connsiteX14" fmla="*/ 217284 w 328398"/>
              <a:gd name="connsiteY14" fmla="*/ 561315 h 688063"/>
              <a:gd name="connsiteX15" fmla="*/ 181070 w 328398"/>
              <a:gd name="connsiteY15" fmla="*/ 615635 h 688063"/>
              <a:gd name="connsiteX16" fmla="*/ 153909 w 328398"/>
              <a:gd name="connsiteY16" fmla="*/ 642796 h 688063"/>
              <a:gd name="connsiteX17" fmla="*/ 126749 w 328398"/>
              <a:gd name="connsiteY17" fmla="*/ 688063 h 68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8398" h="688063">
                <a:moveTo>
                  <a:pt x="0" y="9053"/>
                </a:moveTo>
                <a:cubicBezTo>
                  <a:pt x="15089" y="6035"/>
                  <a:pt x="29880" y="0"/>
                  <a:pt x="45268" y="0"/>
                </a:cubicBezTo>
                <a:cubicBezTo>
                  <a:pt x="82953" y="0"/>
                  <a:pt x="79073" y="12375"/>
                  <a:pt x="108642" y="27160"/>
                </a:cubicBezTo>
                <a:cubicBezTo>
                  <a:pt x="117178" y="31428"/>
                  <a:pt x="126867" y="32863"/>
                  <a:pt x="135802" y="36214"/>
                </a:cubicBezTo>
                <a:cubicBezTo>
                  <a:pt x="151019" y="41920"/>
                  <a:pt x="166534" y="47053"/>
                  <a:pt x="181070" y="54321"/>
                </a:cubicBezTo>
                <a:cubicBezTo>
                  <a:pt x="243593" y="85582"/>
                  <a:pt x="169073" y="62637"/>
                  <a:pt x="244444" y="81481"/>
                </a:cubicBezTo>
                <a:cubicBezTo>
                  <a:pt x="250480" y="90534"/>
                  <a:pt x="254055" y="101844"/>
                  <a:pt x="262551" y="108641"/>
                </a:cubicBezTo>
                <a:cubicBezTo>
                  <a:pt x="270003" y="114603"/>
                  <a:pt x="284164" y="109929"/>
                  <a:pt x="289711" y="117695"/>
                </a:cubicBezTo>
                <a:cubicBezTo>
                  <a:pt x="300805" y="133226"/>
                  <a:pt x="301782" y="153909"/>
                  <a:pt x="307818" y="172016"/>
                </a:cubicBezTo>
                <a:lnTo>
                  <a:pt x="316872" y="199176"/>
                </a:lnTo>
                <a:cubicBezTo>
                  <a:pt x="332829" y="310881"/>
                  <a:pt x="331640" y="273786"/>
                  <a:pt x="316872" y="443620"/>
                </a:cubicBezTo>
                <a:cubicBezTo>
                  <a:pt x="315470" y="459748"/>
                  <a:pt x="300464" y="487187"/>
                  <a:pt x="289711" y="497940"/>
                </a:cubicBezTo>
                <a:cubicBezTo>
                  <a:pt x="282017" y="505634"/>
                  <a:pt x="271604" y="510011"/>
                  <a:pt x="262551" y="516047"/>
                </a:cubicBezTo>
                <a:cubicBezTo>
                  <a:pt x="256515" y="525101"/>
                  <a:pt x="252138" y="535514"/>
                  <a:pt x="244444" y="543208"/>
                </a:cubicBezTo>
                <a:cubicBezTo>
                  <a:pt x="236750" y="550902"/>
                  <a:pt x="224449" y="553126"/>
                  <a:pt x="217284" y="561315"/>
                </a:cubicBezTo>
                <a:cubicBezTo>
                  <a:pt x="202954" y="577692"/>
                  <a:pt x="196458" y="600247"/>
                  <a:pt x="181070" y="615635"/>
                </a:cubicBezTo>
                <a:cubicBezTo>
                  <a:pt x="172016" y="624689"/>
                  <a:pt x="162106" y="632960"/>
                  <a:pt x="153909" y="642796"/>
                </a:cubicBezTo>
                <a:cubicBezTo>
                  <a:pt x="140251" y="659185"/>
                  <a:pt x="135587" y="670385"/>
                  <a:pt x="126749" y="68806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0" y="3348903"/>
            <a:ext cx="712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Parts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14338"/>
            <a:ext cx="642937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9786" y="6858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45251" y="990600"/>
            <a:ext cx="50549" cy="476061"/>
          </a:xfrm>
          <a:custGeom>
            <a:avLst/>
            <a:gdLst>
              <a:gd name="connsiteX0" fmla="*/ 72428 w 72428"/>
              <a:gd name="connsiteY0" fmla="*/ 0 h 325924"/>
              <a:gd name="connsiteX1" fmla="*/ 54321 w 72428"/>
              <a:gd name="connsiteY1" fmla="*/ 45267 h 325924"/>
              <a:gd name="connsiteX2" fmla="*/ 36214 w 72428"/>
              <a:gd name="connsiteY2" fmla="*/ 99588 h 325924"/>
              <a:gd name="connsiteX3" fmla="*/ 27161 w 72428"/>
              <a:gd name="connsiteY3" fmla="*/ 153909 h 325924"/>
              <a:gd name="connsiteX4" fmla="*/ 9054 w 72428"/>
              <a:gd name="connsiteY4" fmla="*/ 208229 h 325924"/>
              <a:gd name="connsiteX5" fmla="*/ 0 w 72428"/>
              <a:gd name="connsiteY5" fmla="*/ 235390 h 325924"/>
              <a:gd name="connsiteX6" fmla="*/ 0 w 72428"/>
              <a:gd name="connsiteY6" fmla="*/ 325924 h 32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28" h="325924">
                <a:moveTo>
                  <a:pt x="72428" y="0"/>
                </a:moveTo>
                <a:cubicBezTo>
                  <a:pt x="66392" y="15089"/>
                  <a:pt x="59875" y="29994"/>
                  <a:pt x="54321" y="45267"/>
                </a:cubicBezTo>
                <a:cubicBezTo>
                  <a:pt x="47798" y="63204"/>
                  <a:pt x="36214" y="99588"/>
                  <a:pt x="36214" y="99588"/>
                </a:cubicBezTo>
                <a:cubicBezTo>
                  <a:pt x="33196" y="117695"/>
                  <a:pt x="31613" y="136100"/>
                  <a:pt x="27161" y="153909"/>
                </a:cubicBezTo>
                <a:cubicBezTo>
                  <a:pt x="22532" y="172425"/>
                  <a:pt x="15090" y="190122"/>
                  <a:pt x="9054" y="208229"/>
                </a:cubicBezTo>
                <a:cubicBezTo>
                  <a:pt x="6036" y="217283"/>
                  <a:pt x="0" y="225847"/>
                  <a:pt x="0" y="235390"/>
                </a:cubicBezTo>
                <a:lnTo>
                  <a:pt x="0" y="325924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681163"/>
            <a:ext cx="602932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01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695450"/>
            <a:ext cx="44672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9995"/>
            <a:ext cx="5862638" cy="639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533525"/>
            <a:ext cx="55911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28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142727"/>
            <a:ext cx="6257925" cy="66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253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Energy-momentum tensor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equation of continuity</dc:title>
  <dc:creator>Your User Name</dc:creator>
  <cp:lastModifiedBy>Robert Peale</cp:lastModifiedBy>
  <cp:revision>71</cp:revision>
  <dcterms:created xsi:type="dcterms:W3CDTF">2012-09-30T20:41:24Z</dcterms:created>
  <dcterms:modified xsi:type="dcterms:W3CDTF">2015-10-08T17:31:56Z</dcterms:modified>
</cp:coreProperties>
</file>