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73" r:id="rId15"/>
    <p:sldId id="268" r:id="rId16"/>
    <p:sldId id="274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3B6E4-95C0-41BB-8764-21CB68E0EBB7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916C0-B924-4D51-A806-E24FE0D95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2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916C0-B924-4D51-A806-E24FE0D95F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4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09016-1B06-4823-B64F-86B91103441B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93FFB-9989-4792-ABA8-ED8FCADD25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Energy-momentum tensor of the electromagnetic field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both invariants vanish, </a:t>
            </a:r>
            <a:endParaRPr lang="en-US" sz="2400" dirty="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764" t="47626"/>
          <a:stretch/>
        </p:blipFill>
        <p:spPr bwMode="auto">
          <a:xfrm>
            <a:off x="914400" y="3048000"/>
            <a:ext cx="7158757" cy="132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16583" t="24403" r="46516" b="56682"/>
          <a:stretch/>
        </p:blipFill>
        <p:spPr bwMode="auto">
          <a:xfrm>
            <a:off x="2743201" y="1535097"/>
            <a:ext cx="3099250" cy="479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43201" y="1472726"/>
            <a:ext cx="193674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E = H        </a:t>
            </a:r>
            <a:r>
              <a:rPr lang="en-US" sz="2400" i="1" dirty="0" smtClean="0"/>
              <a:t>AND</a:t>
            </a:r>
            <a:endParaRPr lang="en-US" sz="24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Now add charged particles, which may interact with the field, but not directly with each other (no action at a distance).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7108" t="16431" r="73834" b="54690"/>
          <a:stretch/>
        </p:blipFill>
        <p:spPr bwMode="auto">
          <a:xfrm>
            <a:off x="957392" y="2120855"/>
            <a:ext cx="1766656" cy="1037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46730" y="2120855"/>
            <a:ext cx="42107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momentum tensor of the fields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32674" y="2831068"/>
            <a:ext cx="6202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momentum tensor of the non-interacting particles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01539" y="4323710"/>
            <a:ext cx="4374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momentum tensor of the system</a:t>
            </a:r>
            <a:endParaRPr lang="en-US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6989" t="48625" r="53425" b="35107"/>
          <a:stretch/>
        </p:blipFill>
        <p:spPr bwMode="auto">
          <a:xfrm>
            <a:off x="691480" y="4216153"/>
            <a:ext cx="3669553" cy="58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0992" t="78030" r="53287" b="-2"/>
          <a:stretch/>
        </p:blipFill>
        <p:spPr bwMode="auto">
          <a:xfrm>
            <a:off x="2646325" y="1536713"/>
            <a:ext cx="3311371" cy="789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00400" y="762000"/>
            <a:ext cx="2767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Mass density of particles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141511"/>
            <a:ext cx="3468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Momentum density of particles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447800" y="3916224"/>
            <a:ext cx="20382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Four-momentum: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2137" y="3916224"/>
            <a:ext cx="1342360" cy="4408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1" y="4953000"/>
            <a:ext cx="2855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Four-momentum </a:t>
            </a:r>
            <a:r>
              <a:rPr lang="en-US" sz="2000" i="1" dirty="0" smtClean="0"/>
              <a:t>density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5339" y="4919261"/>
            <a:ext cx="1028861" cy="456501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5975287" y="1774479"/>
            <a:ext cx="995881" cy="3286408"/>
          </a:xfrm>
          <a:custGeom>
            <a:avLst/>
            <a:gdLst>
              <a:gd name="connsiteX0" fmla="*/ 0 w 995881"/>
              <a:gd name="connsiteY0" fmla="*/ 0 h 3286408"/>
              <a:gd name="connsiteX1" fmla="*/ 117695 w 995881"/>
              <a:gd name="connsiteY1" fmla="*/ 36214 h 3286408"/>
              <a:gd name="connsiteX2" fmla="*/ 190123 w 995881"/>
              <a:gd name="connsiteY2" fmla="*/ 63374 h 3286408"/>
              <a:gd name="connsiteX3" fmla="*/ 217283 w 995881"/>
              <a:gd name="connsiteY3" fmla="*/ 81481 h 3286408"/>
              <a:gd name="connsiteX4" fmla="*/ 298764 w 995881"/>
              <a:gd name="connsiteY4" fmla="*/ 108642 h 3286408"/>
              <a:gd name="connsiteX5" fmla="*/ 371192 w 995881"/>
              <a:gd name="connsiteY5" fmla="*/ 144856 h 3286408"/>
              <a:gd name="connsiteX6" fmla="*/ 461727 w 995881"/>
              <a:gd name="connsiteY6" fmla="*/ 181070 h 3286408"/>
              <a:gd name="connsiteX7" fmla="*/ 497941 w 995881"/>
              <a:gd name="connsiteY7" fmla="*/ 199176 h 3286408"/>
              <a:gd name="connsiteX8" fmla="*/ 534155 w 995881"/>
              <a:gd name="connsiteY8" fmla="*/ 208230 h 3286408"/>
              <a:gd name="connsiteX9" fmla="*/ 606582 w 995881"/>
              <a:gd name="connsiteY9" fmla="*/ 244444 h 3286408"/>
              <a:gd name="connsiteX10" fmla="*/ 669957 w 995881"/>
              <a:gd name="connsiteY10" fmla="*/ 298765 h 3286408"/>
              <a:gd name="connsiteX11" fmla="*/ 706170 w 995881"/>
              <a:gd name="connsiteY11" fmla="*/ 334978 h 3286408"/>
              <a:gd name="connsiteX12" fmla="*/ 778598 w 995881"/>
              <a:gd name="connsiteY12" fmla="*/ 389299 h 3286408"/>
              <a:gd name="connsiteX13" fmla="*/ 787652 w 995881"/>
              <a:gd name="connsiteY13" fmla="*/ 416460 h 3286408"/>
              <a:gd name="connsiteX14" fmla="*/ 814812 w 995881"/>
              <a:gd name="connsiteY14" fmla="*/ 452673 h 3286408"/>
              <a:gd name="connsiteX15" fmla="*/ 860079 w 995881"/>
              <a:gd name="connsiteY15" fmla="*/ 506994 h 3286408"/>
              <a:gd name="connsiteX16" fmla="*/ 887240 w 995881"/>
              <a:gd name="connsiteY16" fmla="*/ 588475 h 3286408"/>
              <a:gd name="connsiteX17" fmla="*/ 914400 w 995881"/>
              <a:gd name="connsiteY17" fmla="*/ 642796 h 3286408"/>
              <a:gd name="connsiteX18" fmla="*/ 923454 w 995881"/>
              <a:gd name="connsiteY18" fmla="*/ 669957 h 3286408"/>
              <a:gd name="connsiteX19" fmla="*/ 941561 w 995881"/>
              <a:gd name="connsiteY19" fmla="*/ 715224 h 3286408"/>
              <a:gd name="connsiteX20" fmla="*/ 959667 w 995881"/>
              <a:gd name="connsiteY20" fmla="*/ 814812 h 3286408"/>
              <a:gd name="connsiteX21" fmla="*/ 968721 w 995881"/>
              <a:gd name="connsiteY21" fmla="*/ 841972 h 3286408"/>
              <a:gd name="connsiteX22" fmla="*/ 977774 w 995881"/>
              <a:gd name="connsiteY22" fmla="*/ 950614 h 3286408"/>
              <a:gd name="connsiteX23" fmla="*/ 995881 w 995881"/>
              <a:gd name="connsiteY23" fmla="*/ 1041149 h 3286408"/>
              <a:gd name="connsiteX24" fmla="*/ 986828 w 995881"/>
              <a:gd name="connsiteY24" fmla="*/ 1231271 h 3286408"/>
              <a:gd name="connsiteX25" fmla="*/ 968721 w 995881"/>
              <a:gd name="connsiteY25" fmla="*/ 1267485 h 3286408"/>
              <a:gd name="connsiteX26" fmla="*/ 941561 w 995881"/>
              <a:gd name="connsiteY26" fmla="*/ 1348967 h 3286408"/>
              <a:gd name="connsiteX27" fmla="*/ 923454 w 995881"/>
              <a:gd name="connsiteY27" fmla="*/ 1394234 h 3286408"/>
              <a:gd name="connsiteX28" fmla="*/ 896293 w 995881"/>
              <a:gd name="connsiteY28" fmla="*/ 1466662 h 3286408"/>
              <a:gd name="connsiteX29" fmla="*/ 878186 w 995881"/>
              <a:gd name="connsiteY29" fmla="*/ 1502875 h 3286408"/>
              <a:gd name="connsiteX30" fmla="*/ 869133 w 995881"/>
              <a:gd name="connsiteY30" fmla="*/ 1530036 h 3286408"/>
              <a:gd name="connsiteX31" fmla="*/ 841972 w 995881"/>
              <a:gd name="connsiteY31" fmla="*/ 1575303 h 3286408"/>
              <a:gd name="connsiteX32" fmla="*/ 814812 w 995881"/>
              <a:gd name="connsiteY32" fmla="*/ 1647731 h 3286408"/>
              <a:gd name="connsiteX33" fmla="*/ 778598 w 995881"/>
              <a:gd name="connsiteY33" fmla="*/ 1738266 h 3286408"/>
              <a:gd name="connsiteX34" fmla="*/ 760491 w 995881"/>
              <a:gd name="connsiteY34" fmla="*/ 1801640 h 3286408"/>
              <a:gd name="connsiteX35" fmla="*/ 715224 w 995881"/>
              <a:gd name="connsiteY35" fmla="*/ 1892174 h 3286408"/>
              <a:gd name="connsiteX36" fmla="*/ 697117 w 995881"/>
              <a:gd name="connsiteY36" fmla="*/ 1955549 h 3286408"/>
              <a:gd name="connsiteX37" fmla="*/ 660903 w 995881"/>
              <a:gd name="connsiteY37" fmla="*/ 2018923 h 3286408"/>
              <a:gd name="connsiteX38" fmla="*/ 642796 w 995881"/>
              <a:gd name="connsiteY38" fmla="*/ 2082297 h 3286408"/>
              <a:gd name="connsiteX39" fmla="*/ 624689 w 995881"/>
              <a:gd name="connsiteY39" fmla="*/ 2118511 h 3286408"/>
              <a:gd name="connsiteX40" fmla="*/ 606582 w 995881"/>
              <a:gd name="connsiteY40" fmla="*/ 2163778 h 3286408"/>
              <a:gd name="connsiteX41" fmla="*/ 588475 w 995881"/>
              <a:gd name="connsiteY41" fmla="*/ 2199992 h 3286408"/>
              <a:gd name="connsiteX42" fmla="*/ 579422 w 995881"/>
              <a:gd name="connsiteY42" fmla="*/ 2227153 h 3286408"/>
              <a:gd name="connsiteX43" fmla="*/ 570368 w 995881"/>
              <a:gd name="connsiteY43" fmla="*/ 2263367 h 3286408"/>
              <a:gd name="connsiteX44" fmla="*/ 552262 w 995881"/>
              <a:gd name="connsiteY44" fmla="*/ 2290527 h 3286408"/>
              <a:gd name="connsiteX45" fmla="*/ 525101 w 995881"/>
              <a:gd name="connsiteY45" fmla="*/ 2353901 h 3286408"/>
              <a:gd name="connsiteX46" fmla="*/ 516048 w 995881"/>
              <a:gd name="connsiteY46" fmla="*/ 2390115 h 3286408"/>
              <a:gd name="connsiteX47" fmla="*/ 479834 w 995881"/>
              <a:gd name="connsiteY47" fmla="*/ 2471596 h 3286408"/>
              <a:gd name="connsiteX48" fmla="*/ 452673 w 995881"/>
              <a:gd name="connsiteY48" fmla="*/ 2562131 h 3286408"/>
              <a:gd name="connsiteX49" fmla="*/ 425513 w 995881"/>
              <a:gd name="connsiteY49" fmla="*/ 2625505 h 3286408"/>
              <a:gd name="connsiteX50" fmla="*/ 416460 w 995881"/>
              <a:gd name="connsiteY50" fmla="*/ 2688879 h 3286408"/>
              <a:gd name="connsiteX51" fmla="*/ 407406 w 995881"/>
              <a:gd name="connsiteY51" fmla="*/ 2716040 h 3286408"/>
              <a:gd name="connsiteX52" fmla="*/ 380246 w 995881"/>
              <a:gd name="connsiteY52" fmla="*/ 2888056 h 3286408"/>
              <a:gd name="connsiteX53" fmla="*/ 371192 w 995881"/>
              <a:gd name="connsiteY53" fmla="*/ 2996697 h 3286408"/>
              <a:gd name="connsiteX54" fmla="*/ 353085 w 995881"/>
              <a:gd name="connsiteY54" fmla="*/ 3150606 h 3286408"/>
              <a:gd name="connsiteX55" fmla="*/ 353085 w 995881"/>
              <a:gd name="connsiteY55" fmla="*/ 3286408 h 3286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995881" h="3286408">
                <a:moveTo>
                  <a:pt x="0" y="0"/>
                </a:moveTo>
                <a:cubicBezTo>
                  <a:pt x="93285" y="31096"/>
                  <a:pt x="53706" y="20218"/>
                  <a:pt x="117695" y="36214"/>
                </a:cubicBezTo>
                <a:cubicBezTo>
                  <a:pt x="181394" y="78679"/>
                  <a:pt x="100622" y="29811"/>
                  <a:pt x="190123" y="63374"/>
                </a:cubicBezTo>
                <a:cubicBezTo>
                  <a:pt x="200311" y="67194"/>
                  <a:pt x="207551" y="76615"/>
                  <a:pt x="217283" y="81481"/>
                </a:cubicBezTo>
                <a:cubicBezTo>
                  <a:pt x="273951" y="109815"/>
                  <a:pt x="246902" y="91354"/>
                  <a:pt x="298764" y="108642"/>
                </a:cubicBezTo>
                <a:cubicBezTo>
                  <a:pt x="422577" y="149914"/>
                  <a:pt x="284687" y="104930"/>
                  <a:pt x="371192" y="144856"/>
                </a:cubicBezTo>
                <a:cubicBezTo>
                  <a:pt x="400703" y="158477"/>
                  <a:pt x="432655" y="166535"/>
                  <a:pt x="461727" y="181070"/>
                </a:cubicBezTo>
                <a:cubicBezTo>
                  <a:pt x="473798" y="187105"/>
                  <a:pt x="485304" y="194437"/>
                  <a:pt x="497941" y="199176"/>
                </a:cubicBezTo>
                <a:cubicBezTo>
                  <a:pt x="509592" y="203545"/>
                  <a:pt x="522669" y="203444"/>
                  <a:pt x="534155" y="208230"/>
                </a:cubicBezTo>
                <a:cubicBezTo>
                  <a:pt x="559071" y="218612"/>
                  <a:pt x="587496" y="225358"/>
                  <a:pt x="606582" y="244444"/>
                </a:cubicBezTo>
                <a:cubicBezTo>
                  <a:pt x="737017" y="374879"/>
                  <a:pt x="573440" y="216037"/>
                  <a:pt x="669957" y="298765"/>
                </a:cubicBezTo>
                <a:cubicBezTo>
                  <a:pt x="682918" y="309875"/>
                  <a:pt x="693411" y="323637"/>
                  <a:pt x="706170" y="334978"/>
                </a:cubicBezTo>
                <a:cubicBezTo>
                  <a:pt x="738426" y="363650"/>
                  <a:pt x="747471" y="368547"/>
                  <a:pt x="778598" y="389299"/>
                </a:cubicBezTo>
                <a:cubicBezTo>
                  <a:pt x="781616" y="398353"/>
                  <a:pt x="782917" y="408174"/>
                  <a:pt x="787652" y="416460"/>
                </a:cubicBezTo>
                <a:cubicBezTo>
                  <a:pt x="795138" y="429561"/>
                  <a:pt x="806042" y="440395"/>
                  <a:pt x="814812" y="452673"/>
                </a:cubicBezTo>
                <a:cubicBezTo>
                  <a:pt x="846325" y="496791"/>
                  <a:pt x="817808" y="464723"/>
                  <a:pt x="860079" y="506994"/>
                </a:cubicBezTo>
                <a:cubicBezTo>
                  <a:pt x="870174" y="547374"/>
                  <a:pt x="868300" y="546806"/>
                  <a:pt x="887240" y="588475"/>
                </a:cubicBezTo>
                <a:cubicBezTo>
                  <a:pt x="895617" y="606905"/>
                  <a:pt x="906178" y="624297"/>
                  <a:pt x="914400" y="642796"/>
                </a:cubicBezTo>
                <a:cubicBezTo>
                  <a:pt x="918276" y="651517"/>
                  <a:pt x="920103" y="661021"/>
                  <a:pt x="923454" y="669957"/>
                </a:cubicBezTo>
                <a:cubicBezTo>
                  <a:pt x="929160" y="685174"/>
                  <a:pt x="935525" y="700135"/>
                  <a:pt x="941561" y="715224"/>
                </a:cubicBezTo>
                <a:cubicBezTo>
                  <a:pt x="945596" y="739435"/>
                  <a:pt x="953341" y="789509"/>
                  <a:pt x="959667" y="814812"/>
                </a:cubicBezTo>
                <a:cubicBezTo>
                  <a:pt x="961982" y="824070"/>
                  <a:pt x="965703" y="832919"/>
                  <a:pt x="968721" y="841972"/>
                </a:cubicBezTo>
                <a:cubicBezTo>
                  <a:pt x="971739" y="878186"/>
                  <a:pt x="973761" y="914497"/>
                  <a:pt x="977774" y="950614"/>
                </a:cubicBezTo>
                <a:cubicBezTo>
                  <a:pt x="982213" y="990564"/>
                  <a:pt x="986891" y="1005187"/>
                  <a:pt x="995881" y="1041149"/>
                </a:cubicBezTo>
                <a:cubicBezTo>
                  <a:pt x="992863" y="1104523"/>
                  <a:pt x="994387" y="1168277"/>
                  <a:pt x="986828" y="1231271"/>
                </a:cubicBezTo>
                <a:cubicBezTo>
                  <a:pt x="985220" y="1244671"/>
                  <a:pt x="972989" y="1254681"/>
                  <a:pt x="968721" y="1267485"/>
                </a:cubicBezTo>
                <a:cubicBezTo>
                  <a:pt x="916321" y="1424682"/>
                  <a:pt x="1002243" y="1212430"/>
                  <a:pt x="941561" y="1348967"/>
                </a:cubicBezTo>
                <a:cubicBezTo>
                  <a:pt x="934961" y="1363818"/>
                  <a:pt x="929160" y="1379017"/>
                  <a:pt x="923454" y="1394234"/>
                </a:cubicBezTo>
                <a:cubicBezTo>
                  <a:pt x="905539" y="1442006"/>
                  <a:pt x="924282" y="1403688"/>
                  <a:pt x="896293" y="1466662"/>
                </a:cubicBezTo>
                <a:cubicBezTo>
                  <a:pt x="890812" y="1478995"/>
                  <a:pt x="883502" y="1490470"/>
                  <a:pt x="878186" y="1502875"/>
                </a:cubicBezTo>
                <a:cubicBezTo>
                  <a:pt x="874427" y="1511647"/>
                  <a:pt x="873401" y="1521500"/>
                  <a:pt x="869133" y="1530036"/>
                </a:cubicBezTo>
                <a:cubicBezTo>
                  <a:pt x="861263" y="1545775"/>
                  <a:pt x="851026" y="1560214"/>
                  <a:pt x="841972" y="1575303"/>
                </a:cubicBezTo>
                <a:cubicBezTo>
                  <a:pt x="815716" y="1706594"/>
                  <a:pt x="852111" y="1554486"/>
                  <a:pt x="814812" y="1647731"/>
                </a:cubicBezTo>
                <a:cubicBezTo>
                  <a:pt x="772618" y="1753214"/>
                  <a:pt x="819341" y="1677151"/>
                  <a:pt x="778598" y="1738266"/>
                </a:cubicBezTo>
                <a:cubicBezTo>
                  <a:pt x="775696" y="1749873"/>
                  <a:pt x="766986" y="1788649"/>
                  <a:pt x="760491" y="1801640"/>
                </a:cubicBezTo>
                <a:cubicBezTo>
                  <a:pt x="726470" y="1869683"/>
                  <a:pt x="738481" y="1822405"/>
                  <a:pt x="715224" y="1892174"/>
                </a:cubicBezTo>
                <a:cubicBezTo>
                  <a:pt x="703742" y="1926618"/>
                  <a:pt x="710191" y="1925042"/>
                  <a:pt x="697117" y="1955549"/>
                </a:cubicBezTo>
                <a:cubicBezTo>
                  <a:pt x="683334" y="1987710"/>
                  <a:pt x="679087" y="1991647"/>
                  <a:pt x="660903" y="2018923"/>
                </a:cubicBezTo>
                <a:cubicBezTo>
                  <a:pt x="656307" y="2037308"/>
                  <a:pt x="650592" y="2064108"/>
                  <a:pt x="642796" y="2082297"/>
                </a:cubicBezTo>
                <a:cubicBezTo>
                  <a:pt x="637479" y="2094702"/>
                  <a:pt x="630170" y="2106178"/>
                  <a:pt x="624689" y="2118511"/>
                </a:cubicBezTo>
                <a:cubicBezTo>
                  <a:pt x="618089" y="2133362"/>
                  <a:pt x="613182" y="2148927"/>
                  <a:pt x="606582" y="2163778"/>
                </a:cubicBezTo>
                <a:cubicBezTo>
                  <a:pt x="601101" y="2176111"/>
                  <a:pt x="593791" y="2187587"/>
                  <a:pt x="588475" y="2199992"/>
                </a:cubicBezTo>
                <a:cubicBezTo>
                  <a:pt x="584716" y="2208764"/>
                  <a:pt x="582044" y="2217977"/>
                  <a:pt x="579422" y="2227153"/>
                </a:cubicBezTo>
                <a:cubicBezTo>
                  <a:pt x="576004" y="2239117"/>
                  <a:pt x="575269" y="2251930"/>
                  <a:pt x="570368" y="2263367"/>
                </a:cubicBezTo>
                <a:cubicBezTo>
                  <a:pt x="566082" y="2273368"/>
                  <a:pt x="558297" y="2281474"/>
                  <a:pt x="552262" y="2290527"/>
                </a:cubicBezTo>
                <a:cubicBezTo>
                  <a:pt x="526266" y="2394505"/>
                  <a:pt x="562617" y="2266362"/>
                  <a:pt x="525101" y="2353901"/>
                </a:cubicBezTo>
                <a:cubicBezTo>
                  <a:pt x="520200" y="2365338"/>
                  <a:pt x="519623" y="2378197"/>
                  <a:pt x="516048" y="2390115"/>
                </a:cubicBezTo>
                <a:cubicBezTo>
                  <a:pt x="498419" y="2448881"/>
                  <a:pt x="506295" y="2431906"/>
                  <a:pt x="479834" y="2471596"/>
                </a:cubicBezTo>
                <a:cubicBezTo>
                  <a:pt x="473336" y="2497586"/>
                  <a:pt x="463693" y="2540092"/>
                  <a:pt x="452673" y="2562131"/>
                </a:cubicBezTo>
                <a:cubicBezTo>
                  <a:pt x="430298" y="2606881"/>
                  <a:pt x="438834" y="2585541"/>
                  <a:pt x="425513" y="2625505"/>
                </a:cubicBezTo>
                <a:cubicBezTo>
                  <a:pt x="422495" y="2646630"/>
                  <a:pt x="420645" y="2667954"/>
                  <a:pt x="416460" y="2688879"/>
                </a:cubicBezTo>
                <a:cubicBezTo>
                  <a:pt x="414588" y="2698237"/>
                  <a:pt x="408894" y="2706613"/>
                  <a:pt x="407406" y="2716040"/>
                </a:cubicBezTo>
                <a:cubicBezTo>
                  <a:pt x="378468" y="2899307"/>
                  <a:pt x="406578" y="2809055"/>
                  <a:pt x="380246" y="2888056"/>
                </a:cubicBezTo>
                <a:cubicBezTo>
                  <a:pt x="377228" y="2924270"/>
                  <a:pt x="374808" y="2960538"/>
                  <a:pt x="371192" y="2996697"/>
                </a:cubicBezTo>
                <a:cubicBezTo>
                  <a:pt x="368173" y="3026888"/>
                  <a:pt x="354242" y="3122840"/>
                  <a:pt x="353085" y="3150606"/>
                </a:cubicBezTo>
                <a:cubicBezTo>
                  <a:pt x="351200" y="3195834"/>
                  <a:pt x="353085" y="3241141"/>
                  <a:pt x="353085" y="3286408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69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Energy flux density of particles</a:t>
            </a:r>
            <a:endParaRPr lang="en-US" sz="24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0727" t="30677" b="51065"/>
          <a:stretch/>
        </p:blipFill>
        <p:spPr bwMode="auto">
          <a:xfrm>
            <a:off x="4648200" y="2552330"/>
            <a:ext cx="4466799" cy="932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2756" t="39806" r="65308" b="51065"/>
          <a:stretch/>
        </p:blipFill>
        <p:spPr bwMode="auto">
          <a:xfrm>
            <a:off x="609600" y="2895600"/>
            <a:ext cx="1988599" cy="46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2895600" y="2895600"/>
            <a:ext cx="762000" cy="4660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57600" y="283625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T</a:t>
            </a:r>
            <a:r>
              <a:rPr lang="en-US" sz="3200" i="1" baseline="30000" dirty="0" smtClean="0"/>
              <a:t>(p)0</a:t>
            </a:r>
            <a:r>
              <a:rPr lang="en-US" sz="3200" i="1" baseline="30000" dirty="0" smtClean="0">
                <a:latin typeface="Symbol" panose="05050102010706020507" pitchFamily="18" charset="2"/>
              </a:rPr>
              <a:t>a</a:t>
            </a:r>
            <a:endParaRPr lang="en-US" sz="3200" i="1" baseline="30000" dirty="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Mass current density of particles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60609" t="62059" r="4088" b="20968"/>
          <a:stretch/>
        </p:blipFill>
        <p:spPr bwMode="auto">
          <a:xfrm>
            <a:off x="1371600" y="4772227"/>
            <a:ext cx="3200400" cy="86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9352" t="61311" r="58528" b="20431"/>
          <a:stretch/>
        </p:blipFill>
        <p:spPr bwMode="auto">
          <a:xfrm>
            <a:off x="825623" y="1979721"/>
            <a:ext cx="2911876" cy="932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770" y="1349514"/>
            <a:ext cx="186923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Charge current </a:t>
            </a:r>
          </a:p>
          <a:p>
            <a:r>
              <a:rPr lang="en-US" sz="2000" dirty="0" smtClean="0"/>
              <a:t>density 4-vector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867667" y="2911877"/>
            <a:ext cx="9444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Charge</a:t>
            </a:r>
          </a:p>
          <a:p>
            <a:r>
              <a:rPr lang="en-US" sz="2000" dirty="0" smtClean="0"/>
              <a:t>density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168914"/>
            <a:ext cx="186923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Mass current </a:t>
            </a:r>
          </a:p>
          <a:p>
            <a:r>
              <a:rPr lang="en-US" sz="2000" dirty="0" smtClean="0"/>
              <a:t>density 4-vector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47450" y="4854714"/>
            <a:ext cx="163415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Mass </a:t>
            </a:r>
            <a:r>
              <a:rPr lang="en-US" sz="2000" dirty="0" smtClean="0"/>
              <a:t>current </a:t>
            </a:r>
            <a:endParaRPr lang="en-US" sz="2000" dirty="0" smtClean="0"/>
          </a:p>
          <a:p>
            <a:r>
              <a:rPr lang="en-US" sz="2000" dirty="0" smtClean="0"/>
              <a:t>density</a:t>
            </a:r>
            <a:endParaRPr lang="en-US" sz="2000" dirty="0"/>
          </a:p>
        </p:txBody>
      </p:sp>
      <p:sp>
        <p:nvSpPr>
          <p:cNvPr id="10" name="Freeform 9"/>
          <p:cNvSpPr/>
          <p:nvPr/>
        </p:nvSpPr>
        <p:spPr>
          <a:xfrm>
            <a:off x="5105400" y="4789283"/>
            <a:ext cx="117695" cy="769545"/>
          </a:xfrm>
          <a:custGeom>
            <a:avLst/>
            <a:gdLst>
              <a:gd name="connsiteX0" fmla="*/ 18107 w 117695"/>
              <a:gd name="connsiteY0" fmla="*/ 0 h 769545"/>
              <a:gd name="connsiteX1" fmla="*/ 63374 w 117695"/>
              <a:gd name="connsiteY1" fmla="*/ 45267 h 769545"/>
              <a:gd name="connsiteX2" fmla="*/ 72428 w 117695"/>
              <a:gd name="connsiteY2" fmla="*/ 72428 h 769545"/>
              <a:gd name="connsiteX3" fmla="*/ 90534 w 117695"/>
              <a:gd name="connsiteY3" fmla="*/ 99588 h 769545"/>
              <a:gd name="connsiteX4" fmla="*/ 99588 w 117695"/>
              <a:gd name="connsiteY4" fmla="*/ 135802 h 769545"/>
              <a:gd name="connsiteX5" fmla="*/ 108641 w 117695"/>
              <a:gd name="connsiteY5" fmla="*/ 162963 h 769545"/>
              <a:gd name="connsiteX6" fmla="*/ 117695 w 117695"/>
              <a:gd name="connsiteY6" fmla="*/ 244444 h 769545"/>
              <a:gd name="connsiteX7" fmla="*/ 108641 w 117695"/>
              <a:gd name="connsiteY7" fmla="*/ 479834 h 769545"/>
              <a:gd name="connsiteX8" fmla="*/ 99588 w 117695"/>
              <a:gd name="connsiteY8" fmla="*/ 506994 h 769545"/>
              <a:gd name="connsiteX9" fmla="*/ 72428 w 117695"/>
              <a:gd name="connsiteY9" fmla="*/ 606582 h 769545"/>
              <a:gd name="connsiteX10" fmla="*/ 63374 w 117695"/>
              <a:gd name="connsiteY10" fmla="*/ 633743 h 769545"/>
              <a:gd name="connsiteX11" fmla="*/ 54321 w 117695"/>
              <a:gd name="connsiteY11" fmla="*/ 660903 h 769545"/>
              <a:gd name="connsiteX12" fmla="*/ 36214 w 117695"/>
              <a:gd name="connsiteY12" fmla="*/ 688064 h 769545"/>
              <a:gd name="connsiteX13" fmla="*/ 18107 w 117695"/>
              <a:gd name="connsiteY13" fmla="*/ 742384 h 769545"/>
              <a:gd name="connsiteX14" fmla="*/ 0 w 117695"/>
              <a:gd name="connsiteY14" fmla="*/ 769545 h 769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7695" h="769545">
                <a:moveTo>
                  <a:pt x="18107" y="0"/>
                </a:moveTo>
                <a:cubicBezTo>
                  <a:pt x="33196" y="15089"/>
                  <a:pt x="50571" y="28196"/>
                  <a:pt x="63374" y="45267"/>
                </a:cubicBezTo>
                <a:cubicBezTo>
                  <a:pt x="69100" y="52902"/>
                  <a:pt x="68160" y="63892"/>
                  <a:pt x="72428" y="72428"/>
                </a:cubicBezTo>
                <a:cubicBezTo>
                  <a:pt x="77294" y="82160"/>
                  <a:pt x="84499" y="90535"/>
                  <a:pt x="90534" y="99588"/>
                </a:cubicBezTo>
                <a:cubicBezTo>
                  <a:pt x="93552" y="111659"/>
                  <a:pt x="96170" y="123838"/>
                  <a:pt x="99588" y="135802"/>
                </a:cubicBezTo>
                <a:cubicBezTo>
                  <a:pt x="102210" y="144978"/>
                  <a:pt x="107072" y="153550"/>
                  <a:pt x="108641" y="162963"/>
                </a:cubicBezTo>
                <a:cubicBezTo>
                  <a:pt x="113134" y="189919"/>
                  <a:pt x="114677" y="217284"/>
                  <a:pt x="117695" y="244444"/>
                </a:cubicBezTo>
                <a:cubicBezTo>
                  <a:pt x="114677" y="322907"/>
                  <a:pt x="114043" y="401499"/>
                  <a:pt x="108641" y="479834"/>
                </a:cubicBezTo>
                <a:cubicBezTo>
                  <a:pt x="107984" y="489354"/>
                  <a:pt x="101903" y="497736"/>
                  <a:pt x="99588" y="506994"/>
                </a:cubicBezTo>
                <a:cubicBezTo>
                  <a:pt x="73997" y="609357"/>
                  <a:pt x="111268" y="490061"/>
                  <a:pt x="72428" y="606582"/>
                </a:cubicBezTo>
                <a:lnTo>
                  <a:pt x="63374" y="633743"/>
                </a:lnTo>
                <a:cubicBezTo>
                  <a:pt x="60356" y="642796"/>
                  <a:pt x="59614" y="652963"/>
                  <a:pt x="54321" y="660903"/>
                </a:cubicBezTo>
                <a:cubicBezTo>
                  <a:pt x="48285" y="669957"/>
                  <a:pt x="40633" y="678121"/>
                  <a:pt x="36214" y="688064"/>
                </a:cubicBezTo>
                <a:cubicBezTo>
                  <a:pt x="28462" y="705505"/>
                  <a:pt x="28694" y="726503"/>
                  <a:pt x="18107" y="742384"/>
                </a:cubicBezTo>
                <a:lnTo>
                  <a:pt x="0" y="76954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0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Energy momentum tensor for system of non-interacting particles</a:t>
            </a:r>
            <a:endParaRPr lang="en-US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7659" t="24933" r="11988" b="51569"/>
          <a:stretch/>
        </p:blipFill>
        <p:spPr bwMode="auto">
          <a:xfrm>
            <a:off x="1420427" y="2263806"/>
            <a:ext cx="6533966" cy="105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76600" y="3657600"/>
            <a:ext cx="1933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Already symmetric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715000" y="1905000"/>
            <a:ext cx="533400" cy="51120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48400" y="1676400"/>
            <a:ext cx="8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interval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967" t="78609" r="31600"/>
          <a:stretch/>
        </p:blipFill>
        <p:spPr bwMode="auto">
          <a:xfrm>
            <a:off x="2286000" y="2667000"/>
            <a:ext cx="4048217" cy="7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14400" y="533400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Conservation of energy and momentum means mathematically that the 4-divergence of the energy-momentum tensor vanishes.</a:t>
            </a:r>
          </a:p>
          <a:p>
            <a:endParaRPr lang="en-US" sz="2000" dirty="0"/>
          </a:p>
          <a:p>
            <a:r>
              <a:rPr lang="en-US" sz="2000" dirty="0" smtClean="0"/>
              <a:t>This is a continuity equation for </a:t>
            </a:r>
            <a:r>
              <a:rPr lang="en-US" sz="2000" i="1" dirty="0" err="1"/>
              <a:t>T</a:t>
            </a:r>
            <a:r>
              <a:rPr lang="en-US" sz="2000" i="1" baseline="30000" dirty="0" err="1"/>
              <a:t>ik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196863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Proof</a:t>
            </a:r>
            <a:endParaRPr lang="en-US" sz="24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4954" t="7789" r="23839" b="6421"/>
          <a:stretch/>
        </p:blipFill>
        <p:spPr bwMode="auto">
          <a:xfrm>
            <a:off x="488272" y="2166150"/>
            <a:ext cx="6427636" cy="2876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48200" y="1981484"/>
            <a:ext cx="177689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EM field tensor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257800"/>
            <a:ext cx="7772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09999" y="5334000"/>
            <a:ext cx="145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vanishes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53000" y="4800600"/>
            <a:ext cx="2133600" cy="2419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0" y="3124200"/>
            <a:ext cx="1736181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Charge current</a:t>
            </a:r>
          </a:p>
          <a:p>
            <a:r>
              <a:rPr lang="en-US" sz="2000" dirty="0" smtClean="0"/>
              <a:t>4-vector (</a:t>
            </a:r>
            <a:r>
              <a:rPr lang="en-US" sz="2000" dirty="0" err="1" smtClean="0">
                <a:latin typeface="Symbol" panose="05050102010706020507" pitchFamily="18" charset="2"/>
              </a:rPr>
              <a:t>r</a:t>
            </a:r>
            <a:r>
              <a:rPr lang="en-US" sz="2000" dirty="0" err="1" smtClean="0"/>
              <a:t>c</a:t>
            </a:r>
            <a:r>
              <a:rPr lang="en-US" sz="2000" dirty="0" smtClean="0"/>
              <a:t>, </a:t>
            </a:r>
            <a:r>
              <a:rPr lang="en-US" sz="2000" b="1" dirty="0" smtClean="0"/>
              <a:t>j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352800" cy="8683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Time part of conservation equation, </a:t>
            </a:r>
            <a:r>
              <a:rPr lang="en-US" sz="2000" i="1" dirty="0" err="1" smtClean="0"/>
              <a:t>i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89535"/>
            <a:ext cx="5867400" cy="6768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319088"/>
            <a:ext cx="5153025" cy="62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5146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1800" dirty="0" smtClean="0"/>
              <a:t>Space part of conservation equation, e.g. </a:t>
            </a:r>
            <a:r>
              <a:rPr lang="en-US" sz="1800" i="1" dirty="0" err="1"/>
              <a:t>i</a:t>
            </a:r>
            <a:r>
              <a:rPr lang="en-US" sz="1800" dirty="0" smtClean="0"/>
              <a:t> = 1</a:t>
            </a:r>
            <a:endParaRPr lang="en-US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91000"/>
            <a:ext cx="10477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34000"/>
            <a:ext cx="14763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6667" t="20833" b="25885"/>
          <a:stretch/>
        </p:blipFill>
        <p:spPr bwMode="auto">
          <a:xfrm>
            <a:off x="1752600" y="1752601"/>
            <a:ext cx="6096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t="43182" b="27273"/>
          <a:stretch/>
        </p:blipFill>
        <p:spPr bwMode="auto">
          <a:xfrm>
            <a:off x="609600" y="4724400"/>
            <a:ext cx="78374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352800" cy="47807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No charges for now, just fields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35280" y="1829683"/>
            <a:ext cx="915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Action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647700"/>
            <a:ext cx="1855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E-M field tensor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4725909" y="1131683"/>
            <a:ext cx="878186" cy="669957"/>
          </a:xfrm>
          <a:custGeom>
            <a:avLst/>
            <a:gdLst>
              <a:gd name="connsiteX0" fmla="*/ 878186 w 878186"/>
              <a:gd name="connsiteY0" fmla="*/ 0 h 669957"/>
              <a:gd name="connsiteX1" fmla="*/ 814812 w 878186"/>
              <a:gd name="connsiteY1" fmla="*/ 27161 h 669957"/>
              <a:gd name="connsiteX2" fmla="*/ 778598 w 878186"/>
              <a:gd name="connsiteY2" fmla="*/ 36214 h 669957"/>
              <a:gd name="connsiteX3" fmla="*/ 706170 w 878186"/>
              <a:gd name="connsiteY3" fmla="*/ 63374 h 669957"/>
              <a:gd name="connsiteX4" fmla="*/ 679010 w 878186"/>
              <a:gd name="connsiteY4" fmla="*/ 81481 h 669957"/>
              <a:gd name="connsiteX5" fmla="*/ 642796 w 878186"/>
              <a:gd name="connsiteY5" fmla="*/ 90535 h 669957"/>
              <a:gd name="connsiteX6" fmla="*/ 588475 w 878186"/>
              <a:gd name="connsiteY6" fmla="*/ 108642 h 669957"/>
              <a:gd name="connsiteX7" fmla="*/ 561315 w 878186"/>
              <a:gd name="connsiteY7" fmla="*/ 117695 h 669957"/>
              <a:gd name="connsiteX8" fmla="*/ 479834 w 878186"/>
              <a:gd name="connsiteY8" fmla="*/ 153909 h 669957"/>
              <a:gd name="connsiteX9" fmla="*/ 452673 w 878186"/>
              <a:gd name="connsiteY9" fmla="*/ 162963 h 669957"/>
              <a:gd name="connsiteX10" fmla="*/ 434566 w 878186"/>
              <a:gd name="connsiteY10" fmla="*/ 190123 h 669957"/>
              <a:gd name="connsiteX11" fmla="*/ 407406 w 878186"/>
              <a:gd name="connsiteY11" fmla="*/ 199176 h 669957"/>
              <a:gd name="connsiteX12" fmla="*/ 425513 w 878186"/>
              <a:gd name="connsiteY12" fmla="*/ 271604 h 669957"/>
              <a:gd name="connsiteX13" fmla="*/ 398352 w 878186"/>
              <a:gd name="connsiteY13" fmla="*/ 380246 h 669957"/>
              <a:gd name="connsiteX14" fmla="*/ 380245 w 878186"/>
              <a:gd name="connsiteY14" fmla="*/ 407406 h 669957"/>
              <a:gd name="connsiteX15" fmla="*/ 353085 w 878186"/>
              <a:gd name="connsiteY15" fmla="*/ 416460 h 669957"/>
              <a:gd name="connsiteX16" fmla="*/ 334978 w 878186"/>
              <a:gd name="connsiteY16" fmla="*/ 443620 h 669957"/>
              <a:gd name="connsiteX17" fmla="*/ 298764 w 878186"/>
              <a:gd name="connsiteY17" fmla="*/ 452673 h 669957"/>
              <a:gd name="connsiteX18" fmla="*/ 244443 w 878186"/>
              <a:gd name="connsiteY18" fmla="*/ 470780 h 669957"/>
              <a:gd name="connsiteX19" fmla="*/ 217283 w 878186"/>
              <a:gd name="connsiteY19" fmla="*/ 479834 h 669957"/>
              <a:gd name="connsiteX20" fmla="*/ 190123 w 878186"/>
              <a:gd name="connsiteY20" fmla="*/ 488887 h 669957"/>
              <a:gd name="connsiteX21" fmla="*/ 162962 w 878186"/>
              <a:gd name="connsiteY21" fmla="*/ 506994 h 669957"/>
              <a:gd name="connsiteX22" fmla="*/ 135802 w 878186"/>
              <a:gd name="connsiteY22" fmla="*/ 516048 h 669957"/>
              <a:gd name="connsiteX23" fmla="*/ 108641 w 878186"/>
              <a:gd name="connsiteY23" fmla="*/ 543208 h 669957"/>
              <a:gd name="connsiteX24" fmla="*/ 81481 w 878186"/>
              <a:gd name="connsiteY24" fmla="*/ 561315 h 669957"/>
              <a:gd name="connsiteX25" fmla="*/ 18107 w 878186"/>
              <a:gd name="connsiteY25" fmla="*/ 624689 h 669957"/>
              <a:gd name="connsiteX26" fmla="*/ 0 w 878186"/>
              <a:gd name="connsiteY26" fmla="*/ 669957 h 66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78186" h="669957">
                <a:moveTo>
                  <a:pt x="878186" y="0"/>
                </a:moveTo>
                <a:cubicBezTo>
                  <a:pt x="857061" y="9054"/>
                  <a:pt x="836411" y="19307"/>
                  <a:pt x="814812" y="27161"/>
                </a:cubicBezTo>
                <a:cubicBezTo>
                  <a:pt x="803118" y="31413"/>
                  <a:pt x="790035" y="31313"/>
                  <a:pt x="778598" y="36214"/>
                </a:cubicBezTo>
                <a:cubicBezTo>
                  <a:pt x="697004" y="71182"/>
                  <a:pt x="820983" y="40413"/>
                  <a:pt x="706170" y="63374"/>
                </a:cubicBezTo>
                <a:cubicBezTo>
                  <a:pt x="697117" y="69410"/>
                  <a:pt x="689011" y="77195"/>
                  <a:pt x="679010" y="81481"/>
                </a:cubicBezTo>
                <a:cubicBezTo>
                  <a:pt x="667573" y="86383"/>
                  <a:pt x="654714" y="86960"/>
                  <a:pt x="642796" y="90535"/>
                </a:cubicBezTo>
                <a:cubicBezTo>
                  <a:pt x="624515" y="96020"/>
                  <a:pt x="606582" y="102606"/>
                  <a:pt x="588475" y="108642"/>
                </a:cubicBezTo>
                <a:lnTo>
                  <a:pt x="561315" y="117695"/>
                </a:lnTo>
                <a:cubicBezTo>
                  <a:pt x="518273" y="146389"/>
                  <a:pt x="544477" y="132361"/>
                  <a:pt x="479834" y="153909"/>
                </a:cubicBezTo>
                <a:lnTo>
                  <a:pt x="452673" y="162963"/>
                </a:lnTo>
                <a:cubicBezTo>
                  <a:pt x="446637" y="172016"/>
                  <a:pt x="443063" y="183326"/>
                  <a:pt x="434566" y="190123"/>
                </a:cubicBezTo>
                <a:cubicBezTo>
                  <a:pt x="427114" y="196084"/>
                  <a:pt x="410424" y="190123"/>
                  <a:pt x="407406" y="199176"/>
                </a:cubicBezTo>
                <a:cubicBezTo>
                  <a:pt x="403763" y="210104"/>
                  <a:pt x="420626" y="256945"/>
                  <a:pt x="425513" y="271604"/>
                </a:cubicBezTo>
                <a:cubicBezTo>
                  <a:pt x="420988" y="298755"/>
                  <a:pt x="414293" y="356336"/>
                  <a:pt x="398352" y="380246"/>
                </a:cubicBezTo>
                <a:cubicBezTo>
                  <a:pt x="392316" y="389299"/>
                  <a:pt x="388741" y="400609"/>
                  <a:pt x="380245" y="407406"/>
                </a:cubicBezTo>
                <a:cubicBezTo>
                  <a:pt x="372793" y="413368"/>
                  <a:pt x="362138" y="413442"/>
                  <a:pt x="353085" y="416460"/>
                </a:cubicBezTo>
                <a:cubicBezTo>
                  <a:pt x="347049" y="425513"/>
                  <a:pt x="344031" y="437585"/>
                  <a:pt x="334978" y="443620"/>
                </a:cubicBezTo>
                <a:cubicBezTo>
                  <a:pt x="324625" y="450522"/>
                  <a:pt x="310682" y="449098"/>
                  <a:pt x="298764" y="452673"/>
                </a:cubicBezTo>
                <a:cubicBezTo>
                  <a:pt x="280482" y="458157"/>
                  <a:pt x="262550" y="464744"/>
                  <a:pt x="244443" y="470780"/>
                </a:cubicBezTo>
                <a:lnTo>
                  <a:pt x="217283" y="479834"/>
                </a:lnTo>
                <a:lnTo>
                  <a:pt x="190123" y="488887"/>
                </a:lnTo>
                <a:cubicBezTo>
                  <a:pt x="181069" y="494923"/>
                  <a:pt x="172694" y="502128"/>
                  <a:pt x="162962" y="506994"/>
                </a:cubicBezTo>
                <a:cubicBezTo>
                  <a:pt x="154426" y="511262"/>
                  <a:pt x="143742" y="510754"/>
                  <a:pt x="135802" y="516048"/>
                </a:cubicBezTo>
                <a:cubicBezTo>
                  <a:pt x="125149" y="523150"/>
                  <a:pt x="118477" y="535011"/>
                  <a:pt x="108641" y="543208"/>
                </a:cubicBezTo>
                <a:cubicBezTo>
                  <a:pt x="100282" y="550174"/>
                  <a:pt x="90534" y="555279"/>
                  <a:pt x="81481" y="561315"/>
                </a:cubicBezTo>
                <a:cubicBezTo>
                  <a:pt x="39973" y="623576"/>
                  <a:pt x="65912" y="608755"/>
                  <a:pt x="18107" y="624689"/>
                </a:cubicBezTo>
                <a:cubicBezTo>
                  <a:pt x="6919" y="658252"/>
                  <a:pt x="13321" y="643314"/>
                  <a:pt x="0" y="6699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0035" y="3295592"/>
            <a:ext cx="2349218" cy="9411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53000" y="2438400"/>
            <a:ext cx="213346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err="1" smtClean="0"/>
              <a:t>Lagrangian</a:t>
            </a:r>
            <a:r>
              <a:rPr lang="en-US" sz="2000" dirty="0" smtClean="0"/>
              <a:t> density</a:t>
            </a:r>
            <a:endParaRPr lang="en-US" sz="2000" dirty="0"/>
          </a:p>
        </p:txBody>
      </p:sp>
      <p:sp>
        <p:nvSpPr>
          <p:cNvPr id="8" name="Freeform 7"/>
          <p:cNvSpPr/>
          <p:nvPr/>
        </p:nvSpPr>
        <p:spPr>
          <a:xfrm>
            <a:off x="6373640" y="2317687"/>
            <a:ext cx="932507" cy="1267485"/>
          </a:xfrm>
          <a:custGeom>
            <a:avLst/>
            <a:gdLst>
              <a:gd name="connsiteX0" fmla="*/ 407406 w 932507"/>
              <a:gd name="connsiteY0" fmla="*/ 0 h 1267485"/>
              <a:gd name="connsiteX1" fmla="*/ 525101 w 932507"/>
              <a:gd name="connsiteY1" fmla="*/ 27161 h 1267485"/>
              <a:gd name="connsiteX2" fmla="*/ 561314 w 932507"/>
              <a:gd name="connsiteY2" fmla="*/ 45267 h 1267485"/>
              <a:gd name="connsiteX3" fmla="*/ 588475 w 932507"/>
              <a:gd name="connsiteY3" fmla="*/ 54321 h 1267485"/>
              <a:gd name="connsiteX4" fmla="*/ 642796 w 932507"/>
              <a:gd name="connsiteY4" fmla="*/ 81481 h 1267485"/>
              <a:gd name="connsiteX5" fmla="*/ 669956 w 932507"/>
              <a:gd name="connsiteY5" fmla="*/ 99588 h 1267485"/>
              <a:gd name="connsiteX6" fmla="*/ 706170 w 932507"/>
              <a:gd name="connsiteY6" fmla="*/ 117695 h 1267485"/>
              <a:gd name="connsiteX7" fmla="*/ 733330 w 932507"/>
              <a:gd name="connsiteY7" fmla="*/ 144856 h 1267485"/>
              <a:gd name="connsiteX8" fmla="*/ 832918 w 932507"/>
              <a:gd name="connsiteY8" fmla="*/ 226337 h 1267485"/>
              <a:gd name="connsiteX9" fmla="*/ 869132 w 932507"/>
              <a:gd name="connsiteY9" fmla="*/ 280658 h 1267485"/>
              <a:gd name="connsiteX10" fmla="*/ 896293 w 932507"/>
              <a:gd name="connsiteY10" fmla="*/ 334978 h 1267485"/>
              <a:gd name="connsiteX11" fmla="*/ 905346 w 932507"/>
              <a:gd name="connsiteY11" fmla="*/ 362139 h 1267485"/>
              <a:gd name="connsiteX12" fmla="*/ 923453 w 932507"/>
              <a:gd name="connsiteY12" fmla="*/ 398353 h 1267485"/>
              <a:gd name="connsiteX13" fmla="*/ 932507 w 932507"/>
              <a:gd name="connsiteY13" fmla="*/ 434566 h 1267485"/>
              <a:gd name="connsiteX14" fmla="*/ 923453 w 932507"/>
              <a:gd name="connsiteY14" fmla="*/ 561315 h 1267485"/>
              <a:gd name="connsiteX15" fmla="*/ 896293 w 932507"/>
              <a:gd name="connsiteY15" fmla="*/ 615636 h 1267485"/>
              <a:gd name="connsiteX16" fmla="*/ 869132 w 932507"/>
              <a:gd name="connsiteY16" fmla="*/ 651850 h 1267485"/>
              <a:gd name="connsiteX17" fmla="*/ 814811 w 932507"/>
              <a:gd name="connsiteY17" fmla="*/ 733331 h 1267485"/>
              <a:gd name="connsiteX18" fmla="*/ 796705 w 932507"/>
              <a:gd name="connsiteY18" fmla="*/ 760491 h 1267485"/>
              <a:gd name="connsiteX19" fmla="*/ 760491 w 932507"/>
              <a:gd name="connsiteY19" fmla="*/ 778598 h 1267485"/>
              <a:gd name="connsiteX20" fmla="*/ 706170 w 932507"/>
              <a:gd name="connsiteY20" fmla="*/ 814812 h 1267485"/>
              <a:gd name="connsiteX21" fmla="*/ 688063 w 932507"/>
              <a:gd name="connsiteY21" fmla="*/ 841972 h 1267485"/>
              <a:gd name="connsiteX22" fmla="*/ 633742 w 932507"/>
              <a:gd name="connsiteY22" fmla="*/ 878186 h 1267485"/>
              <a:gd name="connsiteX23" fmla="*/ 579421 w 932507"/>
              <a:gd name="connsiteY23" fmla="*/ 914400 h 1267485"/>
              <a:gd name="connsiteX24" fmla="*/ 552261 w 932507"/>
              <a:gd name="connsiteY24" fmla="*/ 932507 h 1267485"/>
              <a:gd name="connsiteX25" fmla="*/ 525101 w 932507"/>
              <a:gd name="connsiteY25" fmla="*/ 950614 h 1267485"/>
              <a:gd name="connsiteX26" fmla="*/ 497940 w 932507"/>
              <a:gd name="connsiteY26" fmla="*/ 977774 h 1267485"/>
              <a:gd name="connsiteX27" fmla="*/ 443619 w 932507"/>
              <a:gd name="connsiteY27" fmla="*/ 1013988 h 1267485"/>
              <a:gd name="connsiteX28" fmla="*/ 389299 w 932507"/>
              <a:gd name="connsiteY28" fmla="*/ 1050202 h 1267485"/>
              <a:gd name="connsiteX29" fmla="*/ 362138 w 932507"/>
              <a:gd name="connsiteY29" fmla="*/ 1068309 h 1267485"/>
              <a:gd name="connsiteX30" fmla="*/ 334978 w 932507"/>
              <a:gd name="connsiteY30" fmla="*/ 1086416 h 1267485"/>
              <a:gd name="connsiteX31" fmla="*/ 307817 w 932507"/>
              <a:gd name="connsiteY31" fmla="*/ 1095469 h 1267485"/>
              <a:gd name="connsiteX32" fmla="*/ 253497 w 932507"/>
              <a:gd name="connsiteY32" fmla="*/ 1140737 h 1267485"/>
              <a:gd name="connsiteX33" fmla="*/ 226336 w 932507"/>
              <a:gd name="connsiteY33" fmla="*/ 1167897 h 1267485"/>
              <a:gd name="connsiteX34" fmla="*/ 172015 w 932507"/>
              <a:gd name="connsiteY34" fmla="*/ 1195058 h 1267485"/>
              <a:gd name="connsiteX35" fmla="*/ 144855 w 932507"/>
              <a:gd name="connsiteY35" fmla="*/ 1213164 h 1267485"/>
              <a:gd name="connsiteX36" fmla="*/ 90534 w 932507"/>
              <a:gd name="connsiteY36" fmla="*/ 1231271 h 1267485"/>
              <a:gd name="connsiteX37" fmla="*/ 36213 w 932507"/>
              <a:gd name="connsiteY37" fmla="*/ 1249378 h 1267485"/>
              <a:gd name="connsiteX38" fmla="*/ 0 w 932507"/>
              <a:gd name="connsiteY38" fmla="*/ 1267485 h 1267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32507" h="1267485">
                <a:moveTo>
                  <a:pt x="407406" y="0"/>
                </a:moveTo>
                <a:cubicBezTo>
                  <a:pt x="432060" y="4931"/>
                  <a:pt x="510544" y="19883"/>
                  <a:pt x="525101" y="27161"/>
                </a:cubicBezTo>
                <a:cubicBezTo>
                  <a:pt x="537172" y="33196"/>
                  <a:pt x="548909" y="39951"/>
                  <a:pt x="561314" y="45267"/>
                </a:cubicBezTo>
                <a:cubicBezTo>
                  <a:pt x="570086" y="49026"/>
                  <a:pt x="579939" y="50053"/>
                  <a:pt x="588475" y="54321"/>
                </a:cubicBezTo>
                <a:cubicBezTo>
                  <a:pt x="658670" y="89419"/>
                  <a:pt x="574532" y="58728"/>
                  <a:pt x="642796" y="81481"/>
                </a:cubicBezTo>
                <a:cubicBezTo>
                  <a:pt x="651849" y="87517"/>
                  <a:pt x="660509" y="94190"/>
                  <a:pt x="669956" y="99588"/>
                </a:cubicBezTo>
                <a:cubicBezTo>
                  <a:pt x="681674" y="106284"/>
                  <a:pt x="695188" y="109850"/>
                  <a:pt x="706170" y="117695"/>
                </a:cubicBezTo>
                <a:cubicBezTo>
                  <a:pt x="716589" y="125137"/>
                  <a:pt x="723421" y="136748"/>
                  <a:pt x="733330" y="144856"/>
                </a:cubicBezTo>
                <a:cubicBezTo>
                  <a:pt x="758209" y="165212"/>
                  <a:pt x="808938" y="195506"/>
                  <a:pt x="832918" y="226337"/>
                </a:cubicBezTo>
                <a:cubicBezTo>
                  <a:pt x="846278" y="243515"/>
                  <a:pt x="862250" y="260013"/>
                  <a:pt x="869132" y="280658"/>
                </a:cubicBezTo>
                <a:cubicBezTo>
                  <a:pt x="881627" y="318140"/>
                  <a:pt x="872892" y="299878"/>
                  <a:pt x="896293" y="334978"/>
                </a:cubicBezTo>
                <a:cubicBezTo>
                  <a:pt x="899311" y="344032"/>
                  <a:pt x="901587" y="353367"/>
                  <a:pt x="905346" y="362139"/>
                </a:cubicBezTo>
                <a:cubicBezTo>
                  <a:pt x="910662" y="374544"/>
                  <a:pt x="918714" y="385716"/>
                  <a:pt x="923453" y="398353"/>
                </a:cubicBezTo>
                <a:cubicBezTo>
                  <a:pt x="927822" y="410003"/>
                  <a:pt x="929489" y="422495"/>
                  <a:pt x="932507" y="434566"/>
                </a:cubicBezTo>
                <a:cubicBezTo>
                  <a:pt x="929489" y="476816"/>
                  <a:pt x="928402" y="519248"/>
                  <a:pt x="923453" y="561315"/>
                </a:cubicBezTo>
                <a:cubicBezTo>
                  <a:pt x="920926" y="582791"/>
                  <a:pt x="908329" y="598786"/>
                  <a:pt x="896293" y="615636"/>
                </a:cubicBezTo>
                <a:cubicBezTo>
                  <a:pt x="887523" y="627915"/>
                  <a:pt x="877785" y="639488"/>
                  <a:pt x="869132" y="651850"/>
                </a:cubicBezTo>
                <a:cubicBezTo>
                  <a:pt x="869103" y="651892"/>
                  <a:pt x="823878" y="719730"/>
                  <a:pt x="814811" y="733331"/>
                </a:cubicBezTo>
                <a:cubicBezTo>
                  <a:pt x="808776" y="742384"/>
                  <a:pt x="806437" y="755625"/>
                  <a:pt x="796705" y="760491"/>
                </a:cubicBezTo>
                <a:cubicBezTo>
                  <a:pt x="784634" y="766527"/>
                  <a:pt x="771473" y="770753"/>
                  <a:pt x="760491" y="778598"/>
                </a:cubicBezTo>
                <a:cubicBezTo>
                  <a:pt x="701152" y="820983"/>
                  <a:pt x="764431" y="795392"/>
                  <a:pt x="706170" y="814812"/>
                </a:cubicBezTo>
                <a:cubicBezTo>
                  <a:pt x="700134" y="823865"/>
                  <a:pt x="696252" y="834807"/>
                  <a:pt x="688063" y="841972"/>
                </a:cubicBezTo>
                <a:cubicBezTo>
                  <a:pt x="671685" y="856302"/>
                  <a:pt x="651849" y="866115"/>
                  <a:pt x="633742" y="878186"/>
                </a:cubicBezTo>
                <a:lnTo>
                  <a:pt x="579421" y="914400"/>
                </a:lnTo>
                <a:lnTo>
                  <a:pt x="552261" y="932507"/>
                </a:lnTo>
                <a:cubicBezTo>
                  <a:pt x="543208" y="938543"/>
                  <a:pt x="532795" y="942920"/>
                  <a:pt x="525101" y="950614"/>
                </a:cubicBezTo>
                <a:cubicBezTo>
                  <a:pt x="516047" y="959667"/>
                  <a:pt x="508047" y="969913"/>
                  <a:pt x="497940" y="977774"/>
                </a:cubicBezTo>
                <a:cubicBezTo>
                  <a:pt x="480762" y="991134"/>
                  <a:pt x="461726" y="1001917"/>
                  <a:pt x="443619" y="1013988"/>
                </a:cubicBezTo>
                <a:lnTo>
                  <a:pt x="389299" y="1050202"/>
                </a:lnTo>
                <a:lnTo>
                  <a:pt x="362138" y="1068309"/>
                </a:lnTo>
                <a:cubicBezTo>
                  <a:pt x="353085" y="1074345"/>
                  <a:pt x="345301" y="1082975"/>
                  <a:pt x="334978" y="1086416"/>
                </a:cubicBezTo>
                <a:lnTo>
                  <a:pt x="307817" y="1095469"/>
                </a:lnTo>
                <a:cubicBezTo>
                  <a:pt x="242146" y="1183032"/>
                  <a:pt x="315707" y="1099264"/>
                  <a:pt x="253497" y="1140737"/>
                </a:cubicBezTo>
                <a:cubicBezTo>
                  <a:pt x="242844" y="1147839"/>
                  <a:pt x="236172" y="1159700"/>
                  <a:pt x="226336" y="1167897"/>
                </a:cubicBezTo>
                <a:cubicBezTo>
                  <a:pt x="187418" y="1200328"/>
                  <a:pt x="212847" y="1174643"/>
                  <a:pt x="172015" y="1195058"/>
                </a:cubicBezTo>
                <a:cubicBezTo>
                  <a:pt x="162283" y="1199924"/>
                  <a:pt x="154798" y="1208745"/>
                  <a:pt x="144855" y="1213164"/>
                </a:cubicBezTo>
                <a:cubicBezTo>
                  <a:pt x="127414" y="1220916"/>
                  <a:pt x="108641" y="1225235"/>
                  <a:pt x="90534" y="1231271"/>
                </a:cubicBezTo>
                <a:lnTo>
                  <a:pt x="36213" y="1249378"/>
                </a:lnTo>
                <a:cubicBezTo>
                  <a:pt x="5006" y="1259780"/>
                  <a:pt x="15800" y="1251685"/>
                  <a:pt x="0" y="1267485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6202619"/>
            <a:ext cx="5645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the </a:t>
            </a:r>
            <a:r>
              <a:rPr lang="en-US" sz="2000" i="1" dirty="0" smtClean="0"/>
              <a:t>q</a:t>
            </a:r>
            <a:r>
              <a:rPr lang="en-US" sz="2000" dirty="0" smtClean="0"/>
              <a:t> are the components of the four potential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k</a:t>
            </a:r>
            <a:endParaRPr lang="en-US" sz="2000" i="1" baseline="-25000" dirty="0"/>
          </a:p>
        </p:txBody>
      </p:sp>
      <p:sp>
        <p:nvSpPr>
          <p:cNvPr id="10" name="Freeform 9"/>
          <p:cNvSpPr/>
          <p:nvPr/>
        </p:nvSpPr>
        <p:spPr>
          <a:xfrm>
            <a:off x="7125077" y="4390931"/>
            <a:ext cx="950614" cy="1982709"/>
          </a:xfrm>
          <a:custGeom>
            <a:avLst/>
            <a:gdLst>
              <a:gd name="connsiteX0" fmla="*/ 660903 w 950614"/>
              <a:gd name="connsiteY0" fmla="*/ 1982709 h 1982709"/>
              <a:gd name="connsiteX1" fmla="*/ 706171 w 950614"/>
              <a:gd name="connsiteY1" fmla="*/ 1946495 h 1982709"/>
              <a:gd name="connsiteX2" fmla="*/ 742384 w 950614"/>
              <a:gd name="connsiteY2" fmla="*/ 1883120 h 1982709"/>
              <a:gd name="connsiteX3" fmla="*/ 778598 w 950614"/>
              <a:gd name="connsiteY3" fmla="*/ 1819746 h 1982709"/>
              <a:gd name="connsiteX4" fmla="*/ 805759 w 950614"/>
              <a:gd name="connsiteY4" fmla="*/ 1756372 h 1982709"/>
              <a:gd name="connsiteX5" fmla="*/ 832919 w 950614"/>
              <a:gd name="connsiteY5" fmla="*/ 1674891 h 1982709"/>
              <a:gd name="connsiteX6" fmla="*/ 860079 w 950614"/>
              <a:gd name="connsiteY6" fmla="*/ 1593410 h 1982709"/>
              <a:gd name="connsiteX7" fmla="*/ 878186 w 950614"/>
              <a:gd name="connsiteY7" fmla="*/ 1511928 h 1982709"/>
              <a:gd name="connsiteX8" fmla="*/ 896293 w 950614"/>
              <a:gd name="connsiteY8" fmla="*/ 1466661 h 1982709"/>
              <a:gd name="connsiteX9" fmla="*/ 914400 w 950614"/>
              <a:gd name="connsiteY9" fmla="*/ 1339913 h 1982709"/>
              <a:gd name="connsiteX10" fmla="*/ 923454 w 950614"/>
              <a:gd name="connsiteY10" fmla="*/ 1312752 h 1982709"/>
              <a:gd name="connsiteX11" fmla="*/ 932507 w 950614"/>
              <a:gd name="connsiteY11" fmla="*/ 1222218 h 1982709"/>
              <a:gd name="connsiteX12" fmla="*/ 941561 w 950614"/>
              <a:gd name="connsiteY12" fmla="*/ 1195057 h 1982709"/>
              <a:gd name="connsiteX13" fmla="*/ 950614 w 950614"/>
              <a:gd name="connsiteY13" fmla="*/ 1140736 h 1982709"/>
              <a:gd name="connsiteX14" fmla="*/ 941561 w 950614"/>
              <a:gd name="connsiteY14" fmla="*/ 823865 h 1982709"/>
              <a:gd name="connsiteX15" fmla="*/ 923454 w 950614"/>
              <a:gd name="connsiteY15" fmla="*/ 769544 h 1982709"/>
              <a:gd name="connsiteX16" fmla="*/ 905347 w 950614"/>
              <a:gd name="connsiteY16" fmla="*/ 642796 h 1982709"/>
              <a:gd name="connsiteX17" fmla="*/ 896293 w 950614"/>
              <a:gd name="connsiteY17" fmla="*/ 615635 h 1982709"/>
              <a:gd name="connsiteX18" fmla="*/ 869133 w 950614"/>
              <a:gd name="connsiteY18" fmla="*/ 497940 h 1982709"/>
              <a:gd name="connsiteX19" fmla="*/ 851026 w 950614"/>
              <a:gd name="connsiteY19" fmla="*/ 452673 h 1982709"/>
              <a:gd name="connsiteX20" fmla="*/ 841973 w 950614"/>
              <a:gd name="connsiteY20" fmla="*/ 425513 h 1982709"/>
              <a:gd name="connsiteX21" fmla="*/ 823866 w 950614"/>
              <a:gd name="connsiteY21" fmla="*/ 389299 h 1982709"/>
              <a:gd name="connsiteX22" fmla="*/ 805759 w 950614"/>
              <a:gd name="connsiteY22" fmla="*/ 344031 h 1982709"/>
              <a:gd name="connsiteX23" fmla="*/ 796705 w 950614"/>
              <a:gd name="connsiteY23" fmla="*/ 316871 h 1982709"/>
              <a:gd name="connsiteX24" fmla="*/ 760491 w 950614"/>
              <a:gd name="connsiteY24" fmla="*/ 253497 h 1982709"/>
              <a:gd name="connsiteX25" fmla="*/ 742384 w 950614"/>
              <a:gd name="connsiteY25" fmla="*/ 199176 h 1982709"/>
              <a:gd name="connsiteX26" fmla="*/ 733331 w 950614"/>
              <a:gd name="connsiteY26" fmla="*/ 162962 h 1982709"/>
              <a:gd name="connsiteX27" fmla="*/ 715224 w 950614"/>
              <a:gd name="connsiteY27" fmla="*/ 135802 h 1982709"/>
              <a:gd name="connsiteX28" fmla="*/ 688064 w 950614"/>
              <a:gd name="connsiteY28" fmla="*/ 81481 h 1982709"/>
              <a:gd name="connsiteX29" fmla="*/ 679010 w 950614"/>
              <a:gd name="connsiteY29" fmla="*/ 54320 h 1982709"/>
              <a:gd name="connsiteX30" fmla="*/ 624689 w 950614"/>
              <a:gd name="connsiteY30" fmla="*/ 0 h 1982709"/>
              <a:gd name="connsiteX31" fmla="*/ 226337 w 950614"/>
              <a:gd name="connsiteY31" fmla="*/ 9053 h 1982709"/>
              <a:gd name="connsiteX32" fmla="*/ 199176 w 950614"/>
              <a:gd name="connsiteY32" fmla="*/ 18107 h 1982709"/>
              <a:gd name="connsiteX33" fmla="*/ 172016 w 950614"/>
              <a:gd name="connsiteY33" fmla="*/ 36214 h 1982709"/>
              <a:gd name="connsiteX34" fmla="*/ 126749 w 950614"/>
              <a:gd name="connsiteY34" fmla="*/ 90534 h 1982709"/>
              <a:gd name="connsiteX35" fmla="*/ 63374 w 950614"/>
              <a:gd name="connsiteY35" fmla="*/ 172016 h 1982709"/>
              <a:gd name="connsiteX36" fmla="*/ 36214 w 950614"/>
              <a:gd name="connsiteY36" fmla="*/ 226336 h 1982709"/>
              <a:gd name="connsiteX37" fmla="*/ 0 w 950614"/>
              <a:gd name="connsiteY37" fmla="*/ 289711 h 1982709"/>
              <a:gd name="connsiteX38" fmla="*/ 9054 w 950614"/>
              <a:gd name="connsiteY38" fmla="*/ 470780 h 198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50614" h="1982709">
                <a:moveTo>
                  <a:pt x="660903" y="1982709"/>
                </a:moveTo>
                <a:cubicBezTo>
                  <a:pt x="675992" y="1970638"/>
                  <a:pt x="692507" y="1960159"/>
                  <a:pt x="706171" y="1946495"/>
                </a:cubicBezTo>
                <a:cubicBezTo>
                  <a:pt x="749955" y="1902711"/>
                  <a:pt x="721667" y="1924555"/>
                  <a:pt x="742384" y="1883120"/>
                </a:cubicBezTo>
                <a:cubicBezTo>
                  <a:pt x="787861" y="1792165"/>
                  <a:pt x="730963" y="1930892"/>
                  <a:pt x="778598" y="1819746"/>
                </a:cubicBezTo>
                <a:cubicBezTo>
                  <a:pt x="818563" y="1726497"/>
                  <a:pt x="745705" y="1876480"/>
                  <a:pt x="805759" y="1756372"/>
                </a:cubicBezTo>
                <a:cubicBezTo>
                  <a:pt x="831702" y="1626652"/>
                  <a:pt x="795438" y="1787332"/>
                  <a:pt x="832919" y="1674891"/>
                </a:cubicBezTo>
                <a:cubicBezTo>
                  <a:pt x="868022" y="1569585"/>
                  <a:pt x="814568" y="1684435"/>
                  <a:pt x="860079" y="1593410"/>
                </a:cubicBezTo>
                <a:cubicBezTo>
                  <a:pt x="863665" y="1575480"/>
                  <a:pt x="871796" y="1531100"/>
                  <a:pt x="878186" y="1511928"/>
                </a:cubicBezTo>
                <a:cubicBezTo>
                  <a:pt x="883325" y="1496511"/>
                  <a:pt x="890257" y="1481750"/>
                  <a:pt x="896293" y="1466661"/>
                </a:cubicBezTo>
                <a:cubicBezTo>
                  <a:pt x="900207" y="1435349"/>
                  <a:pt x="906943" y="1373470"/>
                  <a:pt x="914400" y="1339913"/>
                </a:cubicBezTo>
                <a:cubicBezTo>
                  <a:pt x="916470" y="1330597"/>
                  <a:pt x="920436" y="1321806"/>
                  <a:pt x="923454" y="1312752"/>
                </a:cubicBezTo>
                <a:cubicBezTo>
                  <a:pt x="926472" y="1282574"/>
                  <a:pt x="927895" y="1252194"/>
                  <a:pt x="932507" y="1222218"/>
                </a:cubicBezTo>
                <a:cubicBezTo>
                  <a:pt x="933958" y="1212786"/>
                  <a:pt x="939491" y="1204373"/>
                  <a:pt x="941561" y="1195057"/>
                </a:cubicBezTo>
                <a:cubicBezTo>
                  <a:pt x="945543" y="1177137"/>
                  <a:pt x="947596" y="1158843"/>
                  <a:pt x="950614" y="1140736"/>
                </a:cubicBezTo>
                <a:cubicBezTo>
                  <a:pt x="947596" y="1035112"/>
                  <a:pt x="949272" y="929250"/>
                  <a:pt x="941561" y="823865"/>
                </a:cubicBezTo>
                <a:cubicBezTo>
                  <a:pt x="940168" y="804829"/>
                  <a:pt x="923454" y="769544"/>
                  <a:pt x="923454" y="769544"/>
                </a:cubicBezTo>
                <a:cubicBezTo>
                  <a:pt x="917821" y="718852"/>
                  <a:pt x="916876" y="688911"/>
                  <a:pt x="905347" y="642796"/>
                </a:cubicBezTo>
                <a:cubicBezTo>
                  <a:pt x="903032" y="633538"/>
                  <a:pt x="899311" y="624689"/>
                  <a:pt x="896293" y="615635"/>
                </a:cubicBezTo>
                <a:cubicBezTo>
                  <a:pt x="886852" y="558986"/>
                  <a:pt x="888425" y="555815"/>
                  <a:pt x="869133" y="497940"/>
                </a:cubicBezTo>
                <a:cubicBezTo>
                  <a:pt x="863994" y="482523"/>
                  <a:pt x="856732" y="467890"/>
                  <a:pt x="851026" y="452673"/>
                </a:cubicBezTo>
                <a:cubicBezTo>
                  <a:pt x="847675" y="443738"/>
                  <a:pt x="845732" y="434284"/>
                  <a:pt x="841973" y="425513"/>
                </a:cubicBezTo>
                <a:cubicBezTo>
                  <a:pt x="836657" y="413108"/>
                  <a:pt x="829347" y="401632"/>
                  <a:pt x="823866" y="389299"/>
                </a:cubicBezTo>
                <a:cubicBezTo>
                  <a:pt x="817266" y="374448"/>
                  <a:pt x="811465" y="359248"/>
                  <a:pt x="805759" y="344031"/>
                </a:cubicBezTo>
                <a:cubicBezTo>
                  <a:pt x="802408" y="335096"/>
                  <a:pt x="800973" y="325407"/>
                  <a:pt x="796705" y="316871"/>
                </a:cubicBezTo>
                <a:cubicBezTo>
                  <a:pt x="764043" y="251549"/>
                  <a:pt x="792232" y="332849"/>
                  <a:pt x="760491" y="253497"/>
                </a:cubicBezTo>
                <a:cubicBezTo>
                  <a:pt x="753402" y="235776"/>
                  <a:pt x="747013" y="217693"/>
                  <a:pt x="742384" y="199176"/>
                </a:cubicBezTo>
                <a:cubicBezTo>
                  <a:pt x="739366" y="187105"/>
                  <a:pt x="738232" y="174399"/>
                  <a:pt x="733331" y="162962"/>
                </a:cubicBezTo>
                <a:cubicBezTo>
                  <a:pt x="729045" y="152961"/>
                  <a:pt x="721260" y="144855"/>
                  <a:pt x="715224" y="135802"/>
                </a:cubicBezTo>
                <a:cubicBezTo>
                  <a:pt x="692471" y="67538"/>
                  <a:pt x="723162" y="151676"/>
                  <a:pt x="688064" y="81481"/>
                </a:cubicBezTo>
                <a:cubicBezTo>
                  <a:pt x="683796" y="72945"/>
                  <a:pt x="683745" y="62606"/>
                  <a:pt x="679010" y="54320"/>
                </a:cubicBezTo>
                <a:cubicBezTo>
                  <a:pt x="658278" y="18040"/>
                  <a:pt x="655061" y="20248"/>
                  <a:pt x="624689" y="0"/>
                </a:cubicBezTo>
                <a:lnTo>
                  <a:pt x="226337" y="9053"/>
                </a:lnTo>
                <a:cubicBezTo>
                  <a:pt x="216802" y="9459"/>
                  <a:pt x="207712" y="13839"/>
                  <a:pt x="199176" y="18107"/>
                </a:cubicBezTo>
                <a:cubicBezTo>
                  <a:pt x="189444" y="22973"/>
                  <a:pt x="181069" y="30178"/>
                  <a:pt x="172016" y="36214"/>
                </a:cubicBezTo>
                <a:cubicBezTo>
                  <a:pt x="107307" y="133275"/>
                  <a:pt x="208082" y="-14037"/>
                  <a:pt x="126749" y="90534"/>
                </a:cubicBezTo>
                <a:cubicBezTo>
                  <a:pt x="50946" y="187995"/>
                  <a:pt x="125037" y="110353"/>
                  <a:pt x="63374" y="172016"/>
                </a:cubicBezTo>
                <a:cubicBezTo>
                  <a:pt x="46776" y="221812"/>
                  <a:pt x="64294" y="177196"/>
                  <a:pt x="36214" y="226336"/>
                </a:cubicBezTo>
                <a:cubicBezTo>
                  <a:pt x="-9737" y="306750"/>
                  <a:pt x="44119" y="223531"/>
                  <a:pt x="0" y="289711"/>
                </a:cubicBezTo>
                <a:cubicBezTo>
                  <a:pt x="9213" y="464740"/>
                  <a:pt x="9054" y="404308"/>
                  <a:pt x="9054" y="47078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Energy momentum tensor with several quantities </a:t>
            </a:r>
            <a:r>
              <a:rPr lang="en-US" sz="2000" i="1" dirty="0" smtClean="0"/>
              <a:t>q</a:t>
            </a:r>
            <a:r>
              <a:rPr lang="en-US" sz="2000" i="1" baseline="30000" dirty="0" smtClean="0"/>
              <a:t>(l) </a:t>
            </a:r>
            <a:r>
              <a:rPr lang="en-US" sz="2000" dirty="0" smtClean="0"/>
              <a:t>,which are the components of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, namely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l</a:t>
            </a:r>
            <a:r>
              <a:rPr lang="en-US" sz="2000" dirty="0" smtClean="0"/>
              <a:t>.)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9147" t="19448" r="37662" b="14659"/>
          <a:stretch/>
        </p:blipFill>
        <p:spPr bwMode="auto">
          <a:xfrm>
            <a:off x="967666" y="1970843"/>
            <a:ext cx="4740676" cy="3062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7000" y="4038600"/>
            <a:ext cx="1282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Sum over </a:t>
            </a:r>
            <a:r>
              <a:rPr lang="en-US" sz="2000" i="1" dirty="0" smtClean="0"/>
              <a:t>l</a:t>
            </a:r>
            <a:endParaRPr lang="en-US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5486400"/>
            <a:ext cx="2637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Strange derivative of </a:t>
            </a:r>
            <a:r>
              <a:rPr lang="en-US" sz="2000" dirty="0" smtClean="0">
                <a:latin typeface="Symbol" panose="05050102010706020507" pitchFamily="18" charset="2"/>
              </a:rPr>
              <a:t>L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Find it next.</a:t>
            </a:r>
            <a:endParaRPr lang="en-US" sz="2000" dirty="0"/>
          </a:p>
        </p:txBody>
      </p:sp>
      <p:sp>
        <p:nvSpPr>
          <p:cNvPr id="3" name="Freeform 2"/>
          <p:cNvSpPr/>
          <p:nvPr/>
        </p:nvSpPr>
        <p:spPr>
          <a:xfrm>
            <a:off x="3539905" y="4897925"/>
            <a:ext cx="1457608" cy="823865"/>
          </a:xfrm>
          <a:custGeom>
            <a:avLst/>
            <a:gdLst>
              <a:gd name="connsiteX0" fmla="*/ 1457608 w 1457608"/>
              <a:gd name="connsiteY0" fmla="*/ 814812 h 823865"/>
              <a:gd name="connsiteX1" fmla="*/ 1412341 w 1457608"/>
              <a:gd name="connsiteY1" fmla="*/ 823865 h 823865"/>
              <a:gd name="connsiteX2" fmla="*/ 1285592 w 1457608"/>
              <a:gd name="connsiteY2" fmla="*/ 805758 h 823865"/>
              <a:gd name="connsiteX3" fmla="*/ 1186004 w 1457608"/>
              <a:gd name="connsiteY3" fmla="*/ 787651 h 823865"/>
              <a:gd name="connsiteX4" fmla="*/ 1149790 w 1457608"/>
              <a:gd name="connsiteY4" fmla="*/ 778598 h 823865"/>
              <a:gd name="connsiteX5" fmla="*/ 1050202 w 1457608"/>
              <a:gd name="connsiteY5" fmla="*/ 769544 h 823865"/>
              <a:gd name="connsiteX6" fmla="*/ 986828 w 1457608"/>
              <a:gd name="connsiteY6" fmla="*/ 760491 h 823865"/>
              <a:gd name="connsiteX7" fmla="*/ 950614 w 1457608"/>
              <a:gd name="connsiteY7" fmla="*/ 751437 h 823865"/>
              <a:gd name="connsiteX8" fmla="*/ 832919 w 1457608"/>
              <a:gd name="connsiteY8" fmla="*/ 742384 h 823865"/>
              <a:gd name="connsiteX9" fmla="*/ 769545 w 1457608"/>
              <a:gd name="connsiteY9" fmla="*/ 733330 h 823865"/>
              <a:gd name="connsiteX10" fmla="*/ 733331 w 1457608"/>
              <a:gd name="connsiteY10" fmla="*/ 724277 h 823865"/>
              <a:gd name="connsiteX11" fmla="*/ 642796 w 1457608"/>
              <a:gd name="connsiteY11" fmla="*/ 715224 h 823865"/>
              <a:gd name="connsiteX12" fmla="*/ 597529 w 1457608"/>
              <a:gd name="connsiteY12" fmla="*/ 706170 h 823865"/>
              <a:gd name="connsiteX13" fmla="*/ 570368 w 1457608"/>
              <a:gd name="connsiteY13" fmla="*/ 697117 h 823865"/>
              <a:gd name="connsiteX14" fmla="*/ 461727 w 1457608"/>
              <a:gd name="connsiteY14" fmla="*/ 679010 h 823865"/>
              <a:gd name="connsiteX15" fmla="*/ 389299 w 1457608"/>
              <a:gd name="connsiteY15" fmla="*/ 660903 h 823865"/>
              <a:gd name="connsiteX16" fmla="*/ 271604 w 1457608"/>
              <a:gd name="connsiteY16" fmla="*/ 642796 h 823865"/>
              <a:gd name="connsiteX17" fmla="*/ 244444 w 1457608"/>
              <a:gd name="connsiteY17" fmla="*/ 633742 h 823865"/>
              <a:gd name="connsiteX18" fmla="*/ 172016 w 1457608"/>
              <a:gd name="connsiteY18" fmla="*/ 615635 h 823865"/>
              <a:gd name="connsiteX19" fmla="*/ 117695 w 1457608"/>
              <a:gd name="connsiteY19" fmla="*/ 588475 h 823865"/>
              <a:gd name="connsiteX20" fmla="*/ 90535 w 1457608"/>
              <a:gd name="connsiteY20" fmla="*/ 570368 h 823865"/>
              <a:gd name="connsiteX21" fmla="*/ 36214 w 1457608"/>
              <a:gd name="connsiteY21" fmla="*/ 461726 h 823865"/>
              <a:gd name="connsiteX22" fmla="*/ 18107 w 1457608"/>
              <a:gd name="connsiteY22" fmla="*/ 407406 h 823865"/>
              <a:gd name="connsiteX23" fmla="*/ 0 w 1457608"/>
              <a:gd name="connsiteY23" fmla="*/ 325925 h 823865"/>
              <a:gd name="connsiteX24" fmla="*/ 9053 w 1457608"/>
              <a:gd name="connsiteY24" fmla="*/ 45267 h 823865"/>
              <a:gd name="connsiteX25" fmla="*/ 18107 w 1457608"/>
              <a:gd name="connsiteY25" fmla="*/ 0 h 82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457608" h="823865">
                <a:moveTo>
                  <a:pt x="1457608" y="814812"/>
                </a:moveTo>
                <a:cubicBezTo>
                  <a:pt x="1442519" y="817830"/>
                  <a:pt x="1427729" y="823865"/>
                  <a:pt x="1412341" y="823865"/>
                </a:cubicBezTo>
                <a:cubicBezTo>
                  <a:pt x="1320872" y="823865"/>
                  <a:pt x="1346533" y="817946"/>
                  <a:pt x="1285592" y="805758"/>
                </a:cubicBezTo>
                <a:cubicBezTo>
                  <a:pt x="1187250" y="786090"/>
                  <a:pt x="1273449" y="807083"/>
                  <a:pt x="1186004" y="787651"/>
                </a:cubicBezTo>
                <a:cubicBezTo>
                  <a:pt x="1173857" y="784952"/>
                  <a:pt x="1162124" y="780242"/>
                  <a:pt x="1149790" y="778598"/>
                </a:cubicBezTo>
                <a:cubicBezTo>
                  <a:pt x="1116749" y="774193"/>
                  <a:pt x="1083331" y="773225"/>
                  <a:pt x="1050202" y="769544"/>
                </a:cubicBezTo>
                <a:cubicBezTo>
                  <a:pt x="1028993" y="767187"/>
                  <a:pt x="1007823" y="764308"/>
                  <a:pt x="986828" y="760491"/>
                </a:cubicBezTo>
                <a:cubicBezTo>
                  <a:pt x="974586" y="758265"/>
                  <a:pt x="962972" y="752891"/>
                  <a:pt x="950614" y="751437"/>
                </a:cubicBezTo>
                <a:cubicBezTo>
                  <a:pt x="911536" y="746840"/>
                  <a:pt x="872071" y="746299"/>
                  <a:pt x="832919" y="742384"/>
                </a:cubicBezTo>
                <a:cubicBezTo>
                  <a:pt x="811686" y="740261"/>
                  <a:pt x="790540" y="737147"/>
                  <a:pt x="769545" y="733330"/>
                </a:cubicBezTo>
                <a:cubicBezTo>
                  <a:pt x="757303" y="731104"/>
                  <a:pt x="745649" y="726037"/>
                  <a:pt x="733331" y="724277"/>
                </a:cubicBezTo>
                <a:cubicBezTo>
                  <a:pt x="703307" y="719988"/>
                  <a:pt x="672974" y="718242"/>
                  <a:pt x="642796" y="715224"/>
                </a:cubicBezTo>
                <a:cubicBezTo>
                  <a:pt x="627707" y="712206"/>
                  <a:pt x="612457" y="709902"/>
                  <a:pt x="597529" y="706170"/>
                </a:cubicBezTo>
                <a:cubicBezTo>
                  <a:pt x="588271" y="703855"/>
                  <a:pt x="579726" y="698989"/>
                  <a:pt x="570368" y="697117"/>
                </a:cubicBezTo>
                <a:cubicBezTo>
                  <a:pt x="534368" y="689917"/>
                  <a:pt x="461727" y="679010"/>
                  <a:pt x="461727" y="679010"/>
                </a:cubicBezTo>
                <a:cubicBezTo>
                  <a:pt x="428677" y="667993"/>
                  <a:pt x="429881" y="667146"/>
                  <a:pt x="389299" y="660903"/>
                </a:cubicBezTo>
                <a:cubicBezTo>
                  <a:pt x="332147" y="652110"/>
                  <a:pt x="321411" y="655248"/>
                  <a:pt x="271604" y="642796"/>
                </a:cubicBezTo>
                <a:cubicBezTo>
                  <a:pt x="262346" y="640481"/>
                  <a:pt x="253702" y="636057"/>
                  <a:pt x="244444" y="633742"/>
                </a:cubicBezTo>
                <a:cubicBezTo>
                  <a:pt x="223774" y="628575"/>
                  <a:pt x="192716" y="625985"/>
                  <a:pt x="172016" y="615635"/>
                </a:cubicBezTo>
                <a:cubicBezTo>
                  <a:pt x="101822" y="580538"/>
                  <a:pt x="185955" y="611227"/>
                  <a:pt x="117695" y="588475"/>
                </a:cubicBezTo>
                <a:cubicBezTo>
                  <a:pt x="108642" y="582439"/>
                  <a:pt x="97700" y="578557"/>
                  <a:pt x="90535" y="570368"/>
                </a:cubicBezTo>
                <a:cubicBezTo>
                  <a:pt x="52733" y="527165"/>
                  <a:pt x="53310" y="513012"/>
                  <a:pt x="36214" y="461726"/>
                </a:cubicBezTo>
                <a:cubicBezTo>
                  <a:pt x="36212" y="461719"/>
                  <a:pt x="18108" y="407414"/>
                  <a:pt x="18107" y="407406"/>
                </a:cubicBezTo>
                <a:cubicBezTo>
                  <a:pt x="7484" y="343672"/>
                  <a:pt x="14858" y="370500"/>
                  <a:pt x="0" y="325925"/>
                </a:cubicBezTo>
                <a:cubicBezTo>
                  <a:pt x="3018" y="232372"/>
                  <a:pt x="3861" y="138724"/>
                  <a:pt x="9053" y="45267"/>
                </a:cubicBezTo>
                <a:cubicBezTo>
                  <a:pt x="9907" y="29903"/>
                  <a:pt x="18107" y="0"/>
                  <a:pt x="18107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8661" t="3390" b="18002"/>
          <a:stretch/>
        </p:blipFill>
        <p:spPr bwMode="auto">
          <a:xfrm>
            <a:off x="838200" y="1295400"/>
            <a:ext cx="8305800" cy="3534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4917961"/>
            <a:ext cx="1876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Rename dummies</a:t>
            </a:r>
          </a:p>
          <a:p>
            <a:r>
              <a:rPr lang="en-US" i="1" dirty="0" smtClean="0"/>
              <a:t>l            k</a:t>
            </a:r>
            <a:endParaRPr lang="en-US" i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096000" y="5410200"/>
            <a:ext cx="381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8600" y="533400"/>
            <a:ext cx="17526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Vary the </a:t>
            </a:r>
            <a:r>
              <a:rPr lang="en-US" sz="2000" dirty="0" err="1" smtClean="0"/>
              <a:t>Lagrangian</a:t>
            </a:r>
            <a:r>
              <a:rPr lang="en-US" sz="2000" dirty="0" smtClean="0"/>
              <a:t> density</a:t>
            </a:r>
            <a:endParaRPr lang="en-US" sz="2000" dirty="0"/>
          </a:p>
        </p:txBody>
      </p:sp>
      <p:sp>
        <p:nvSpPr>
          <p:cNvPr id="3" name="Freeform 2"/>
          <p:cNvSpPr/>
          <p:nvPr/>
        </p:nvSpPr>
        <p:spPr>
          <a:xfrm>
            <a:off x="5214796" y="4807390"/>
            <a:ext cx="597529" cy="289711"/>
          </a:xfrm>
          <a:custGeom>
            <a:avLst/>
            <a:gdLst>
              <a:gd name="connsiteX0" fmla="*/ 36214 w 597529"/>
              <a:gd name="connsiteY0" fmla="*/ 0 h 289711"/>
              <a:gd name="connsiteX1" fmla="*/ 0 w 597529"/>
              <a:gd name="connsiteY1" fmla="*/ 72428 h 289711"/>
              <a:gd name="connsiteX2" fmla="*/ 9054 w 597529"/>
              <a:gd name="connsiteY2" fmla="*/ 144856 h 289711"/>
              <a:gd name="connsiteX3" fmla="*/ 27160 w 597529"/>
              <a:gd name="connsiteY3" fmla="*/ 172016 h 289711"/>
              <a:gd name="connsiteX4" fmla="*/ 54321 w 597529"/>
              <a:gd name="connsiteY4" fmla="*/ 181069 h 289711"/>
              <a:gd name="connsiteX5" fmla="*/ 81481 w 597529"/>
              <a:gd name="connsiteY5" fmla="*/ 208230 h 289711"/>
              <a:gd name="connsiteX6" fmla="*/ 117695 w 597529"/>
              <a:gd name="connsiteY6" fmla="*/ 217283 h 289711"/>
              <a:gd name="connsiteX7" fmla="*/ 172016 w 597529"/>
              <a:gd name="connsiteY7" fmla="*/ 235390 h 289711"/>
              <a:gd name="connsiteX8" fmla="*/ 199176 w 597529"/>
              <a:gd name="connsiteY8" fmla="*/ 244444 h 289711"/>
              <a:gd name="connsiteX9" fmla="*/ 271604 w 597529"/>
              <a:gd name="connsiteY9" fmla="*/ 262551 h 289711"/>
              <a:gd name="connsiteX10" fmla="*/ 534154 w 597529"/>
              <a:gd name="connsiteY10" fmla="*/ 280658 h 289711"/>
              <a:gd name="connsiteX11" fmla="*/ 597529 w 597529"/>
              <a:gd name="connsiteY11" fmla="*/ 289711 h 289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529" h="289711">
                <a:moveTo>
                  <a:pt x="36214" y="0"/>
                </a:moveTo>
                <a:cubicBezTo>
                  <a:pt x="31099" y="8526"/>
                  <a:pt x="0" y="52938"/>
                  <a:pt x="0" y="72428"/>
                </a:cubicBezTo>
                <a:cubicBezTo>
                  <a:pt x="0" y="96759"/>
                  <a:pt x="2652" y="121383"/>
                  <a:pt x="9054" y="144856"/>
                </a:cubicBezTo>
                <a:cubicBezTo>
                  <a:pt x="11917" y="155353"/>
                  <a:pt x="18664" y="165219"/>
                  <a:pt x="27160" y="172016"/>
                </a:cubicBezTo>
                <a:cubicBezTo>
                  <a:pt x="34612" y="177978"/>
                  <a:pt x="45267" y="178051"/>
                  <a:pt x="54321" y="181069"/>
                </a:cubicBezTo>
                <a:cubicBezTo>
                  <a:pt x="63374" y="190123"/>
                  <a:pt x="70364" y="201878"/>
                  <a:pt x="81481" y="208230"/>
                </a:cubicBezTo>
                <a:cubicBezTo>
                  <a:pt x="92284" y="214403"/>
                  <a:pt x="105777" y="213708"/>
                  <a:pt x="117695" y="217283"/>
                </a:cubicBezTo>
                <a:cubicBezTo>
                  <a:pt x="135977" y="222767"/>
                  <a:pt x="153909" y="229354"/>
                  <a:pt x="172016" y="235390"/>
                </a:cubicBezTo>
                <a:lnTo>
                  <a:pt x="199176" y="244444"/>
                </a:lnTo>
                <a:cubicBezTo>
                  <a:pt x="225481" y="253212"/>
                  <a:pt x="241897" y="259930"/>
                  <a:pt x="271604" y="262551"/>
                </a:cubicBezTo>
                <a:cubicBezTo>
                  <a:pt x="358989" y="270262"/>
                  <a:pt x="534154" y="280658"/>
                  <a:pt x="534154" y="280658"/>
                </a:cubicBezTo>
                <a:lnTo>
                  <a:pt x="597529" y="289711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7641125" y="4789283"/>
            <a:ext cx="371192" cy="298765"/>
          </a:xfrm>
          <a:custGeom>
            <a:avLst/>
            <a:gdLst>
              <a:gd name="connsiteX0" fmla="*/ 0 w 371192"/>
              <a:gd name="connsiteY0" fmla="*/ 298765 h 298765"/>
              <a:gd name="connsiteX1" fmla="*/ 162962 w 371192"/>
              <a:gd name="connsiteY1" fmla="*/ 271604 h 298765"/>
              <a:gd name="connsiteX2" fmla="*/ 190123 w 371192"/>
              <a:gd name="connsiteY2" fmla="*/ 262551 h 298765"/>
              <a:gd name="connsiteX3" fmla="*/ 217283 w 371192"/>
              <a:gd name="connsiteY3" fmla="*/ 253497 h 298765"/>
              <a:gd name="connsiteX4" fmla="*/ 244443 w 371192"/>
              <a:gd name="connsiteY4" fmla="*/ 226337 h 298765"/>
              <a:gd name="connsiteX5" fmla="*/ 262550 w 371192"/>
              <a:gd name="connsiteY5" fmla="*/ 199176 h 298765"/>
              <a:gd name="connsiteX6" fmla="*/ 289711 w 371192"/>
              <a:gd name="connsiteY6" fmla="*/ 190123 h 298765"/>
              <a:gd name="connsiteX7" fmla="*/ 298764 w 371192"/>
              <a:gd name="connsiteY7" fmla="*/ 162963 h 298765"/>
              <a:gd name="connsiteX8" fmla="*/ 325925 w 371192"/>
              <a:gd name="connsiteY8" fmla="*/ 108642 h 298765"/>
              <a:gd name="connsiteX9" fmla="*/ 353085 w 371192"/>
              <a:gd name="connsiteY9" fmla="*/ 18107 h 298765"/>
              <a:gd name="connsiteX10" fmla="*/ 371192 w 371192"/>
              <a:gd name="connsiteY10" fmla="*/ 0 h 298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1192" h="298765">
                <a:moveTo>
                  <a:pt x="0" y="298765"/>
                </a:moveTo>
                <a:cubicBezTo>
                  <a:pt x="127667" y="288125"/>
                  <a:pt x="74164" y="301203"/>
                  <a:pt x="162962" y="271604"/>
                </a:cubicBezTo>
                <a:lnTo>
                  <a:pt x="190123" y="262551"/>
                </a:lnTo>
                <a:lnTo>
                  <a:pt x="217283" y="253497"/>
                </a:lnTo>
                <a:cubicBezTo>
                  <a:pt x="226336" y="244444"/>
                  <a:pt x="236247" y="236173"/>
                  <a:pt x="244443" y="226337"/>
                </a:cubicBezTo>
                <a:cubicBezTo>
                  <a:pt x="251409" y="217978"/>
                  <a:pt x="254053" y="205973"/>
                  <a:pt x="262550" y="199176"/>
                </a:cubicBezTo>
                <a:cubicBezTo>
                  <a:pt x="270002" y="193214"/>
                  <a:pt x="280657" y="193141"/>
                  <a:pt x="289711" y="190123"/>
                </a:cubicBezTo>
                <a:cubicBezTo>
                  <a:pt x="292729" y="181070"/>
                  <a:pt x="294496" y="171499"/>
                  <a:pt x="298764" y="162963"/>
                </a:cubicBezTo>
                <a:cubicBezTo>
                  <a:pt x="325214" y="110062"/>
                  <a:pt x="310755" y="161736"/>
                  <a:pt x="325925" y="108642"/>
                </a:cubicBezTo>
                <a:cubicBezTo>
                  <a:pt x="330849" y="91408"/>
                  <a:pt x="344477" y="26715"/>
                  <a:pt x="353085" y="18107"/>
                </a:cubicBezTo>
                <a:lnTo>
                  <a:pt x="371192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97917" y="2102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Raise and lower dummies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8166226" y="679010"/>
            <a:ext cx="298764" cy="615636"/>
          </a:xfrm>
          <a:custGeom>
            <a:avLst/>
            <a:gdLst>
              <a:gd name="connsiteX0" fmla="*/ 0 w 298764"/>
              <a:gd name="connsiteY0" fmla="*/ 0 h 615636"/>
              <a:gd name="connsiteX1" fmla="*/ 45267 w 298764"/>
              <a:gd name="connsiteY1" fmla="*/ 9053 h 615636"/>
              <a:gd name="connsiteX2" fmla="*/ 117695 w 298764"/>
              <a:gd name="connsiteY2" fmla="*/ 54321 h 615636"/>
              <a:gd name="connsiteX3" fmla="*/ 153909 w 298764"/>
              <a:gd name="connsiteY3" fmla="*/ 63374 h 615636"/>
              <a:gd name="connsiteX4" fmla="*/ 190123 w 298764"/>
              <a:gd name="connsiteY4" fmla="*/ 81481 h 615636"/>
              <a:gd name="connsiteX5" fmla="*/ 244443 w 298764"/>
              <a:gd name="connsiteY5" fmla="*/ 117695 h 615636"/>
              <a:gd name="connsiteX6" fmla="*/ 280657 w 298764"/>
              <a:gd name="connsiteY6" fmla="*/ 181069 h 615636"/>
              <a:gd name="connsiteX7" fmla="*/ 298764 w 298764"/>
              <a:gd name="connsiteY7" fmla="*/ 235390 h 615636"/>
              <a:gd name="connsiteX8" fmla="*/ 280657 w 298764"/>
              <a:gd name="connsiteY8" fmla="*/ 470780 h 615636"/>
              <a:gd name="connsiteX9" fmla="*/ 271604 w 298764"/>
              <a:gd name="connsiteY9" fmla="*/ 497940 h 615636"/>
              <a:gd name="connsiteX10" fmla="*/ 226336 w 298764"/>
              <a:gd name="connsiteY10" fmla="*/ 552261 h 615636"/>
              <a:gd name="connsiteX11" fmla="*/ 190123 w 298764"/>
              <a:gd name="connsiteY11" fmla="*/ 615636 h 6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98764" h="615636">
                <a:moveTo>
                  <a:pt x="0" y="0"/>
                </a:moveTo>
                <a:cubicBezTo>
                  <a:pt x="15089" y="3018"/>
                  <a:pt x="30669" y="4187"/>
                  <a:pt x="45267" y="9053"/>
                </a:cubicBezTo>
                <a:cubicBezTo>
                  <a:pt x="108340" y="30077"/>
                  <a:pt x="55744" y="23345"/>
                  <a:pt x="117695" y="54321"/>
                </a:cubicBezTo>
                <a:cubicBezTo>
                  <a:pt x="128824" y="59886"/>
                  <a:pt x="141838" y="60356"/>
                  <a:pt x="153909" y="63374"/>
                </a:cubicBezTo>
                <a:cubicBezTo>
                  <a:pt x="165980" y="69410"/>
                  <a:pt x="178550" y="74537"/>
                  <a:pt x="190123" y="81481"/>
                </a:cubicBezTo>
                <a:cubicBezTo>
                  <a:pt x="208783" y="92677"/>
                  <a:pt x="244443" y="117695"/>
                  <a:pt x="244443" y="117695"/>
                </a:cubicBezTo>
                <a:cubicBezTo>
                  <a:pt x="272138" y="200774"/>
                  <a:pt x="225842" y="71438"/>
                  <a:pt x="280657" y="181069"/>
                </a:cubicBezTo>
                <a:cubicBezTo>
                  <a:pt x="289193" y="198140"/>
                  <a:pt x="298764" y="235390"/>
                  <a:pt x="298764" y="235390"/>
                </a:cubicBezTo>
                <a:cubicBezTo>
                  <a:pt x="292778" y="367079"/>
                  <a:pt x="305151" y="385052"/>
                  <a:pt x="280657" y="470780"/>
                </a:cubicBezTo>
                <a:cubicBezTo>
                  <a:pt x="278035" y="479956"/>
                  <a:pt x="275872" y="489404"/>
                  <a:pt x="271604" y="497940"/>
                </a:cubicBezTo>
                <a:cubicBezTo>
                  <a:pt x="252191" y="536767"/>
                  <a:pt x="254371" y="516216"/>
                  <a:pt x="226336" y="552261"/>
                </a:cubicBezTo>
                <a:cubicBezTo>
                  <a:pt x="188449" y="600973"/>
                  <a:pt x="190123" y="585946"/>
                  <a:pt x="190123" y="61563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166226" y="697117"/>
            <a:ext cx="679997" cy="679010"/>
          </a:xfrm>
          <a:custGeom>
            <a:avLst/>
            <a:gdLst>
              <a:gd name="connsiteX0" fmla="*/ 0 w 679997"/>
              <a:gd name="connsiteY0" fmla="*/ 0 h 679010"/>
              <a:gd name="connsiteX1" fmla="*/ 72427 w 679997"/>
              <a:gd name="connsiteY1" fmla="*/ 18107 h 679010"/>
              <a:gd name="connsiteX2" fmla="*/ 108641 w 679997"/>
              <a:gd name="connsiteY2" fmla="*/ 36214 h 679010"/>
              <a:gd name="connsiteX3" fmla="*/ 162962 w 679997"/>
              <a:gd name="connsiteY3" fmla="*/ 45267 h 679010"/>
              <a:gd name="connsiteX4" fmla="*/ 289711 w 679997"/>
              <a:gd name="connsiteY4" fmla="*/ 90534 h 679010"/>
              <a:gd name="connsiteX5" fmla="*/ 344031 w 679997"/>
              <a:gd name="connsiteY5" fmla="*/ 117695 h 679010"/>
              <a:gd name="connsiteX6" fmla="*/ 380245 w 679997"/>
              <a:gd name="connsiteY6" fmla="*/ 135802 h 679010"/>
              <a:gd name="connsiteX7" fmla="*/ 425513 w 679997"/>
              <a:gd name="connsiteY7" fmla="*/ 153909 h 679010"/>
              <a:gd name="connsiteX8" fmla="*/ 461726 w 679997"/>
              <a:gd name="connsiteY8" fmla="*/ 172016 h 679010"/>
              <a:gd name="connsiteX9" fmla="*/ 488887 w 679997"/>
              <a:gd name="connsiteY9" fmla="*/ 190123 h 679010"/>
              <a:gd name="connsiteX10" fmla="*/ 516047 w 679997"/>
              <a:gd name="connsiteY10" fmla="*/ 199176 h 679010"/>
              <a:gd name="connsiteX11" fmla="*/ 543208 w 679997"/>
              <a:gd name="connsiteY11" fmla="*/ 226336 h 679010"/>
              <a:gd name="connsiteX12" fmla="*/ 570368 w 679997"/>
              <a:gd name="connsiteY12" fmla="*/ 244443 h 679010"/>
              <a:gd name="connsiteX13" fmla="*/ 615635 w 679997"/>
              <a:gd name="connsiteY13" fmla="*/ 298764 h 679010"/>
              <a:gd name="connsiteX14" fmla="*/ 642796 w 679997"/>
              <a:gd name="connsiteY14" fmla="*/ 389299 h 679010"/>
              <a:gd name="connsiteX15" fmla="*/ 651849 w 679997"/>
              <a:gd name="connsiteY15" fmla="*/ 452673 h 679010"/>
              <a:gd name="connsiteX16" fmla="*/ 679010 w 679997"/>
              <a:gd name="connsiteY16" fmla="*/ 552261 h 679010"/>
              <a:gd name="connsiteX17" fmla="*/ 679010 w 679997"/>
              <a:gd name="connsiteY17" fmla="*/ 679010 h 679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9997" h="679010">
                <a:moveTo>
                  <a:pt x="0" y="0"/>
                </a:moveTo>
                <a:cubicBezTo>
                  <a:pt x="26576" y="5315"/>
                  <a:pt x="48064" y="7666"/>
                  <a:pt x="72427" y="18107"/>
                </a:cubicBezTo>
                <a:cubicBezTo>
                  <a:pt x="84832" y="23424"/>
                  <a:pt x="95714" y="32336"/>
                  <a:pt x="108641" y="36214"/>
                </a:cubicBezTo>
                <a:cubicBezTo>
                  <a:pt x="126224" y="41489"/>
                  <a:pt x="144855" y="42249"/>
                  <a:pt x="162962" y="45267"/>
                </a:cubicBezTo>
                <a:cubicBezTo>
                  <a:pt x="265050" y="86102"/>
                  <a:pt x="221964" y="73598"/>
                  <a:pt x="289711" y="90534"/>
                </a:cubicBezTo>
                <a:cubicBezTo>
                  <a:pt x="341903" y="125330"/>
                  <a:pt x="291558" y="95206"/>
                  <a:pt x="344031" y="117695"/>
                </a:cubicBezTo>
                <a:cubicBezTo>
                  <a:pt x="356436" y="123012"/>
                  <a:pt x="367912" y="130321"/>
                  <a:pt x="380245" y="135802"/>
                </a:cubicBezTo>
                <a:cubicBezTo>
                  <a:pt x="395096" y="142402"/>
                  <a:pt x="410662" y="147309"/>
                  <a:pt x="425513" y="153909"/>
                </a:cubicBezTo>
                <a:cubicBezTo>
                  <a:pt x="437846" y="159390"/>
                  <a:pt x="450008" y="165320"/>
                  <a:pt x="461726" y="172016"/>
                </a:cubicBezTo>
                <a:cubicBezTo>
                  <a:pt x="471173" y="177415"/>
                  <a:pt x="479155" y="185257"/>
                  <a:pt x="488887" y="190123"/>
                </a:cubicBezTo>
                <a:cubicBezTo>
                  <a:pt x="497423" y="194391"/>
                  <a:pt x="506994" y="196158"/>
                  <a:pt x="516047" y="199176"/>
                </a:cubicBezTo>
                <a:cubicBezTo>
                  <a:pt x="525101" y="208229"/>
                  <a:pt x="533372" y="218139"/>
                  <a:pt x="543208" y="226336"/>
                </a:cubicBezTo>
                <a:cubicBezTo>
                  <a:pt x="551567" y="233302"/>
                  <a:pt x="562009" y="237477"/>
                  <a:pt x="570368" y="244443"/>
                </a:cubicBezTo>
                <a:cubicBezTo>
                  <a:pt x="585416" y="256983"/>
                  <a:pt x="607257" y="279915"/>
                  <a:pt x="615635" y="298764"/>
                </a:cubicBezTo>
                <a:cubicBezTo>
                  <a:pt x="622901" y="315113"/>
                  <a:pt x="638745" y="367019"/>
                  <a:pt x="642796" y="389299"/>
                </a:cubicBezTo>
                <a:cubicBezTo>
                  <a:pt x="646613" y="410294"/>
                  <a:pt x="647051" y="431880"/>
                  <a:pt x="651849" y="452673"/>
                </a:cubicBezTo>
                <a:cubicBezTo>
                  <a:pt x="661759" y="495615"/>
                  <a:pt x="676745" y="509221"/>
                  <a:pt x="679010" y="552261"/>
                </a:cubicBezTo>
                <a:cubicBezTo>
                  <a:pt x="681231" y="594452"/>
                  <a:pt x="679010" y="636760"/>
                  <a:pt x="679010" y="67901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676400" y="5241126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Swap indices on antisymmetric tensor</a:t>
            </a:r>
            <a:endParaRPr lang="en-US" sz="2000" dirty="0"/>
          </a:p>
        </p:txBody>
      </p:sp>
      <p:sp>
        <p:nvSpPr>
          <p:cNvPr id="11" name="Freeform 10"/>
          <p:cNvSpPr/>
          <p:nvPr/>
        </p:nvSpPr>
        <p:spPr>
          <a:xfrm>
            <a:off x="3748135" y="4390931"/>
            <a:ext cx="697116" cy="787651"/>
          </a:xfrm>
          <a:custGeom>
            <a:avLst/>
            <a:gdLst>
              <a:gd name="connsiteX0" fmla="*/ 0 w 697116"/>
              <a:gd name="connsiteY0" fmla="*/ 787651 h 787651"/>
              <a:gd name="connsiteX1" fmla="*/ 45267 w 697116"/>
              <a:gd name="connsiteY1" fmla="*/ 769544 h 787651"/>
              <a:gd name="connsiteX2" fmla="*/ 81481 w 697116"/>
              <a:gd name="connsiteY2" fmla="*/ 760491 h 787651"/>
              <a:gd name="connsiteX3" fmla="*/ 108641 w 697116"/>
              <a:gd name="connsiteY3" fmla="*/ 733330 h 787651"/>
              <a:gd name="connsiteX4" fmla="*/ 135802 w 697116"/>
              <a:gd name="connsiteY4" fmla="*/ 715223 h 787651"/>
              <a:gd name="connsiteX5" fmla="*/ 162962 w 697116"/>
              <a:gd name="connsiteY5" fmla="*/ 688063 h 787651"/>
              <a:gd name="connsiteX6" fmla="*/ 235390 w 697116"/>
              <a:gd name="connsiteY6" fmla="*/ 642796 h 787651"/>
              <a:gd name="connsiteX7" fmla="*/ 271604 w 697116"/>
              <a:gd name="connsiteY7" fmla="*/ 615635 h 787651"/>
              <a:gd name="connsiteX8" fmla="*/ 298764 w 697116"/>
              <a:gd name="connsiteY8" fmla="*/ 588475 h 787651"/>
              <a:gd name="connsiteX9" fmla="*/ 371192 w 697116"/>
              <a:gd name="connsiteY9" fmla="*/ 534154 h 787651"/>
              <a:gd name="connsiteX10" fmla="*/ 407406 w 697116"/>
              <a:gd name="connsiteY10" fmla="*/ 506994 h 787651"/>
              <a:gd name="connsiteX11" fmla="*/ 443619 w 697116"/>
              <a:gd name="connsiteY11" fmla="*/ 452673 h 787651"/>
              <a:gd name="connsiteX12" fmla="*/ 497940 w 697116"/>
              <a:gd name="connsiteY12" fmla="*/ 389299 h 787651"/>
              <a:gd name="connsiteX13" fmla="*/ 516047 w 697116"/>
              <a:gd name="connsiteY13" fmla="*/ 334978 h 787651"/>
              <a:gd name="connsiteX14" fmla="*/ 525101 w 697116"/>
              <a:gd name="connsiteY14" fmla="*/ 307818 h 787651"/>
              <a:gd name="connsiteX15" fmla="*/ 543208 w 697116"/>
              <a:gd name="connsiteY15" fmla="*/ 280657 h 787651"/>
              <a:gd name="connsiteX16" fmla="*/ 561315 w 697116"/>
              <a:gd name="connsiteY16" fmla="*/ 217283 h 787651"/>
              <a:gd name="connsiteX17" fmla="*/ 570368 w 697116"/>
              <a:gd name="connsiteY17" fmla="*/ 190122 h 787651"/>
              <a:gd name="connsiteX18" fmla="*/ 597528 w 697116"/>
              <a:gd name="connsiteY18" fmla="*/ 172016 h 787651"/>
              <a:gd name="connsiteX19" fmla="*/ 615635 w 697116"/>
              <a:gd name="connsiteY19" fmla="*/ 117695 h 787651"/>
              <a:gd name="connsiteX20" fmla="*/ 651849 w 697116"/>
              <a:gd name="connsiteY20" fmla="*/ 63374 h 787651"/>
              <a:gd name="connsiteX21" fmla="*/ 660903 w 697116"/>
              <a:gd name="connsiteY21" fmla="*/ 36214 h 787651"/>
              <a:gd name="connsiteX22" fmla="*/ 697116 w 697116"/>
              <a:gd name="connsiteY22" fmla="*/ 0 h 787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97116" h="787651">
                <a:moveTo>
                  <a:pt x="0" y="787651"/>
                </a:moveTo>
                <a:cubicBezTo>
                  <a:pt x="15089" y="781615"/>
                  <a:pt x="29850" y="774683"/>
                  <a:pt x="45267" y="769544"/>
                </a:cubicBezTo>
                <a:cubicBezTo>
                  <a:pt x="57071" y="765609"/>
                  <a:pt x="70678" y="766664"/>
                  <a:pt x="81481" y="760491"/>
                </a:cubicBezTo>
                <a:cubicBezTo>
                  <a:pt x="92598" y="754139"/>
                  <a:pt x="98805" y="741527"/>
                  <a:pt x="108641" y="733330"/>
                </a:cubicBezTo>
                <a:cubicBezTo>
                  <a:pt x="117000" y="726364"/>
                  <a:pt x="127443" y="722189"/>
                  <a:pt x="135802" y="715223"/>
                </a:cubicBezTo>
                <a:cubicBezTo>
                  <a:pt x="145638" y="707027"/>
                  <a:pt x="153241" y="696395"/>
                  <a:pt x="162962" y="688063"/>
                </a:cubicBezTo>
                <a:cubicBezTo>
                  <a:pt x="218203" y="640714"/>
                  <a:pt x="178319" y="678466"/>
                  <a:pt x="235390" y="642796"/>
                </a:cubicBezTo>
                <a:cubicBezTo>
                  <a:pt x="248186" y="634799"/>
                  <a:pt x="260147" y="625455"/>
                  <a:pt x="271604" y="615635"/>
                </a:cubicBezTo>
                <a:cubicBezTo>
                  <a:pt x="281325" y="607303"/>
                  <a:pt x="288855" y="596583"/>
                  <a:pt x="298764" y="588475"/>
                </a:cubicBezTo>
                <a:cubicBezTo>
                  <a:pt x="322121" y="569365"/>
                  <a:pt x="347049" y="552261"/>
                  <a:pt x="371192" y="534154"/>
                </a:cubicBezTo>
                <a:lnTo>
                  <a:pt x="407406" y="506994"/>
                </a:lnTo>
                <a:cubicBezTo>
                  <a:pt x="419477" y="488887"/>
                  <a:pt x="428231" y="468061"/>
                  <a:pt x="443619" y="452673"/>
                </a:cubicBezTo>
                <a:cubicBezTo>
                  <a:pt x="481450" y="414844"/>
                  <a:pt x="463098" y="435756"/>
                  <a:pt x="497940" y="389299"/>
                </a:cubicBezTo>
                <a:lnTo>
                  <a:pt x="516047" y="334978"/>
                </a:lnTo>
                <a:cubicBezTo>
                  <a:pt x="519065" y="325925"/>
                  <a:pt x="519807" y="315758"/>
                  <a:pt x="525101" y="307818"/>
                </a:cubicBezTo>
                <a:lnTo>
                  <a:pt x="543208" y="280657"/>
                </a:lnTo>
                <a:cubicBezTo>
                  <a:pt x="564912" y="215543"/>
                  <a:pt x="538581" y="296851"/>
                  <a:pt x="561315" y="217283"/>
                </a:cubicBezTo>
                <a:cubicBezTo>
                  <a:pt x="563937" y="208107"/>
                  <a:pt x="564406" y="197574"/>
                  <a:pt x="570368" y="190122"/>
                </a:cubicBezTo>
                <a:cubicBezTo>
                  <a:pt x="577165" y="181626"/>
                  <a:pt x="588475" y="178051"/>
                  <a:pt x="597528" y="172016"/>
                </a:cubicBezTo>
                <a:cubicBezTo>
                  <a:pt x="603564" y="153909"/>
                  <a:pt x="605048" y="133576"/>
                  <a:pt x="615635" y="117695"/>
                </a:cubicBezTo>
                <a:cubicBezTo>
                  <a:pt x="627706" y="99588"/>
                  <a:pt x="644967" y="84019"/>
                  <a:pt x="651849" y="63374"/>
                </a:cubicBezTo>
                <a:cubicBezTo>
                  <a:pt x="654867" y="54321"/>
                  <a:pt x="654941" y="43666"/>
                  <a:pt x="660903" y="36214"/>
                </a:cubicBezTo>
                <a:cubicBezTo>
                  <a:pt x="719164" y="-36611"/>
                  <a:pt x="667391" y="59453"/>
                  <a:pt x="697116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r="28306"/>
          <a:stretch/>
        </p:blipFill>
        <p:spPr bwMode="auto">
          <a:xfrm>
            <a:off x="271907" y="1371600"/>
            <a:ext cx="619103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705600" y="2971800"/>
            <a:ext cx="20492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Unit 4-tensor turns into metric tensor when one index is raised.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6796" y="3733800"/>
            <a:ext cx="296100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Contravariant components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2797277" y="4073666"/>
            <a:ext cx="46251" cy="81927"/>
          </a:xfrm>
          <a:custGeom>
            <a:avLst/>
            <a:gdLst>
              <a:gd name="connsiteX0" fmla="*/ 45511 w 46251"/>
              <a:gd name="connsiteY0" fmla="*/ 81875 h 81927"/>
              <a:gd name="connsiteX1" fmla="*/ 27404 w 46251"/>
              <a:gd name="connsiteY1" fmla="*/ 36607 h 81927"/>
              <a:gd name="connsiteX2" fmla="*/ 18351 w 46251"/>
              <a:gd name="connsiteY2" fmla="*/ 393 h 81927"/>
              <a:gd name="connsiteX3" fmla="*/ 244 w 46251"/>
              <a:gd name="connsiteY3" fmla="*/ 27554 h 81927"/>
              <a:gd name="connsiteX4" fmla="*/ 45511 w 46251"/>
              <a:gd name="connsiteY4" fmla="*/ 81875 h 8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51" h="81927">
                <a:moveTo>
                  <a:pt x="45511" y="81875"/>
                </a:moveTo>
                <a:cubicBezTo>
                  <a:pt x="50038" y="83384"/>
                  <a:pt x="32543" y="52025"/>
                  <a:pt x="27404" y="36607"/>
                </a:cubicBezTo>
                <a:cubicBezTo>
                  <a:pt x="23469" y="24803"/>
                  <a:pt x="30155" y="4328"/>
                  <a:pt x="18351" y="393"/>
                </a:cubicBezTo>
                <a:cubicBezTo>
                  <a:pt x="8028" y="-3048"/>
                  <a:pt x="2604" y="16932"/>
                  <a:pt x="244" y="27554"/>
                </a:cubicBezTo>
                <a:cubicBezTo>
                  <a:pt x="-3684" y="45230"/>
                  <a:pt x="40984" y="80366"/>
                  <a:pt x="45511" y="8187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0398" y="924910"/>
            <a:ext cx="2392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 weird derivative is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742173" y="1958307"/>
            <a:ext cx="38862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Substitute into </a:t>
            </a:r>
            <a:r>
              <a:rPr lang="en-US" dirty="0"/>
              <a:t>the energy momentum tensor for the electromagnetic fields </a:t>
            </a:r>
          </a:p>
        </p:txBody>
      </p:sp>
      <p:sp>
        <p:nvSpPr>
          <p:cNvPr id="7" name="Freeform 6"/>
          <p:cNvSpPr/>
          <p:nvPr/>
        </p:nvSpPr>
        <p:spPr>
          <a:xfrm>
            <a:off x="2951430" y="2281473"/>
            <a:ext cx="54320" cy="697117"/>
          </a:xfrm>
          <a:custGeom>
            <a:avLst/>
            <a:gdLst>
              <a:gd name="connsiteX0" fmla="*/ 0 w 54320"/>
              <a:gd name="connsiteY0" fmla="*/ 0 h 697117"/>
              <a:gd name="connsiteX1" fmla="*/ 18107 w 54320"/>
              <a:gd name="connsiteY1" fmla="*/ 144856 h 697117"/>
              <a:gd name="connsiteX2" fmla="*/ 27160 w 54320"/>
              <a:gd name="connsiteY2" fmla="*/ 172016 h 697117"/>
              <a:gd name="connsiteX3" fmla="*/ 36214 w 54320"/>
              <a:gd name="connsiteY3" fmla="*/ 235390 h 697117"/>
              <a:gd name="connsiteX4" fmla="*/ 54320 w 54320"/>
              <a:gd name="connsiteY4" fmla="*/ 316872 h 697117"/>
              <a:gd name="connsiteX5" fmla="*/ 45267 w 54320"/>
              <a:gd name="connsiteY5" fmla="*/ 615636 h 697117"/>
              <a:gd name="connsiteX6" fmla="*/ 27160 w 54320"/>
              <a:gd name="connsiteY6" fmla="*/ 669957 h 697117"/>
              <a:gd name="connsiteX7" fmla="*/ 27160 w 54320"/>
              <a:gd name="connsiteY7" fmla="*/ 697117 h 69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320" h="697117">
                <a:moveTo>
                  <a:pt x="0" y="0"/>
                </a:moveTo>
                <a:cubicBezTo>
                  <a:pt x="4555" y="45552"/>
                  <a:pt x="7895" y="98901"/>
                  <a:pt x="18107" y="144856"/>
                </a:cubicBezTo>
                <a:cubicBezTo>
                  <a:pt x="20177" y="154172"/>
                  <a:pt x="24142" y="162963"/>
                  <a:pt x="27160" y="172016"/>
                </a:cubicBezTo>
                <a:cubicBezTo>
                  <a:pt x="30178" y="193141"/>
                  <a:pt x="32706" y="214341"/>
                  <a:pt x="36214" y="235390"/>
                </a:cubicBezTo>
                <a:cubicBezTo>
                  <a:pt x="41962" y="269877"/>
                  <a:pt x="46181" y="284313"/>
                  <a:pt x="54320" y="316872"/>
                </a:cubicBezTo>
                <a:cubicBezTo>
                  <a:pt x="51302" y="416460"/>
                  <a:pt x="52908" y="516296"/>
                  <a:pt x="45267" y="615636"/>
                </a:cubicBezTo>
                <a:cubicBezTo>
                  <a:pt x="43803" y="634666"/>
                  <a:pt x="27160" y="650871"/>
                  <a:pt x="27160" y="669957"/>
                </a:cubicBezTo>
                <a:lnTo>
                  <a:pt x="27160" y="697117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46907" y="1140737"/>
            <a:ext cx="887240" cy="751654"/>
          </a:xfrm>
          <a:custGeom>
            <a:avLst/>
            <a:gdLst>
              <a:gd name="connsiteX0" fmla="*/ 823865 w 887240"/>
              <a:gd name="connsiteY0" fmla="*/ 0 h 751654"/>
              <a:gd name="connsiteX1" fmla="*/ 878186 w 887240"/>
              <a:gd name="connsiteY1" fmla="*/ 99588 h 751654"/>
              <a:gd name="connsiteX2" fmla="*/ 887240 w 887240"/>
              <a:gd name="connsiteY2" fmla="*/ 144855 h 751654"/>
              <a:gd name="connsiteX3" fmla="*/ 878186 w 887240"/>
              <a:gd name="connsiteY3" fmla="*/ 226336 h 751654"/>
              <a:gd name="connsiteX4" fmla="*/ 860079 w 887240"/>
              <a:gd name="connsiteY4" fmla="*/ 253497 h 751654"/>
              <a:gd name="connsiteX5" fmla="*/ 778598 w 887240"/>
              <a:gd name="connsiteY5" fmla="*/ 316871 h 751654"/>
              <a:gd name="connsiteX6" fmla="*/ 751438 w 887240"/>
              <a:gd name="connsiteY6" fmla="*/ 334978 h 751654"/>
              <a:gd name="connsiteX7" fmla="*/ 633743 w 887240"/>
              <a:gd name="connsiteY7" fmla="*/ 398352 h 751654"/>
              <a:gd name="connsiteX8" fmla="*/ 579422 w 887240"/>
              <a:gd name="connsiteY8" fmla="*/ 416459 h 751654"/>
              <a:gd name="connsiteX9" fmla="*/ 516047 w 887240"/>
              <a:gd name="connsiteY9" fmla="*/ 434566 h 751654"/>
              <a:gd name="connsiteX10" fmla="*/ 434566 w 887240"/>
              <a:gd name="connsiteY10" fmla="*/ 443619 h 751654"/>
              <a:gd name="connsiteX11" fmla="*/ 398352 w 887240"/>
              <a:gd name="connsiteY11" fmla="*/ 452673 h 751654"/>
              <a:gd name="connsiteX12" fmla="*/ 371192 w 887240"/>
              <a:gd name="connsiteY12" fmla="*/ 461726 h 751654"/>
              <a:gd name="connsiteX13" fmla="*/ 289711 w 887240"/>
              <a:gd name="connsiteY13" fmla="*/ 470780 h 751654"/>
              <a:gd name="connsiteX14" fmla="*/ 190123 w 887240"/>
              <a:gd name="connsiteY14" fmla="*/ 497940 h 751654"/>
              <a:gd name="connsiteX15" fmla="*/ 135802 w 887240"/>
              <a:gd name="connsiteY15" fmla="*/ 525101 h 751654"/>
              <a:gd name="connsiteX16" fmla="*/ 99588 w 887240"/>
              <a:gd name="connsiteY16" fmla="*/ 534154 h 751654"/>
              <a:gd name="connsiteX17" fmla="*/ 36214 w 887240"/>
              <a:gd name="connsiteY17" fmla="*/ 624689 h 751654"/>
              <a:gd name="connsiteX18" fmla="*/ 18107 w 887240"/>
              <a:gd name="connsiteY18" fmla="*/ 660903 h 751654"/>
              <a:gd name="connsiteX19" fmla="*/ 0 w 887240"/>
              <a:gd name="connsiteY19" fmla="*/ 715223 h 751654"/>
              <a:gd name="connsiteX20" fmla="*/ 9053 w 887240"/>
              <a:gd name="connsiteY20" fmla="*/ 724277 h 751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87240" h="751654">
                <a:moveTo>
                  <a:pt x="823865" y="0"/>
                </a:moveTo>
                <a:cubicBezTo>
                  <a:pt x="851753" y="44620"/>
                  <a:pt x="867652" y="57452"/>
                  <a:pt x="878186" y="99588"/>
                </a:cubicBezTo>
                <a:cubicBezTo>
                  <a:pt x="881918" y="114516"/>
                  <a:pt x="884222" y="129766"/>
                  <a:pt x="887240" y="144855"/>
                </a:cubicBezTo>
                <a:cubicBezTo>
                  <a:pt x="884222" y="172015"/>
                  <a:pt x="884814" y="199824"/>
                  <a:pt x="878186" y="226336"/>
                </a:cubicBezTo>
                <a:cubicBezTo>
                  <a:pt x="875547" y="236892"/>
                  <a:pt x="867308" y="245364"/>
                  <a:pt x="860079" y="253497"/>
                </a:cubicBezTo>
                <a:cubicBezTo>
                  <a:pt x="774409" y="349876"/>
                  <a:pt x="839219" y="286559"/>
                  <a:pt x="778598" y="316871"/>
                </a:cubicBezTo>
                <a:cubicBezTo>
                  <a:pt x="768866" y="321737"/>
                  <a:pt x="760665" y="329211"/>
                  <a:pt x="751438" y="334978"/>
                </a:cubicBezTo>
                <a:cubicBezTo>
                  <a:pt x="721738" y="353540"/>
                  <a:pt x="662526" y="388758"/>
                  <a:pt x="633743" y="398352"/>
                </a:cubicBezTo>
                <a:lnTo>
                  <a:pt x="579422" y="416459"/>
                </a:lnTo>
                <a:cubicBezTo>
                  <a:pt x="559137" y="423221"/>
                  <a:pt x="537165" y="431317"/>
                  <a:pt x="516047" y="434566"/>
                </a:cubicBezTo>
                <a:cubicBezTo>
                  <a:pt x="489037" y="438721"/>
                  <a:pt x="461726" y="440601"/>
                  <a:pt x="434566" y="443619"/>
                </a:cubicBezTo>
                <a:cubicBezTo>
                  <a:pt x="422495" y="446637"/>
                  <a:pt x="410316" y="449255"/>
                  <a:pt x="398352" y="452673"/>
                </a:cubicBezTo>
                <a:cubicBezTo>
                  <a:pt x="389176" y="455295"/>
                  <a:pt x="380605" y="460157"/>
                  <a:pt x="371192" y="461726"/>
                </a:cubicBezTo>
                <a:cubicBezTo>
                  <a:pt x="344236" y="466219"/>
                  <a:pt x="316871" y="467762"/>
                  <a:pt x="289711" y="470780"/>
                </a:cubicBezTo>
                <a:cubicBezTo>
                  <a:pt x="225166" y="503053"/>
                  <a:pt x="281475" y="479670"/>
                  <a:pt x="190123" y="497940"/>
                </a:cubicBezTo>
                <a:cubicBezTo>
                  <a:pt x="142435" y="507478"/>
                  <a:pt x="182537" y="505072"/>
                  <a:pt x="135802" y="525101"/>
                </a:cubicBezTo>
                <a:cubicBezTo>
                  <a:pt x="124365" y="530002"/>
                  <a:pt x="111659" y="531136"/>
                  <a:pt x="99588" y="534154"/>
                </a:cubicBezTo>
                <a:cubicBezTo>
                  <a:pt x="11337" y="622405"/>
                  <a:pt x="63689" y="551420"/>
                  <a:pt x="36214" y="624689"/>
                </a:cubicBezTo>
                <a:cubicBezTo>
                  <a:pt x="31475" y="637326"/>
                  <a:pt x="23119" y="648372"/>
                  <a:pt x="18107" y="660903"/>
                </a:cubicBezTo>
                <a:cubicBezTo>
                  <a:pt x="11019" y="678624"/>
                  <a:pt x="0" y="715223"/>
                  <a:pt x="0" y="715223"/>
                </a:cubicBezTo>
                <a:cubicBezTo>
                  <a:pt x="11249" y="760220"/>
                  <a:pt x="9053" y="763880"/>
                  <a:pt x="9053" y="72427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Energy momentum tensor is supposed to be symmetric, but it is not.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 </a:t>
            </a:r>
            <a:r>
              <a:rPr lang="en-US" sz="2000" dirty="0" smtClean="0"/>
              <a:t>first </a:t>
            </a:r>
            <a:r>
              <a:rPr lang="en-US" sz="2000" dirty="0" smtClean="0"/>
              <a:t>term, </a:t>
            </a:r>
            <a:r>
              <a:rPr lang="en-US" sz="2000" i="1" dirty="0" smtClean="0"/>
              <a:t>I</a:t>
            </a:r>
            <a:r>
              <a:rPr lang="en-US" sz="2000" dirty="0" smtClean="0"/>
              <a:t>       </a:t>
            </a:r>
            <a:r>
              <a:rPr lang="en-US" sz="2000" i="1" dirty="0" smtClean="0"/>
              <a:t>k</a:t>
            </a:r>
            <a:r>
              <a:rPr lang="en-US" sz="2000" dirty="0" smtClean="0"/>
              <a:t> </a:t>
            </a:r>
            <a:r>
              <a:rPr lang="en-US" sz="2000" dirty="0" smtClean="0"/>
              <a:t>gives different derivatives and field components</a:t>
            </a:r>
          </a:p>
          <a:p>
            <a:pPr marL="0" indent="0">
              <a:buNone/>
            </a:pPr>
            <a:r>
              <a:rPr lang="en-US" sz="2000" dirty="0" smtClean="0"/>
              <a:t>To symmetrize add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Which is of the form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6637" t="26280" r="23178" b="43005"/>
          <a:stretch/>
        </p:blipFill>
        <p:spPr bwMode="auto">
          <a:xfrm>
            <a:off x="2362200" y="2743201"/>
            <a:ext cx="4589756" cy="102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78552" t="23632" r="2519" b="45654"/>
          <a:stretch/>
        </p:blipFill>
        <p:spPr bwMode="auto">
          <a:xfrm>
            <a:off x="6400800" y="3429000"/>
            <a:ext cx="1731145" cy="102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6637" t="66748" r="29318"/>
          <a:stretch/>
        </p:blipFill>
        <p:spPr bwMode="auto">
          <a:xfrm>
            <a:off x="2286000" y="4876800"/>
            <a:ext cx="4028243" cy="111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467600" y="4267200"/>
            <a:ext cx="114948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= 0 </a:t>
            </a:r>
          </a:p>
          <a:p>
            <a:r>
              <a:rPr lang="en-US" dirty="0" smtClean="0"/>
              <a:t>in vacuum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2133600"/>
            <a:ext cx="381000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17337" y="3714690"/>
            <a:ext cx="71686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</a:t>
            </a: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6102036" y="3385996"/>
            <a:ext cx="660955" cy="106855"/>
          </a:xfrm>
          <a:custGeom>
            <a:avLst/>
            <a:gdLst>
              <a:gd name="connsiteX0" fmla="*/ 0 w 660955"/>
              <a:gd name="connsiteY0" fmla="*/ 0 h 106855"/>
              <a:gd name="connsiteX1" fmla="*/ 45267 w 660955"/>
              <a:gd name="connsiteY1" fmla="*/ 36214 h 106855"/>
              <a:gd name="connsiteX2" fmla="*/ 99588 w 660955"/>
              <a:gd name="connsiteY2" fmla="*/ 54321 h 106855"/>
              <a:gd name="connsiteX3" fmla="*/ 144855 w 660955"/>
              <a:gd name="connsiteY3" fmla="*/ 45267 h 106855"/>
              <a:gd name="connsiteX4" fmla="*/ 172015 w 660955"/>
              <a:gd name="connsiteY4" fmla="*/ 36214 h 106855"/>
              <a:gd name="connsiteX5" fmla="*/ 271604 w 660955"/>
              <a:gd name="connsiteY5" fmla="*/ 45267 h 106855"/>
              <a:gd name="connsiteX6" fmla="*/ 298764 w 660955"/>
              <a:gd name="connsiteY6" fmla="*/ 72428 h 106855"/>
              <a:gd name="connsiteX7" fmla="*/ 325924 w 660955"/>
              <a:gd name="connsiteY7" fmla="*/ 54321 h 106855"/>
              <a:gd name="connsiteX8" fmla="*/ 497940 w 660955"/>
              <a:gd name="connsiteY8" fmla="*/ 63374 h 106855"/>
              <a:gd name="connsiteX9" fmla="*/ 534154 w 660955"/>
              <a:gd name="connsiteY9" fmla="*/ 72428 h 106855"/>
              <a:gd name="connsiteX10" fmla="*/ 615635 w 660955"/>
              <a:gd name="connsiteY10" fmla="*/ 63374 h 106855"/>
              <a:gd name="connsiteX11" fmla="*/ 633742 w 660955"/>
              <a:gd name="connsiteY11" fmla="*/ 36214 h 106855"/>
              <a:gd name="connsiteX12" fmla="*/ 660903 w 660955"/>
              <a:gd name="connsiteY12" fmla="*/ 9054 h 106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60955" h="106855">
                <a:moveTo>
                  <a:pt x="0" y="0"/>
                </a:moveTo>
                <a:cubicBezTo>
                  <a:pt x="15089" y="12071"/>
                  <a:pt x="28303" y="26961"/>
                  <a:pt x="45267" y="36214"/>
                </a:cubicBezTo>
                <a:cubicBezTo>
                  <a:pt x="62023" y="45354"/>
                  <a:pt x="99588" y="54321"/>
                  <a:pt x="99588" y="54321"/>
                </a:cubicBezTo>
                <a:cubicBezTo>
                  <a:pt x="114677" y="51303"/>
                  <a:pt x="129927" y="48999"/>
                  <a:pt x="144855" y="45267"/>
                </a:cubicBezTo>
                <a:cubicBezTo>
                  <a:pt x="154113" y="42952"/>
                  <a:pt x="162472" y="36214"/>
                  <a:pt x="172015" y="36214"/>
                </a:cubicBezTo>
                <a:cubicBezTo>
                  <a:pt x="205348" y="36214"/>
                  <a:pt x="238408" y="42249"/>
                  <a:pt x="271604" y="45267"/>
                </a:cubicBezTo>
                <a:cubicBezTo>
                  <a:pt x="305155" y="145921"/>
                  <a:pt x="277462" y="99056"/>
                  <a:pt x="298764" y="72428"/>
                </a:cubicBezTo>
                <a:cubicBezTo>
                  <a:pt x="305561" y="63931"/>
                  <a:pt x="316871" y="60357"/>
                  <a:pt x="325924" y="54321"/>
                </a:cubicBezTo>
                <a:cubicBezTo>
                  <a:pt x="383263" y="57339"/>
                  <a:pt x="440738" y="58400"/>
                  <a:pt x="497940" y="63374"/>
                </a:cubicBezTo>
                <a:cubicBezTo>
                  <a:pt x="510336" y="64452"/>
                  <a:pt x="521711" y="72428"/>
                  <a:pt x="534154" y="72428"/>
                </a:cubicBezTo>
                <a:cubicBezTo>
                  <a:pt x="561481" y="72428"/>
                  <a:pt x="588475" y="66392"/>
                  <a:pt x="615635" y="63374"/>
                </a:cubicBezTo>
                <a:cubicBezTo>
                  <a:pt x="621671" y="54321"/>
                  <a:pt x="626048" y="43908"/>
                  <a:pt x="633742" y="36214"/>
                </a:cubicBezTo>
                <a:cubicBezTo>
                  <a:pt x="663414" y="6543"/>
                  <a:pt x="660903" y="31731"/>
                  <a:pt x="660903" y="905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61299" y="3530851"/>
            <a:ext cx="1448554" cy="1475715"/>
          </a:xfrm>
          <a:custGeom>
            <a:avLst/>
            <a:gdLst>
              <a:gd name="connsiteX0" fmla="*/ 1448554 w 1448554"/>
              <a:gd name="connsiteY0" fmla="*/ 0 h 1475715"/>
              <a:gd name="connsiteX1" fmla="*/ 1394234 w 1448554"/>
              <a:gd name="connsiteY1" fmla="*/ 90535 h 1475715"/>
              <a:gd name="connsiteX2" fmla="*/ 1339913 w 1448554"/>
              <a:gd name="connsiteY2" fmla="*/ 153909 h 1475715"/>
              <a:gd name="connsiteX3" fmla="*/ 1294646 w 1448554"/>
              <a:gd name="connsiteY3" fmla="*/ 226337 h 1475715"/>
              <a:gd name="connsiteX4" fmla="*/ 1285592 w 1448554"/>
              <a:gd name="connsiteY4" fmla="*/ 253498 h 1475715"/>
              <a:gd name="connsiteX5" fmla="*/ 1258432 w 1448554"/>
              <a:gd name="connsiteY5" fmla="*/ 280658 h 1475715"/>
              <a:gd name="connsiteX6" fmla="*/ 1231271 w 1448554"/>
              <a:gd name="connsiteY6" fmla="*/ 316872 h 1475715"/>
              <a:gd name="connsiteX7" fmla="*/ 1195057 w 1448554"/>
              <a:gd name="connsiteY7" fmla="*/ 344032 h 1475715"/>
              <a:gd name="connsiteX8" fmla="*/ 1131683 w 1448554"/>
              <a:gd name="connsiteY8" fmla="*/ 389299 h 1475715"/>
              <a:gd name="connsiteX9" fmla="*/ 1104523 w 1448554"/>
              <a:gd name="connsiteY9" fmla="*/ 407406 h 1475715"/>
              <a:gd name="connsiteX10" fmla="*/ 1077362 w 1448554"/>
              <a:gd name="connsiteY10" fmla="*/ 434567 h 1475715"/>
              <a:gd name="connsiteX11" fmla="*/ 1041149 w 1448554"/>
              <a:gd name="connsiteY11" fmla="*/ 443620 h 1475715"/>
              <a:gd name="connsiteX12" fmla="*/ 1013988 w 1448554"/>
              <a:gd name="connsiteY12" fmla="*/ 452674 h 1475715"/>
              <a:gd name="connsiteX13" fmla="*/ 950614 w 1448554"/>
              <a:gd name="connsiteY13" fmla="*/ 479834 h 1475715"/>
              <a:gd name="connsiteX14" fmla="*/ 887240 w 1448554"/>
              <a:gd name="connsiteY14" fmla="*/ 506995 h 1475715"/>
              <a:gd name="connsiteX15" fmla="*/ 851026 w 1448554"/>
              <a:gd name="connsiteY15" fmla="*/ 525101 h 1475715"/>
              <a:gd name="connsiteX16" fmla="*/ 796705 w 1448554"/>
              <a:gd name="connsiteY16" fmla="*/ 543208 h 1475715"/>
              <a:gd name="connsiteX17" fmla="*/ 760491 w 1448554"/>
              <a:gd name="connsiteY17" fmla="*/ 561315 h 1475715"/>
              <a:gd name="connsiteX18" fmla="*/ 733331 w 1448554"/>
              <a:gd name="connsiteY18" fmla="*/ 579422 h 1475715"/>
              <a:gd name="connsiteX19" fmla="*/ 706170 w 1448554"/>
              <a:gd name="connsiteY19" fmla="*/ 588476 h 1475715"/>
              <a:gd name="connsiteX20" fmla="*/ 669956 w 1448554"/>
              <a:gd name="connsiteY20" fmla="*/ 606583 h 1475715"/>
              <a:gd name="connsiteX21" fmla="*/ 642796 w 1448554"/>
              <a:gd name="connsiteY21" fmla="*/ 615636 h 1475715"/>
              <a:gd name="connsiteX22" fmla="*/ 552261 w 1448554"/>
              <a:gd name="connsiteY22" fmla="*/ 651850 h 1475715"/>
              <a:gd name="connsiteX23" fmla="*/ 452673 w 1448554"/>
              <a:gd name="connsiteY23" fmla="*/ 697117 h 1475715"/>
              <a:gd name="connsiteX24" fmla="*/ 398352 w 1448554"/>
              <a:gd name="connsiteY24" fmla="*/ 742385 h 1475715"/>
              <a:gd name="connsiteX25" fmla="*/ 334978 w 1448554"/>
              <a:gd name="connsiteY25" fmla="*/ 778599 h 1475715"/>
              <a:gd name="connsiteX26" fmla="*/ 307818 w 1448554"/>
              <a:gd name="connsiteY26" fmla="*/ 805759 h 1475715"/>
              <a:gd name="connsiteX27" fmla="*/ 253497 w 1448554"/>
              <a:gd name="connsiteY27" fmla="*/ 841973 h 1475715"/>
              <a:gd name="connsiteX28" fmla="*/ 226337 w 1448554"/>
              <a:gd name="connsiteY28" fmla="*/ 860080 h 1475715"/>
              <a:gd name="connsiteX29" fmla="*/ 162962 w 1448554"/>
              <a:gd name="connsiteY29" fmla="*/ 941561 h 1475715"/>
              <a:gd name="connsiteX30" fmla="*/ 144855 w 1448554"/>
              <a:gd name="connsiteY30" fmla="*/ 968721 h 1475715"/>
              <a:gd name="connsiteX31" fmla="*/ 117695 w 1448554"/>
              <a:gd name="connsiteY31" fmla="*/ 1050202 h 1475715"/>
              <a:gd name="connsiteX32" fmla="*/ 108642 w 1448554"/>
              <a:gd name="connsiteY32" fmla="*/ 1077363 h 1475715"/>
              <a:gd name="connsiteX33" fmla="*/ 90535 w 1448554"/>
              <a:gd name="connsiteY33" fmla="*/ 1140737 h 1475715"/>
              <a:gd name="connsiteX34" fmla="*/ 81481 w 1448554"/>
              <a:gd name="connsiteY34" fmla="*/ 1204111 h 1475715"/>
              <a:gd name="connsiteX35" fmla="*/ 72428 w 1448554"/>
              <a:gd name="connsiteY35" fmla="*/ 1294646 h 1475715"/>
              <a:gd name="connsiteX36" fmla="*/ 45267 w 1448554"/>
              <a:gd name="connsiteY36" fmla="*/ 1376127 h 1475715"/>
              <a:gd name="connsiteX37" fmla="*/ 27160 w 1448554"/>
              <a:gd name="connsiteY37" fmla="*/ 1430448 h 1475715"/>
              <a:gd name="connsiteX38" fmla="*/ 18107 w 1448554"/>
              <a:gd name="connsiteY38" fmla="*/ 1457608 h 1475715"/>
              <a:gd name="connsiteX39" fmla="*/ 0 w 1448554"/>
              <a:gd name="connsiteY39" fmla="*/ 1475715 h 147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8554" h="1475715">
                <a:moveTo>
                  <a:pt x="1448554" y="0"/>
                </a:moveTo>
                <a:cubicBezTo>
                  <a:pt x="1397073" y="102964"/>
                  <a:pt x="1446639" y="11929"/>
                  <a:pt x="1394234" y="90535"/>
                </a:cubicBezTo>
                <a:cubicBezTo>
                  <a:pt x="1354924" y="149499"/>
                  <a:pt x="1385765" y="123341"/>
                  <a:pt x="1339913" y="153909"/>
                </a:cubicBezTo>
                <a:cubicBezTo>
                  <a:pt x="1292521" y="272391"/>
                  <a:pt x="1352623" y="139372"/>
                  <a:pt x="1294646" y="226337"/>
                </a:cubicBezTo>
                <a:cubicBezTo>
                  <a:pt x="1289352" y="234278"/>
                  <a:pt x="1290886" y="245557"/>
                  <a:pt x="1285592" y="253498"/>
                </a:cubicBezTo>
                <a:cubicBezTo>
                  <a:pt x="1278490" y="264151"/>
                  <a:pt x="1266764" y="270937"/>
                  <a:pt x="1258432" y="280658"/>
                </a:cubicBezTo>
                <a:cubicBezTo>
                  <a:pt x="1248612" y="292115"/>
                  <a:pt x="1241941" y="306202"/>
                  <a:pt x="1231271" y="316872"/>
                </a:cubicBezTo>
                <a:cubicBezTo>
                  <a:pt x="1220601" y="327541"/>
                  <a:pt x="1206513" y="334212"/>
                  <a:pt x="1195057" y="344032"/>
                </a:cubicBezTo>
                <a:cubicBezTo>
                  <a:pt x="1128693" y="400916"/>
                  <a:pt x="1210614" y="344196"/>
                  <a:pt x="1131683" y="389299"/>
                </a:cubicBezTo>
                <a:cubicBezTo>
                  <a:pt x="1122236" y="394697"/>
                  <a:pt x="1112882" y="400440"/>
                  <a:pt x="1104523" y="407406"/>
                </a:cubicBezTo>
                <a:cubicBezTo>
                  <a:pt x="1094687" y="415603"/>
                  <a:pt x="1088479" y="428214"/>
                  <a:pt x="1077362" y="434567"/>
                </a:cubicBezTo>
                <a:cubicBezTo>
                  <a:pt x="1066559" y="440740"/>
                  <a:pt x="1053113" y="440202"/>
                  <a:pt x="1041149" y="443620"/>
                </a:cubicBezTo>
                <a:cubicBezTo>
                  <a:pt x="1031973" y="446242"/>
                  <a:pt x="1022524" y="448406"/>
                  <a:pt x="1013988" y="452674"/>
                </a:cubicBezTo>
                <a:cubicBezTo>
                  <a:pt x="951468" y="483934"/>
                  <a:pt x="1025981" y="460993"/>
                  <a:pt x="950614" y="479834"/>
                </a:cubicBezTo>
                <a:cubicBezTo>
                  <a:pt x="830535" y="539873"/>
                  <a:pt x="980469" y="467040"/>
                  <a:pt x="887240" y="506995"/>
                </a:cubicBezTo>
                <a:cubicBezTo>
                  <a:pt x="874835" y="512311"/>
                  <a:pt x="863557" y="520089"/>
                  <a:pt x="851026" y="525101"/>
                </a:cubicBezTo>
                <a:cubicBezTo>
                  <a:pt x="833305" y="532189"/>
                  <a:pt x="813776" y="534672"/>
                  <a:pt x="796705" y="543208"/>
                </a:cubicBezTo>
                <a:cubicBezTo>
                  <a:pt x="784634" y="549244"/>
                  <a:pt x="772209" y="554619"/>
                  <a:pt x="760491" y="561315"/>
                </a:cubicBezTo>
                <a:cubicBezTo>
                  <a:pt x="751044" y="566713"/>
                  <a:pt x="743063" y="574556"/>
                  <a:pt x="733331" y="579422"/>
                </a:cubicBezTo>
                <a:cubicBezTo>
                  <a:pt x="724795" y="583690"/>
                  <a:pt x="714942" y="584717"/>
                  <a:pt x="706170" y="588476"/>
                </a:cubicBezTo>
                <a:cubicBezTo>
                  <a:pt x="693765" y="593792"/>
                  <a:pt x="682361" y="601267"/>
                  <a:pt x="669956" y="606583"/>
                </a:cubicBezTo>
                <a:cubicBezTo>
                  <a:pt x="661185" y="610342"/>
                  <a:pt x="651703" y="612210"/>
                  <a:pt x="642796" y="615636"/>
                </a:cubicBezTo>
                <a:cubicBezTo>
                  <a:pt x="612459" y="627304"/>
                  <a:pt x="581333" y="637314"/>
                  <a:pt x="552261" y="651850"/>
                </a:cubicBezTo>
                <a:cubicBezTo>
                  <a:pt x="471298" y="692332"/>
                  <a:pt x="505441" y="679529"/>
                  <a:pt x="452673" y="697117"/>
                </a:cubicBezTo>
                <a:cubicBezTo>
                  <a:pt x="385241" y="742073"/>
                  <a:pt x="468061" y="684294"/>
                  <a:pt x="398352" y="742385"/>
                </a:cubicBezTo>
                <a:cubicBezTo>
                  <a:pt x="347032" y="785152"/>
                  <a:pt x="396962" y="734325"/>
                  <a:pt x="334978" y="778599"/>
                </a:cubicBezTo>
                <a:cubicBezTo>
                  <a:pt x="324559" y="786041"/>
                  <a:pt x="317924" y="797899"/>
                  <a:pt x="307818" y="805759"/>
                </a:cubicBezTo>
                <a:cubicBezTo>
                  <a:pt x="290640" y="819120"/>
                  <a:pt x="271604" y="829902"/>
                  <a:pt x="253497" y="841973"/>
                </a:cubicBezTo>
                <a:cubicBezTo>
                  <a:pt x="244444" y="848009"/>
                  <a:pt x="234031" y="852386"/>
                  <a:pt x="226337" y="860080"/>
                </a:cubicBezTo>
                <a:cubicBezTo>
                  <a:pt x="183787" y="902628"/>
                  <a:pt x="206279" y="876586"/>
                  <a:pt x="162962" y="941561"/>
                </a:cubicBezTo>
                <a:lnTo>
                  <a:pt x="144855" y="968721"/>
                </a:lnTo>
                <a:lnTo>
                  <a:pt x="117695" y="1050202"/>
                </a:lnTo>
                <a:cubicBezTo>
                  <a:pt x="114677" y="1059256"/>
                  <a:pt x="110957" y="1068105"/>
                  <a:pt x="108642" y="1077363"/>
                </a:cubicBezTo>
                <a:cubicBezTo>
                  <a:pt x="97273" y="1122835"/>
                  <a:pt x="103523" y="1101773"/>
                  <a:pt x="90535" y="1140737"/>
                </a:cubicBezTo>
                <a:cubicBezTo>
                  <a:pt x="87517" y="1161862"/>
                  <a:pt x="83974" y="1182918"/>
                  <a:pt x="81481" y="1204111"/>
                </a:cubicBezTo>
                <a:cubicBezTo>
                  <a:pt x="77937" y="1234232"/>
                  <a:pt x="78017" y="1264837"/>
                  <a:pt x="72428" y="1294646"/>
                </a:cubicBezTo>
                <a:cubicBezTo>
                  <a:pt x="72425" y="1294661"/>
                  <a:pt x="49796" y="1362539"/>
                  <a:pt x="45267" y="1376127"/>
                </a:cubicBezTo>
                <a:lnTo>
                  <a:pt x="27160" y="1430448"/>
                </a:lnTo>
                <a:cubicBezTo>
                  <a:pt x="24142" y="1439501"/>
                  <a:pt x="24855" y="1450860"/>
                  <a:pt x="18107" y="1457608"/>
                </a:cubicBezTo>
                <a:lnTo>
                  <a:pt x="0" y="1475715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717" t="8995" r="25252"/>
          <a:stretch/>
        </p:blipFill>
        <p:spPr bwMode="auto">
          <a:xfrm>
            <a:off x="1136695" y="1600200"/>
            <a:ext cx="6679707" cy="235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5334000"/>
            <a:ext cx="1974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is symmetric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965537"/>
            <a:ext cx="2362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new energy momentum tensor that we get is</a:t>
            </a:r>
            <a:endParaRPr lang="en-US" sz="2000" dirty="0"/>
          </a:p>
        </p:txBody>
      </p:sp>
      <p:sp>
        <p:nvSpPr>
          <p:cNvPr id="3" name="Freeform 2"/>
          <p:cNvSpPr/>
          <p:nvPr/>
        </p:nvSpPr>
        <p:spPr>
          <a:xfrm>
            <a:off x="3966771" y="1584356"/>
            <a:ext cx="1275185" cy="1312753"/>
          </a:xfrm>
          <a:custGeom>
            <a:avLst/>
            <a:gdLst>
              <a:gd name="connsiteX0" fmla="*/ 695764 w 1275185"/>
              <a:gd name="connsiteY0" fmla="*/ 45268 h 1312753"/>
              <a:gd name="connsiteX1" fmla="*/ 650496 w 1275185"/>
              <a:gd name="connsiteY1" fmla="*/ 36214 h 1312753"/>
              <a:gd name="connsiteX2" fmla="*/ 623336 w 1275185"/>
              <a:gd name="connsiteY2" fmla="*/ 27161 h 1312753"/>
              <a:gd name="connsiteX3" fmla="*/ 587122 w 1275185"/>
              <a:gd name="connsiteY3" fmla="*/ 18107 h 1312753"/>
              <a:gd name="connsiteX4" fmla="*/ 559962 w 1275185"/>
              <a:gd name="connsiteY4" fmla="*/ 9054 h 1312753"/>
              <a:gd name="connsiteX5" fmla="*/ 514694 w 1275185"/>
              <a:gd name="connsiteY5" fmla="*/ 0 h 1312753"/>
              <a:gd name="connsiteX6" fmla="*/ 342679 w 1275185"/>
              <a:gd name="connsiteY6" fmla="*/ 9054 h 1312753"/>
              <a:gd name="connsiteX7" fmla="*/ 288358 w 1275185"/>
              <a:gd name="connsiteY7" fmla="*/ 36214 h 1312753"/>
              <a:gd name="connsiteX8" fmla="*/ 234037 w 1275185"/>
              <a:gd name="connsiteY8" fmla="*/ 54321 h 1312753"/>
              <a:gd name="connsiteX9" fmla="*/ 188770 w 1275185"/>
              <a:gd name="connsiteY9" fmla="*/ 90535 h 1312753"/>
              <a:gd name="connsiteX10" fmla="*/ 170663 w 1275185"/>
              <a:gd name="connsiteY10" fmla="*/ 117695 h 1312753"/>
              <a:gd name="connsiteX11" fmla="*/ 143502 w 1275185"/>
              <a:gd name="connsiteY11" fmla="*/ 135802 h 1312753"/>
              <a:gd name="connsiteX12" fmla="*/ 116342 w 1275185"/>
              <a:gd name="connsiteY12" fmla="*/ 162963 h 1312753"/>
              <a:gd name="connsiteX13" fmla="*/ 89181 w 1275185"/>
              <a:gd name="connsiteY13" fmla="*/ 217284 h 1312753"/>
              <a:gd name="connsiteX14" fmla="*/ 71075 w 1275185"/>
              <a:gd name="connsiteY14" fmla="*/ 271604 h 1312753"/>
              <a:gd name="connsiteX15" fmla="*/ 62021 w 1275185"/>
              <a:gd name="connsiteY15" fmla="*/ 298765 h 1312753"/>
              <a:gd name="connsiteX16" fmla="*/ 43914 w 1275185"/>
              <a:gd name="connsiteY16" fmla="*/ 353086 h 1312753"/>
              <a:gd name="connsiteX17" fmla="*/ 34861 w 1275185"/>
              <a:gd name="connsiteY17" fmla="*/ 380246 h 1312753"/>
              <a:gd name="connsiteX18" fmla="*/ 16754 w 1275185"/>
              <a:gd name="connsiteY18" fmla="*/ 488888 h 1312753"/>
              <a:gd name="connsiteX19" fmla="*/ 43914 w 1275185"/>
              <a:gd name="connsiteY19" fmla="*/ 959668 h 1312753"/>
              <a:gd name="connsiteX20" fmla="*/ 62021 w 1275185"/>
              <a:gd name="connsiteY20" fmla="*/ 986828 h 1312753"/>
              <a:gd name="connsiteX21" fmla="*/ 98235 w 1275185"/>
              <a:gd name="connsiteY21" fmla="*/ 1032095 h 1312753"/>
              <a:gd name="connsiteX22" fmla="*/ 143502 w 1275185"/>
              <a:gd name="connsiteY22" fmla="*/ 1077363 h 1312753"/>
              <a:gd name="connsiteX23" fmla="*/ 197823 w 1275185"/>
              <a:gd name="connsiteY23" fmla="*/ 1131684 h 1312753"/>
              <a:gd name="connsiteX24" fmla="*/ 224983 w 1275185"/>
              <a:gd name="connsiteY24" fmla="*/ 1149791 h 1312753"/>
              <a:gd name="connsiteX25" fmla="*/ 306465 w 1275185"/>
              <a:gd name="connsiteY25" fmla="*/ 1213165 h 1312753"/>
              <a:gd name="connsiteX26" fmla="*/ 369839 w 1275185"/>
              <a:gd name="connsiteY26" fmla="*/ 1240325 h 1312753"/>
              <a:gd name="connsiteX27" fmla="*/ 396999 w 1275185"/>
              <a:gd name="connsiteY27" fmla="*/ 1258432 h 1312753"/>
              <a:gd name="connsiteX28" fmla="*/ 433213 w 1275185"/>
              <a:gd name="connsiteY28" fmla="*/ 1267486 h 1312753"/>
              <a:gd name="connsiteX29" fmla="*/ 460374 w 1275185"/>
              <a:gd name="connsiteY29" fmla="*/ 1276539 h 1312753"/>
              <a:gd name="connsiteX30" fmla="*/ 487534 w 1275185"/>
              <a:gd name="connsiteY30" fmla="*/ 1294646 h 1312753"/>
              <a:gd name="connsiteX31" fmla="*/ 559962 w 1275185"/>
              <a:gd name="connsiteY31" fmla="*/ 1312753 h 1312753"/>
              <a:gd name="connsiteX32" fmla="*/ 741031 w 1275185"/>
              <a:gd name="connsiteY32" fmla="*/ 1303699 h 1312753"/>
              <a:gd name="connsiteX33" fmla="*/ 840619 w 1275185"/>
              <a:gd name="connsiteY33" fmla="*/ 1285593 h 1312753"/>
              <a:gd name="connsiteX34" fmla="*/ 903993 w 1275185"/>
              <a:gd name="connsiteY34" fmla="*/ 1276539 h 1312753"/>
              <a:gd name="connsiteX35" fmla="*/ 931154 w 1275185"/>
              <a:gd name="connsiteY35" fmla="*/ 1267486 h 1312753"/>
              <a:gd name="connsiteX36" fmla="*/ 958314 w 1275185"/>
              <a:gd name="connsiteY36" fmla="*/ 1249379 h 1312753"/>
              <a:gd name="connsiteX37" fmla="*/ 1012635 w 1275185"/>
              <a:gd name="connsiteY37" fmla="*/ 1231272 h 1312753"/>
              <a:gd name="connsiteX38" fmla="*/ 1039795 w 1275185"/>
              <a:gd name="connsiteY38" fmla="*/ 1213165 h 1312753"/>
              <a:gd name="connsiteX39" fmla="*/ 1094116 w 1275185"/>
              <a:gd name="connsiteY39" fmla="*/ 1195058 h 1312753"/>
              <a:gd name="connsiteX40" fmla="*/ 1121277 w 1275185"/>
              <a:gd name="connsiteY40" fmla="*/ 1176951 h 1312753"/>
              <a:gd name="connsiteX41" fmla="*/ 1175597 w 1275185"/>
              <a:gd name="connsiteY41" fmla="*/ 1131684 h 1312753"/>
              <a:gd name="connsiteX42" fmla="*/ 1202758 w 1275185"/>
              <a:gd name="connsiteY42" fmla="*/ 1077363 h 1312753"/>
              <a:gd name="connsiteX43" fmla="*/ 1220865 w 1275185"/>
              <a:gd name="connsiteY43" fmla="*/ 1041149 h 1312753"/>
              <a:gd name="connsiteX44" fmla="*/ 1248025 w 1275185"/>
              <a:gd name="connsiteY44" fmla="*/ 1023042 h 1312753"/>
              <a:gd name="connsiteX45" fmla="*/ 1275185 w 1275185"/>
              <a:gd name="connsiteY45" fmla="*/ 905347 h 1312753"/>
              <a:gd name="connsiteX46" fmla="*/ 1266132 w 1275185"/>
              <a:gd name="connsiteY46" fmla="*/ 832919 h 1312753"/>
              <a:gd name="connsiteX47" fmla="*/ 1257079 w 1275185"/>
              <a:gd name="connsiteY47" fmla="*/ 787652 h 1312753"/>
              <a:gd name="connsiteX48" fmla="*/ 1238972 w 1275185"/>
              <a:gd name="connsiteY48" fmla="*/ 633743 h 1312753"/>
              <a:gd name="connsiteX49" fmla="*/ 1229918 w 1275185"/>
              <a:gd name="connsiteY49" fmla="*/ 606583 h 1312753"/>
              <a:gd name="connsiteX50" fmla="*/ 1220865 w 1275185"/>
              <a:gd name="connsiteY50" fmla="*/ 552262 h 1312753"/>
              <a:gd name="connsiteX51" fmla="*/ 1202758 w 1275185"/>
              <a:gd name="connsiteY51" fmla="*/ 488888 h 1312753"/>
              <a:gd name="connsiteX52" fmla="*/ 1193704 w 1275185"/>
              <a:gd name="connsiteY52" fmla="*/ 425513 h 1312753"/>
              <a:gd name="connsiteX53" fmla="*/ 1175597 w 1275185"/>
              <a:gd name="connsiteY53" fmla="*/ 398353 h 1312753"/>
              <a:gd name="connsiteX54" fmla="*/ 1121277 w 1275185"/>
              <a:gd name="connsiteY54" fmla="*/ 289711 h 1312753"/>
              <a:gd name="connsiteX55" fmla="*/ 1103170 w 1275185"/>
              <a:gd name="connsiteY55" fmla="*/ 262551 h 1312753"/>
              <a:gd name="connsiteX56" fmla="*/ 1066956 w 1275185"/>
              <a:gd name="connsiteY56" fmla="*/ 235391 h 1312753"/>
              <a:gd name="connsiteX57" fmla="*/ 1012635 w 1275185"/>
              <a:gd name="connsiteY57" fmla="*/ 199177 h 1312753"/>
              <a:gd name="connsiteX58" fmla="*/ 958314 w 1275185"/>
              <a:gd name="connsiteY58" fmla="*/ 153909 h 1312753"/>
              <a:gd name="connsiteX59" fmla="*/ 931154 w 1275185"/>
              <a:gd name="connsiteY59" fmla="*/ 126749 h 1312753"/>
              <a:gd name="connsiteX60" fmla="*/ 894940 w 1275185"/>
              <a:gd name="connsiteY60" fmla="*/ 108642 h 1312753"/>
              <a:gd name="connsiteX61" fmla="*/ 840619 w 1275185"/>
              <a:gd name="connsiteY61" fmla="*/ 72428 h 1312753"/>
              <a:gd name="connsiteX62" fmla="*/ 786298 w 1275185"/>
              <a:gd name="connsiteY62" fmla="*/ 54321 h 1312753"/>
              <a:gd name="connsiteX63" fmla="*/ 695764 w 1275185"/>
              <a:gd name="connsiteY63" fmla="*/ 36214 h 1312753"/>
              <a:gd name="connsiteX64" fmla="*/ 695764 w 1275185"/>
              <a:gd name="connsiteY64" fmla="*/ 45268 h 1312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275185" h="1312753">
                <a:moveTo>
                  <a:pt x="695764" y="45268"/>
                </a:moveTo>
                <a:cubicBezTo>
                  <a:pt x="688219" y="45268"/>
                  <a:pt x="665425" y="39946"/>
                  <a:pt x="650496" y="36214"/>
                </a:cubicBezTo>
                <a:cubicBezTo>
                  <a:pt x="641238" y="33899"/>
                  <a:pt x="632512" y="29783"/>
                  <a:pt x="623336" y="27161"/>
                </a:cubicBezTo>
                <a:cubicBezTo>
                  <a:pt x="611372" y="23743"/>
                  <a:pt x="599086" y="21525"/>
                  <a:pt x="587122" y="18107"/>
                </a:cubicBezTo>
                <a:cubicBezTo>
                  <a:pt x="577946" y="15485"/>
                  <a:pt x="569220" y="11369"/>
                  <a:pt x="559962" y="9054"/>
                </a:cubicBezTo>
                <a:cubicBezTo>
                  <a:pt x="545033" y="5322"/>
                  <a:pt x="529783" y="3018"/>
                  <a:pt x="514694" y="0"/>
                </a:cubicBezTo>
                <a:cubicBezTo>
                  <a:pt x="457356" y="3018"/>
                  <a:pt x="399861" y="3856"/>
                  <a:pt x="342679" y="9054"/>
                </a:cubicBezTo>
                <a:cubicBezTo>
                  <a:pt x="311544" y="11884"/>
                  <a:pt x="316220" y="23831"/>
                  <a:pt x="288358" y="36214"/>
                </a:cubicBezTo>
                <a:cubicBezTo>
                  <a:pt x="270917" y="43966"/>
                  <a:pt x="234037" y="54321"/>
                  <a:pt x="234037" y="54321"/>
                </a:cubicBezTo>
                <a:cubicBezTo>
                  <a:pt x="182146" y="132159"/>
                  <a:pt x="251240" y="40560"/>
                  <a:pt x="188770" y="90535"/>
                </a:cubicBezTo>
                <a:cubicBezTo>
                  <a:pt x="180273" y="97332"/>
                  <a:pt x="178357" y="110001"/>
                  <a:pt x="170663" y="117695"/>
                </a:cubicBezTo>
                <a:cubicBezTo>
                  <a:pt x="162969" y="125389"/>
                  <a:pt x="151861" y="128836"/>
                  <a:pt x="143502" y="135802"/>
                </a:cubicBezTo>
                <a:cubicBezTo>
                  <a:pt x="133666" y="143999"/>
                  <a:pt x="125395" y="153909"/>
                  <a:pt x="116342" y="162963"/>
                </a:cubicBezTo>
                <a:cubicBezTo>
                  <a:pt x="83316" y="262034"/>
                  <a:pt x="135991" y="111959"/>
                  <a:pt x="89181" y="217284"/>
                </a:cubicBezTo>
                <a:cubicBezTo>
                  <a:pt x="81430" y="234725"/>
                  <a:pt x="77110" y="253497"/>
                  <a:pt x="71075" y="271604"/>
                </a:cubicBezTo>
                <a:lnTo>
                  <a:pt x="62021" y="298765"/>
                </a:lnTo>
                <a:lnTo>
                  <a:pt x="43914" y="353086"/>
                </a:lnTo>
                <a:cubicBezTo>
                  <a:pt x="40896" y="362139"/>
                  <a:pt x="36733" y="370888"/>
                  <a:pt x="34861" y="380246"/>
                </a:cubicBezTo>
                <a:cubicBezTo>
                  <a:pt x="21622" y="446438"/>
                  <a:pt x="27983" y="410280"/>
                  <a:pt x="16754" y="488888"/>
                </a:cubicBezTo>
                <a:cubicBezTo>
                  <a:pt x="21277" y="706019"/>
                  <a:pt x="-38540" y="815374"/>
                  <a:pt x="43914" y="959668"/>
                </a:cubicBezTo>
                <a:cubicBezTo>
                  <a:pt x="49312" y="969115"/>
                  <a:pt x="57155" y="977096"/>
                  <a:pt x="62021" y="986828"/>
                </a:cubicBezTo>
                <a:cubicBezTo>
                  <a:pt x="83886" y="1030558"/>
                  <a:pt x="52451" y="1001573"/>
                  <a:pt x="98235" y="1032095"/>
                </a:cubicBezTo>
                <a:cubicBezTo>
                  <a:pt x="135546" y="1088062"/>
                  <a:pt x="94121" y="1033468"/>
                  <a:pt x="143502" y="1077363"/>
                </a:cubicBezTo>
                <a:cubicBezTo>
                  <a:pt x="162641" y="1094376"/>
                  <a:pt x="176517" y="1117480"/>
                  <a:pt x="197823" y="1131684"/>
                </a:cubicBezTo>
                <a:cubicBezTo>
                  <a:pt x="206876" y="1137720"/>
                  <a:pt x="216624" y="1142825"/>
                  <a:pt x="224983" y="1149791"/>
                </a:cubicBezTo>
                <a:cubicBezTo>
                  <a:pt x="256227" y="1175828"/>
                  <a:pt x="260706" y="1197912"/>
                  <a:pt x="306465" y="1213165"/>
                </a:cubicBezTo>
                <a:cubicBezTo>
                  <a:pt x="336936" y="1223322"/>
                  <a:pt x="338514" y="1222425"/>
                  <a:pt x="369839" y="1240325"/>
                </a:cubicBezTo>
                <a:cubicBezTo>
                  <a:pt x="379286" y="1245723"/>
                  <a:pt x="386998" y="1254146"/>
                  <a:pt x="396999" y="1258432"/>
                </a:cubicBezTo>
                <a:cubicBezTo>
                  <a:pt x="408436" y="1263334"/>
                  <a:pt x="421249" y="1264068"/>
                  <a:pt x="433213" y="1267486"/>
                </a:cubicBezTo>
                <a:cubicBezTo>
                  <a:pt x="442389" y="1270108"/>
                  <a:pt x="451320" y="1273521"/>
                  <a:pt x="460374" y="1276539"/>
                </a:cubicBezTo>
                <a:cubicBezTo>
                  <a:pt x="469427" y="1282575"/>
                  <a:pt x="477802" y="1289780"/>
                  <a:pt x="487534" y="1294646"/>
                </a:cubicBezTo>
                <a:cubicBezTo>
                  <a:pt x="506091" y="1303924"/>
                  <a:pt x="542749" y="1309310"/>
                  <a:pt x="559962" y="1312753"/>
                </a:cubicBezTo>
                <a:cubicBezTo>
                  <a:pt x="620318" y="1309735"/>
                  <a:pt x="680777" y="1308334"/>
                  <a:pt x="741031" y="1303699"/>
                </a:cubicBezTo>
                <a:cubicBezTo>
                  <a:pt x="769063" y="1301543"/>
                  <a:pt x="812112" y="1290344"/>
                  <a:pt x="840619" y="1285593"/>
                </a:cubicBezTo>
                <a:cubicBezTo>
                  <a:pt x="861668" y="1282085"/>
                  <a:pt x="882868" y="1279557"/>
                  <a:pt x="903993" y="1276539"/>
                </a:cubicBezTo>
                <a:cubicBezTo>
                  <a:pt x="913047" y="1273521"/>
                  <a:pt x="922618" y="1271754"/>
                  <a:pt x="931154" y="1267486"/>
                </a:cubicBezTo>
                <a:cubicBezTo>
                  <a:pt x="940886" y="1262620"/>
                  <a:pt x="948371" y="1253798"/>
                  <a:pt x="958314" y="1249379"/>
                </a:cubicBezTo>
                <a:cubicBezTo>
                  <a:pt x="975755" y="1241627"/>
                  <a:pt x="1012635" y="1231272"/>
                  <a:pt x="1012635" y="1231272"/>
                </a:cubicBezTo>
                <a:cubicBezTo>
                  <a:pt x="1021688" y="1225236"/>
                  <a:pt x="1029852" y="1217584"/>
                  <a:pt x="1039795" y="1213165"/>
                </a:cubicBezTo>
                <a:cubicBezTo>
                  <a:pt x="1057236" y="1205413"/>
                  <a:pt x="1094116" y="1195058"/>
                  <a:pt x="1094116" y="1195058"/>
                </a:cubicBezTo>
                <a:cubicBezTo>
                  <a:pt x="1103170" y="1189022"/>
                  <a:pt x="1112918" y="1183917"/>
                  <a:pt x="1121277" y="1176951"/>
                </a:cubicBezTo>
                <a:cubicBezTo>
                  <a:pt x="1190991" y="1118856"/>
                  <a:pt x="1108158" y="1176644"/>
                  <a:pt x="1175597" y="1131684"/>
                </a:cubicBezTo>
                <a:cubicBezTo>
                  <a:pt x="1192197" y="1081885"/>
                  <a:pt x="1174676" y="1126505"/>
                  <a:pt x="1202758" y="1077363"/>
                </a:cubicBezTo>
                <a:cubicBezTo>
                  <a:pt x="1209454" y="1065645"/>
                  <a:pt x="1212225" y="1051517"/>
                  <a:pt x="1220865" y="1041149"/>
                </a:cubicBezTo>
                <a:cubicBezTo>
                  <a:pt x="1227831" y="1032790"/>
                  <a:pt x="1238972" y="1029078"/>
                  <a:pt x="1248025" y="1023042"/>
                </a:cubicBezTo>
                <a:cubicBezTo>
                  <a:pt x="1269864" y="935686"/>
                  <a:pt x="1261252" y="975016"/>
                  <a:pt x="1275185" y="905347"/>
                </a:cubicBezTo>
                <a:cubicBezTo>
                  <a:pt x="1272167" y="881204"/>
                  <a:pt x="1269831" y="856967"/>
                  <a:pt x="1266132" y="832919"/>
                </a:cubicBezTo>
                <a:cubicBezTo>
                  <a:pt x="1263792" y="817710"/>
                  <a:pt x="1259255" y="802885"/>
                  <a:pt x="1257079" y="787652"/>
                </a:cubicBezTo>
                <a:cubicBezTo>
                  <a:pt x="1252983" y="758983"/>
                  <a:pt x="1244607" y="664738"/>
                  <a:pt x="1238972" y="633743"/>
                </a:cubicBezTo>
                <a:cubicBezTo>
                  <a:pt x="1237265" y="624354"/>
                  <a:pt x="1232936" y="615636"/>
                  <a:pt x="1229918" y="606583"/>
                </a:cubicBezTo>
                <a:cubicBezTo>
                  <a:pt x="1226900" y="588476"/>
                  <a:pt x="1224465" y="570262"/>
                  <a:pt x="1220865" y="552262"/>
                </a:cubicBezTo>
                <a:cubicBezTo>
                  <a:pt x="1215182" y="523848"/>
                  <a:pt x="1211385" y="514770"/>
                  <a:pt x="1202758" y="488888"/>
                </a:cubicBezTo>
                <a:cubicBezTo>
                  <a:pt x="1199740" y="467763"/>
                  <a:pt x="1199836" y="445952"/>
                  <a:pt x="1193704" y="425513"/>
                </a:cubicBezTo>
                <a:cubicBezTo>
                  <a:pt x="1190577" y="415091"/>
                  <a:pt x="1180016" y="408296"/>
                  <a:pt x="1175597" y="398353"/>
                </a:cubicBezTo>
                <a:cubicBezTo>
                  <a:pt x="1125619" y="285904"/>
                  <a:pt x="1196569" y="402650"/>
                  <a:pt x="1121277" y="289711"/>
                </a:cubicBezTo>
                <a:cubicBezTo>
                  <a:pt x="1115241" y="280658"/>
                  <a:pt x="1111875" y="269079"/>
                  <a:pt x="1103170" y="262551"/>
                </a:cubicBezTo>
                <a:cubicBezTo>
                  <a:pt x="1091099" y="253498"/>
                  <a:pt x="1078413" y="245211"/>
                  <a:pt x="1066956" y="235391"/>
                </a:cubicBezTo>
                <a:cubicBezTo>
                  <a:pt x="1023799" y="198399"/>
                  <a:pt x="1058835" y="214576"/>
                  <a:pt x="1012635" y="199177"/>
                </a:cubicBezTo>
                <a:cubicBezTo>
                  <a:pt x="933297" y="119836"/>
                  <a:pt x="1033933" y="216924"/>
                  <a:pt x="958314" y="153909"/>
                </a:cubicBezTo>
                <a:cubicBezTo>
                  <a:pt x="948478" y="145713"/>
                  <a:pt x="941573" y="134191"/>
                  <a:pt x="931154" y="126749"/>
                </a:cubicBezTo>
                <a:cubicBezTo>
                  <a:pt x="920172" y="118905"/>
                  <a:pt x="906513" y="115586"/>
                  <a:pt x="894940" y="108642"/>
                </a:cubicBezTo>
                <a:cubicBezTo>
                  <a:pt x="876279" y="97446"/>
                  <a:pt x="861264" y="79310"/>
                  <a:pt x="840619" y="72428"/>
                </a:cubicBezTo>
                <a:lnTo>
                  <a:pt x="786298" y="54321"/>
                </a:lnTo>
                <a:cubicBezTo>
                  <a:pt x="730524" y="35730"/>
                  <a:pt x="787302" y="52857"/>
                  <a:pt x="695764" y="36214"/>
                </a:cubicBezTo>
                <a:cubicBezTo>
                  <a:pt x="683522" y="33988"/>
                  <a:pt x="703309" y="45268"/>
                  <a:pt x="695764" y="4526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41956" y="965537"/>
            <a:ext cx="1224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New term</a:t>
            </a:r>
            <a:endParaRPr lang="en-US" sz="2000" dirty="0"/>
          </a:p>
        </p:txBody>
      </p:sp>
      <p:sp>
        <p:nvSpPr>
          <p:cNvPr id="6" name="Freeform 5"/>
          <p:cNvSpPr/>
          <p:nvPr/>
        </p:nvSpPr>
        <p:spPr>
          <a:xfrm>
            <a:off x="4988459" y="1213164"/>
            <a:ext cx="262551" cy="588549"/>
          </a:xfrm>
          <a:custGeom>
            <a:avLst/>
            <a:gdLst>
              <a:gd name="connsiteX0" fmla="*/ 262551 w 262551"/>
              <a:gd name="connsiteY0" fmla="*/ 0 h 588549"/>
              <a:gd name="connsiteX1" fmla="*/ 172016 w 262551"/>
              <a:gd name="connsiteY1" fmla="*/ 81482 h 588549"/>
              <a:gd name="connsiteX2" fmla="*/ 144856 w 262551"/>
              <a:gd name="connsiteY2" fmla="*/ 90535 h 588549"/>
              <a:gd name="connsiteX3" fmla="*/ 81482 w 262551"/>
              <a:gd name="connsiteY3" fmla="*/ 153909 h 588549"/>
              <a:gd name="connsiteX4" fmla="*/ 45268 w 262551"/>
              <a:gd name="connsiteY4" fmla="*/ 208230 h 588549"/>
              <a:gd name="connsiteX5" fmla="*/ 99589 w 262551"/>
              <a:gd name="connsiteY5" fmla="*/ 235390 h 588549"/>
              <a:gd name="connsiteX6" fmla="*/ 126749 w 262551"/>
              <a:gd name="connsiteY6" fmla="*/ 253497 h 588549"/>
              <a:gd name="connsiteX7" fmla="*/ 153909 w 262551"/>
              <a:gd name="connsiteY7" fmla="*/ 307818 h 588549"/>
              <a:gd name="connsiteX8" fmla="*/ 144856 w 262551"/>
              <a:gd name="connsiteY8" fmla="*/ 389299 h 588549"/>
              <a:gd name="connsiteX9" fmla="*/ 108642 w 262551"/>
              <a:gd name="connsiteY9" fmla="*/ 443620 h 588549"/>
              <a:gd name="connsiteX10" fmla="*/ 63375 w 262551"/>
              <a:gd name="connsiteY10" fmla="*/ 488887 h 588549"/>
              <a:gd name="connsiteX11" fmla="*/ 18107 w 262551"/>
              <a:gd name="connsiteY11" fmla="*/ 561315 h 588549"/>
              <a:gd name="connsiteX12" fmla="*/ 0 w 262551"/>
              <a:gd name="connsiteY12" fmla="*/ 588476 h 58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2551" h="588549">
                <a:moveTo>
                  <a:pt x="262551" y="0"/>
                </a:moveTo>
                <a:cubicBezTo>
                  <a:pt x="237655" y="24896"/>
                  <a:pt x="205089" y="62583"/>
                  <a:pt x="172016" y="81482"/>
                </a:cubicBezTo>
                <a:cubicBezTo>
                  <a:pt x="163730" y="86217"/>
                  <a:pt x="153909" y="87517"/>
                  <a:pt x="144856" y="90535"/>
                </a:cubicBezTo>
                <a:cubicBezTo>
                  <a:pt x="123731" y="111660"/>
                  <a:pt x="90930" y="125567"/>
                  <a:pt x="81482" y="153909"/>
                </a:cubicBezTo>
                <a:cubicBezTo>
                  <a:pt x="68379" y="193216"/>
                  <a:pt x="79176" y="174322"/>
                  <a:pt x="45268" y="208230"/>
                </a:cubicBezTo>
                <a:cubicBezTo>
                  <a:pt x="123104" y="260121"/>
                  <a:pt x="24623" y="197908"/>
                  <a:pt x="99589" y="235390"/>
                </a:cubicBezTo>
                <a:cubicBezTo>
                  <a:pt x="109321" y="240256"/>
                  <a:pt x="117696" y="247461"/>
                  <a:pt x="126749" y="253497"/>
                </a:cubicBezTo>
                <a:cubicBezTo>
                  <a:pt x="135904" y="267230"/>
                  <a:pt x="153909" y="289076"/>
                  <a:pt x="153909" y="307818"/>
                </a:cubicBezTo>
                <a:cubicBezTo>
                  <a:pt x="153909" y="335145"/>
                  <a:pt x="153498" y="363374"/>
                  <a:pt x="144856" y="389299"/>
                </a:cubicBezTo>
                <a:cubicBezTo>
                  <a:pt x="137974" y="409944"/>
                  <a:pt x="120713" y="425513"/>
                  <a:pt x="108642" y="443620"/>
                </a:cubicBezTo>
                <a:cubicBezTo>
                  <a:pt x="84499" y="479835"/>
                  <a:pt x="99589" y="464745"/>
                  <a:pt x="63375" y="488887"/>
                </a:cubicBezTo>
                <a:cubicBezTo>
                  <a:pt x="41827" y="553531"/>
                  <a:pt x="61149" y="532621"/>
                  <a:pt x="18107" y="561315"/>
                </a:cubicBezTo>
                <a:cubicBezTo>
                  <a:pt x="8100" y="591339"/>
                  <a:pt x="18597" y="588476"/>
                  <a:pt x="0" y="58847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259248" y="2625505"/>
            <a:ext cx="1303888" cy="298764"/>
          </a:xfrm>
          <a:custGeom>
            <a:avLst/>
            <a:gdLst>
              <a:gd name="connsiteX0" fmla="*/ 0 w 1303888"/>
              <a:gd name="connsiteY0" fmla="*/ 162962 h 298764"/>
              <a:gd name="connsiteX1" fmla="*/ 27160 w 1303888"/>
              <a:gd name="connsiteY1" fmla="*/ 208230 h 298764"/>
              <a:gd name="connsiteX2" fmla="*/ 54320 w 1303888"/>
              <a:gd name="connsiteY2" fmla="*/ 226337 h 298764"/>
              <a:gd name="connsiteX3" fmla="*/ 63374 w 1303888"/>
              <a:gd name="connsiteY3" fmla="*/ 253497 h 298764"/>
              <a:gd name="connsiteX4" fmla="*/ 117695 w 1303888"/>
              <a:gd name="connsiteY4" fmla="*/ 280657 h 298764"/>
              <a:gd name="connsiteX5" fmla="*/ 244443 w 1303888"/>
              <a:gd name="connsiteY5" fmla="*/ 271604 h 298764"/>
              <a:gd name="connsiteX6" fmla="*/ 298764 w 1303888"/>
              <a:gd name="connsiteY6" fmla="*/ 235390 h 298764"/>
              <a:gd name="connsiteX7" fmla="*/ 353085 w 1303888"/>
              <a:gd name="connsiteY7" fmla="*/ 217283 h 298764"/>
              <a:gd name="connsiteX8" fmla="*/ 416459 w 1303888"/>
              <a:gd name="connsiteY8" fmla="*/ 199176 h 298764"/>
              <a:gd name="connsiteX9" fmla="*/ 516047 w 1303888"/>
              <a:gd name="connsiteY9" fmla="*/ 208230 h 298764"/>
              <a:gd name="connsiteX10" fmla="*/ 543207 w 1303888"/>
              <a:gd name="connsiteY10" fmla="*/ 217283 h 298764"/>
              <a:gd name="connsiteX11" fmla="*/ 561314 w 1303888"/>
              <a:gd name="connsiteY11" fmla="*/ 271604 h 298764"/>
              <a:gd name="connsiteX12" fmla="*/ 579421 w 1303888"/>
              <a:gd name="connsiteY12" fmla="*/ 298764 h 298764"/>
              <a:gd name="connsiteX13" fmla="*/ 606582 w 1303888"/>
              <a:gd name="connsiteY13" fmla="*/ 280657 h 298764"/>
              <a:gd name="connsiteX14" fmla="*/ 651849 w 1303888"/>
              <a:gd name="connsiteY14" fmla="*/ 217283 h 298764"/>
              <a:gd name="connsiteX15" fmla="*/ 787651 w 1303888"/>
              <a:gd name="connsiteY15" fmla="*/ 262550 h 298764"/>
              <a:gd name="connsiteX16" fmla="*/ 814811 w 1303888"/>
              <a:gd name="connsiteY16" fmla="*/ 280657 h 298764"/>
              <a:gd name="connsiteX17" fmla="*/ 869132 w 1303888"/>
              <a:gd name="connsiteY17" fmla="*/ 298764 h 298764"/>
              <a:gd name="connsiteX18" fmla="*/ 1032095 w 1303888"/>
              <a:gd name="connsiteY18" fmla="*/ 289711 h 298764"/>
              <a:gd name="connsiteX19" fmla="*/ 1113576 w 1303888"/>
              <a:gd name="connsiteY19" fmla="*/ 262550 h 298764"/>
              <a:gd name="connsiteX20" fmla="*/ 1140736 w 1303888"/>
              <a:gd name="connsiteY20" fmla="*/ 253497 h 298764"/>
              <a:gd name="connsiteX21" fmla="*/ 1204110 w 1303888"/>
              <a:gd name="connsiteY21" fmla="*/ 181069 h 298764"/>
              <a:gd name="connsiteX22" fmla="*/ 1258431 w 1303888"/>
              <a:gd name="connsiteY22" fmla="*/ 99588 h 298764"/>
              <a:gd name="connsiteX23" fmla="*/ 1276538 w 1303888"/>
              <a:gd name="connsiteY23" fmla="*/ 72428 h 298764"/>
              <a:gd name="connsiteX24" fmla="*/ 1285592 w 1303888"/>
              <a:gd name="connsiteY24" fmla="*/ 45267 h 298764"/>
              <a:gd name="connsiteX25" fmla="*/ 1303699 w 1303888"/>
              <a:gd name="connsiteY25" fmla="*/ 0 h 298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303888" h="298764">
                <a:moveTo>
                  <a:pt x="0" y="162962"/>
                </a:moveTo>
                <a:cubicBezTo>
                  <a:pt x="9053" y="178051"/>
                  <a:pt x="15708" y="194869"/>
                  <a:pt x="27160" y="208230"/>
                </a:cubicBezTo>
                <a:cubicBezTo>
                  <a:pt x="34241" y="216491"/>
                  <a:pt x="47523" y="217841"/>
                  <a:pt x="54320" y="226337"/>
                </a:cubicBezTo>
                <a:cubicBezTo>
                  <a:pt x="60282" y="233789"/>
                  <a:pt x="57412" y="246045"/>
                  <a:pt x="63374" y="253497"/>
                </a:cubicBezTo>
                <a:cubicBezTo>
                  <a:pt x="76139" y="269453"/>
                  <a:pt x="99801" y="274693"/>
                  <a:pt x="117695" y="280657"/>
                </a:cubicBezTo>
                <a:cubicBezTo>
                  <a:pt x="159944" y="277639"/>
                  <a:pt x="203351" y="281877"/>
                  <a:pt x="244443" y="271604"/>
                </a:cubicBezTo>
                <a:cubicBezTo>
                  <a:pt x="265555" y="266326"/>
                  <a:pt x="278119" y="242272"/>
                  <a:pt x="298764" y="235390"/>
                </a:cubicBezTo>
                <a:cubicBezTo>
                  <a:pt x="316871" y="229354"/>
                  <a:pt x="334568" y="221912"/>
                  <a:pt x="353085" y="217283"/>
                </a:cubicBezTo>
                <a:cubicBezTo>
                  <a:pt x="398557" y="205916"/>
                  <a:pt x="377495" y="212165"/>
                  <a:pt x="416459" y="199176"/>
                </a:cubicBezTo>
                <a:cubicBezTo>
                  <a:pt x="449655" y="202194"/>
                  <a:pt x="483049" y="203516"/>
                  <a:pt x="516047" y="208230"/>
                </a:cubicBezTo>
                <a:cubicBezTo>
                  <a:pt x="525494" y="209580"/>
                  <a:pt x="537660" y="209518"/>
                  <a:pt x="543207" y="217283"/>
                </a:cubicBezTo>
                <a:cubicBezTo>
                  <a:pt x="554301" y="232814"/>
                  <a:pt x="550727" y="255723"/>
                  <a:pt x="561314" y="271604"/>
                </a:cubicBezTo>
                <a:lnTo>
                  <a:pt x="579421" y="298764"/>
                </a:lnTo>
                <a:cubicBezTo>
                  <a:pt x="588475" y="292728"/>
                  <a:pt x="600815" y="289884"/>
                  <a:pt x="606582" y="280657"/>
                </a:cubicBezTo>
                <a:cubicBezTo>
                  <a:pt x="651056" y="209500"/>
                  <a:pt x="594908" y="236265"/>
                  <a:pt x="651849" y="217283"/>
                </a:cubicBezTo>
                <a:cubicBezTo>
                  <a:pt x="754957" y="228740"/>
                  <a:pt x="710593" y="211179"/>
                  <a:pt x="787651" y="262550"/>
                </a:cubicBezTo>
                <a:cubicBezTo>
                  <a:pt x="796704" y="268586"/>
                  <a:pt x="804489" y="277216"/>
                  <a:pt x="814811" y="280657"/>
                </a:cubicBezTo>
                <a:lnTo>
                  <a:pt x="869132" y="298764"/>
                </a:lnTo>
                <a:cubicBezTo>
                  <a:pt x="923453" y="295746"/>
                  <a:pt x="978110" y="296459"/>
                  <a:pt x="1032095" y="289711"/>
                </a:cubicBezTo>
                <a:cubicBezTo>
                  <a:pt x="1032098" y="289711"/>
                  <a:pt x="1099995" y="267077"/>
                  <a:pt x="1113576" y="262550"/>
                </a:cubicBezTo>
                <a:lnTo>
                  <a:pt x="1140736" y="253497"/>
                </a:lnTo>
                <a:cubicBezTo>
                  <a:pt x="1186005" y="223319"/>
                  <a:pt x="1161860" y="244444"/>
                  <a:pt x="1204110" y="181069"/>
                </a:cubicBezTo>
                <a:lnTo>
                  <a:pt x="1258431" y="99588"/>
                </a:lnTo>
                <a:cubicBezTo>
                  <a:pt x="1264467" y="90535"/>
                  <a:pt x="1273097" y="82750"/>
                  <a:pt x="1276538" y="72428"/>
                </a:cubicBezTo>
                <a:cubicBezTo>
                  <a:pt x="1279556" y="63374"/>
                  <a:pt x="1281324" y="53803"/>
                  <a:pt x="1285592" y="45267"/>
                </a:cubicBezTo>
                <a:cubicBezTo>
                  <a:pt x="1307047" y="2358"/>
                  <a:pt x="1303699" y="34938"/>
                  <a:pt x="1303699" y="0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23034" y="2951430"/>
            <a:ext cx="597528" cy="217283"/>
          </a:xfrm>
          <a:custGeom>
            <a:avLst/>
            <a:gdLst>
              <a:gd name="connsiteX0" fmla="*/ 597528 w 597528"/>
              <a:gd name="connsiteY0" fmla="*/ 0 h 217283"/>
              <a:gd name="connsiteX1" fmla="*/ 516047 w 597528"/>
              <a:gd name="connsiteY1" fmla="*/ 27160 h 217283"/>
              <a:gd name="connsiteX2" fmla="*/ 488887 w 597528"/>
              <a:gd name="connsiteY2" fmla="*/ 36214 h 217283"/>
              <a:gd name="connsiteX3" fmla="*/ 181069 w 597528"/>
              <a:gd name="connsiteY3" fmla="*/ 54320 h 217283"/>
              <a:gd name="connsiteX4" fmla="*/ 72427 w 597528"/>
              <a:gd name="connsiteY4" fmla="*/ 81481 h 217283"/>
              <a:gd name="connsiteX5" fmla="*/ 45267 w 597528"/>
              <a:gd name="connsiteY5" fmla="*/ 90534 h 217283"/>
              <a:gd name="connsiteX6" fmla="*/ 0 w 597528"/>
              <a:gd name="connsiteY6" fmla="*/ 172016 h 217283"/>
              <a:gd name="connsiteX7" fmla="*/ 9053 w 597528"/>
              <a:gd name="connsiteY7" fmla="*/ 217283 h 21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7528" h="217283">
                <a:moveTo>
                  <a:pt x="597528" y="0"/>
                </a:moveTo>
                <a:cubicBezTo>
                  <a:pt x="519483" y="31218"/>
                  <a:pt x="584278" y="7665"/>
                  <a:pt x="516047" y="27160"/>
                </a:cubicBezTo>
                <a:cubicBezTo>
                  <a:pt x="506871" y="29782"/>
                  <a:pt x="498300" y="34645"/>
                  <a:pt x="488887" y="36214"/>
                </a:cubicBezTo>
                <a:cubicBezTo>
                  <a:pt x="401020" y="50859"/>
                  <a:pt x="245009" y="51763"/>
                  <a:pt x="181069" y="54320"/>
                </a:cubicBezTo>
                <a:cubicBezTo>
                  <a:pt x="107920" y="66512"/>
                  <a:pt x="144165" y="57569"/>
                  <a:pt x="72427" y="81481"/>
                </a:cubicBezTo>
                <a:lnTo>
                  <a:pt x="45267" y="90534"/>
                </a:lnTo>
                <a:cubicBezTo>
                  <a:pt x="3759" y="152796"/>
                  <a:pt x="15934" y="124210"/>
                  <a:pt x="0" y="172016"/>
                </a:cubicBezTo>
                <a:lnTo>
                  <a:pt x="9053" y="217283"/>
                </a:lnTo>
              </a:path>
            </a:pathLst>
          </a:custGeom>
          <a:noFill/>
          <a:ln>
            <a:solidFill>
              <a:srgbClr val="92D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4560" r="38332" b="29310"/>
          <a:stretch/>
        </p:blipFill>
        <p:spPr bwMode="auto">
          <a:xfrm>
            <a:off x="1447799" y="609601"/>
            <a:ext cx="4191001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374772"/>
            <a:ext cx="1941499" cy="5688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399" y="5334002"/>
            <a:ext cx="2594199" cy="5712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6043" y="5270885"/>
            <a:ext cx="2006757" cy="6344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724400"/>
            <a:ext cx="272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Maxwell Stress Tensor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baseline="-25000" dirty="0" smtClean="0">
                <a:latin typeface="Symbol" panose="05050102010706020507" pitchFamily="18" charset="2"/>
              </a:rPr>
              <a:t>ab</a:t>
            </a:r>
            <a:endParaRPr lang="en-US" baseline="-25000" dirty="0">
              <a:latin typeface="Symbol" panose="05050102010706020507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609600"/>
            <a:ext cx="91210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Trace   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07475" y="1752600"/>
            <a:ext cx="194284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density   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15856" y="2890225"/>
            <a:ext cx="20717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Poynting</a:t>
            </a:r>
            <a:r>
              <a:rPr lang="en-US" dirty="0" smtClean="0"/>
              <a:t> vector      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1676400"/>
            <a:ext cx="72968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(HW)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6041056" y="2765757"/>
            <a:ext cx="72968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(HW)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609600"/>
            <a:ext cx="2056973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(HW)                      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err="1" smtClean="0"/>
              <a:t>T</a:t>
            </a:r>
            <a:r>
              <a:rPr lang="en-US" sz="2400" i="1" baseline="30000" dirty="0" err="1" smtClean="0"/>
              <a:t>ik</a:t>
            </a:r>
            <a:r>
              <a:rPr lang="en-US" sz="2400" dirty="0" smtClean="0"/>
              <a:t> is diagonal if </a:t>
            </a:r>
            <a:r>
              <a:rPr lang="en-US" sz="2400" b="1" dirty="0" smtClean="0"/>
              <a:t>E</a:t>
            </a:r>
            <a:r>
              <a:rPr lang="en-US" sz="2400" dirty="0" smtClean="0"/>
              <a:t>||</a:t>
            </a:r>
            <a:r>
              <a:rPr lang="en-US" sz="2400" b="1" dirty="0" smtClean="0"/>
              <a:t>H</a:t>
            </a:r>
            <a:r>
              <a:rPr lang="en-US" sz="2400" dirty="0" smtClean="0"/>
              <a:t>, or </a:t>
            </a:r>
            <a:r>
              <a:rPr lang="en-US" sz="2400" b="1" dirty="0" smtClean="0"/>
              <a:t>E</a:t>
            </a:r>
            <a:r>
              <a:rPr lang="en-US" sz="2400" dirty="0" smtClean="0"/>
              <a:t> = 0, or </a:t>
            </a:r>
            <a:r>
              <a:rPr lang="en-US" sz="2400" b="1" dirty="0" smtClean="0"/>
              <a:t>H</a:t>
            </a:r>
            <a:r>
              <a:rPr lang="en-US" sz="2400" dirty="0" smtClean="0"/>
              <a:t> = 0  (HW)</a:t>
            </a:r>
            <a:endParaRPr lang="en-US" sz="2400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/>
          <a:srcRect r="41202" b="9488"/>
          <a:stretch/>
        </p:blipFill>
        <p:spPr bwMode="auto">
          <a:xfrm>
            <a:off x="2209801" y="2362200"/>
            <a:ext cx="3427520" cy="151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5334000" y="38862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66250" y="4495800"/>
            <a:ext cx="4115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the field direction along the x-axis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03055" y="5562600"/>
            <a:ext cx="7731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/>
              <a:t>T</a:t>
            </a:r>
            <a:r>
              <a:rPr lang="en-US" sz="2000" i="1" baseline="30000" dirty="0" err="1" smtClean="0"/>
              <a:t>ik</a:t>
            </a:r>
            <a:r>
              <a:rPr lang="en-US" sz="2000" dirty="0" smtClean="0"/>
              <a:t> </a:t>
            </a:r>
            <a:r>
              <a:rPr lang="en-US" sz="2000" dirty="0" smtClean="0"/>
              <a:t>can always be </a:t>
            </a:r>
            <a:r>
              <a:rPr lang="en-US" sz="2000" dirty="0" err="1" smtClean="0"/>
              <a:t>diagonalized</a:t>
            </a:r>
            <a:r>
              <a:rPr lang="en-US" sz="2000" dirty="0" smtClean="0"/>
              <a:t>, unless both invariants of the field vanish.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378</Words>
  <Application>Microsoft Office PowerPoint</Application>
  <PresentationFormat>On-screen Show (4:3)</PresentationFormat>
  <Paragraphs>85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Energy-momentum tensor of the electromagnetic field</vt:lpstr>
      <vt:lpstr>No charges for now, just fields</vt:lpstr>
      <vt:lpstr>Energy momentum tensor with several quantities q(l) ,which are the components of Ak, namely Al.)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Tik is diagonal if E||H, or E = 0, or H = 0  (HW)</vt:lpstr>
      <vt:lpstr>If both invariants vanish, </vt:lpstr>
      <vt:lpstr>Now add charged particles, which may interact with the field, but not directly with each other (no action at a distance).</vt:lpstr>
      <vt:lpstr>PowerPoint Presentation</vt:lpstr>
      <vt:lpstr>Energy flux density of particles</vt:lpstr>
      <vt:lpstr>Mass current density of particles</vt:lpstr>
      <vt:lpstr>Energy momentum tensor for system of non-interacting particles</vt:lpstr>
      <vt:lpstr>PowerPoint Presentation</vt:lpstr>
      <vt:lpstr>Proof</vt:lpstr>
      <vt:lpstr>Time part of conservation equation, i = 0</vt:lpstr>
      <vt:lpstr>Space part of conservation equation, e.g. i = 1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Energy-momentum tensor of the electromagnetic field</dc:title>
  <dc:creator>Your User Name</dc:creator>
  <cp:lastModifiedBy>Robert Peale</cp:lastModifiedBy>
  <cp:revision>24</cp:revision>
  <dcterms:created xsi:type="dcterms:W3CDTF">2013-10-10T01:30:33Z</dcterms:created>
  <dcterms:modified xsi:type="dcterms:W3CDTF">2015-10-20T18:25:30Z</dcterms:modified>
</cp:coreProperties>
</file>