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334F8-32DD-4CAE-84FA-CAD33400FBE2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D6636-C394-4E31-BFAA-4965A22E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Electrostatic energy of charges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37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9412" r="35171"/>
          <a:stretch>
            <a:fillRect/>
          </a:stretch>
        </p:blipFill>
        <p:spPr bwMode="auto">
          <a:xfrm>
            <a:off x="2133600" y="990600"/>
            <a:ext cx="4343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b="9893"/>
          <a:stretch>
            <a:fillRect/>
          </a:stretch>
        </p:blipFill>
        <p:spPr bwMode="auto">
          <a:xfrm>
            <a:off x="3200400" y="3048000"/>
            <a:ext cx="586883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429000"/>
            <a:ext cx="1019175" cy="80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0"/>
            <a:ext cx="2990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44736" y="152400"/>
            <a:ext cx="1955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density =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386129" y="590490"/>
            <a:ext cx="2757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 </a:t>
            </a:r>
            <a:r>
              <a:rPr lang="en-US" sz="2000" dirty="0" smtClean="0"/>
              <a:t>= field of static charges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5555566"/>
            <a:ext cx="1219200" cy="76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905000" y="816114"/>
            <a:ext cx="952184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Energy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524000"/>
            <a:ext cx="101181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All space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51068" y="3569266"/>
            <a:ext cx="1143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Gauss’s law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77200" y="3505200"/>
            <a:ext cx="103965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Poisson’s equation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8048531" y="3476531"/>
            <a:ext cx="135802" cy="461726"/>
          </a:xfrm>
          <a:custGeom>
            <a:avLst/>
            <a:gdLst>
              <a:gd name="connsiteX0" fmla="*/ 63374 w 135802"/>
              <a:gd name="connsiteY0" fmla="*/ 0 h 461726"/>
              <a:gd name="connsiteX1" fmla="*/ 90534 w 135802"/>
              <a:gd name="connsiteY1" fmla="*/ 45267 h 461726"/>
              <a:gd name="connsiteX2" fmla="*/ 126748 w 135802"/>
              <a:gd name="connsiteY2" fmla="*/ 99588 h 461726"/>
              <a:gd name="connsiteX3" fmla="*/ 135802 w 135802"/>
              <a:gd name="connsiteY3" fmla="*/ 126748 h 461726"/>
              <a:gd name="connsiteX4" fmla="*/ 108641 w 135802"/>
              <a:gd name="connsiteY4" fmla="*/ 298764 h 461726"/>
              <a:gd name="connsiteX5" fmla="*/ 99588 w 135802"/>
              <a:gd name="connsiteY5" fmla="*/ 325924 h 461726"/>
              <a:gd name="connsiteX6" fmla="*/ 72427 w 135802"/>
              <a:gd name="connsiteY6" fmla="*/ 344031 h 461726"/>
              <a:gd name="connsiteX7" fmla="*/ 36214 w 135802"/>
              <a:gd name="connsiteY7" fmla="*/ 425513 h 461726"/>
              <a:gd name="connsiteX8" fmla="*/ 9053 w 135802"/>
              <a:gd name="connsiteY8" fmla="*/ 434566 h 461726"/>
              <a:gd name="connsiteX9" fmla="*/ 0 w 135802"/>
              <a:gd name="connsiteY9" fmla="*/ 461726 h 461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5802" h="461726">
                <a:moveTo>
                  <a:pt x="63374" y="0"/>
                </a:moveTo>
                <a:cubicBezTo>
                  <a:pt x="72427" y="15089"/>
                  <a:pt x="81087" y="30421"/>
                  <a:pt x="90534" y="45267"/>
                </a:cubicBezTo>
                <a:cubicBezTo>
                  <a:pt x="102217" y="63627"/>
                  <a:pt x="119866" y="78943"/>
                  <a:pt x="126748" y="99588"/>
                </a:cubicBezTo>
                <a:lnTo>
                  <a:pt x="135802" y="126748"/>
                </a:lnTo>
                <a:cubicBezTo>
                  <a:pt x="125284" y="263476"/>
                  <a:pt x="139191" y="207113"/>
                  <a:pt x="108641" y="298764"/>
                </a:cubicBezTo>
                <a:cubicBezTo>
                  <a:pt x="105623" y="307817"/>
                  <a:pt x="107528" y="320631"/>
                  <a:pt x="99588" y="325924"/>
                </a:cubicBezTo>
                <a:lnTo>
                  <a:pt x="72427" y="344031"/>
                </a:lnTo>
                <a:cubicBezTo>
                  <a:pt x="66896" y="360625"/>
                  <a:pt x="55776" y="409863"/>
                  <a:pt x="36214" y="425513"/>
                </a:cubicBezTo>
                <a:cubicBezTo>
                  <a:pt x="28762" y="431475"/>
                  <a:pt x="18107" y="431548"/>
                  <a:pt x="9053" y="434566"/>
                </a:cubicBezTo>
                <a:lnTo>
                  <a:pt x="0" y="46172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38424" y="4572000"/>
            <a:ext cx="280557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i="1" dirty="0" smtClean="0">
              <a:latin typeface="Symbol" panose="05050102010706020507" pitchFamily="18" charset="2"/>
            </a:endParaRPr>
          </a:p>
          <a:p>
            <a:r>
              <a:rPr lang="en-US" sz="2000" i="1" dirty="0" smtClean="0">
                <a:latin typeface="Symbol" panose="05050102010706020507" pitchFamily="18" charset="2"/>
              </a:rPr>
              <a:t>r</a:t>
            </a:r>
            <a:r>
              <a:rPr lang="en-US" sz="2000" dirty="0" smtClean="0"/>
              <a:t> = charge density at </a:t>
            </a:r>
            <a:r>
              <a:rPr lang="en-US" sz="2000" dirty="0" err="1" smtClean="0"/>
              <a:t>dV</a:t>
            </a:r>
            <a:r>
              <a:rPr lang="en-US" sz="2000" dirty="0" smtClean="0"/>
              <a:t>  </a:t>
            </a:r>
          </a:p>
          <a:p>
            <a:pPr marL="285750" indent="-285750">
              <a:buFont typeface="Symbol" panose="05050102010706020507" pitchFamily="18" charset="2"/>
              <a:buChar char="f"/>
            </a:pPr>
            <a:r>
              <a:rPr lang="en-US" sz="2000" dirty="0" smtClean="0"/>
              <a:t>= potential at </a:t>
            </a:r>
            <a:r>
              <a:rPr lang="en-US" sz="2000" dirty="0" err="1" smtClean="0"/>
              <a:t>dV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of point charges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0963" y="1524000"/>
            <a:ext cx="217932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5000" y="2438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Potential at location of </a:t>
            </a:r>
            <a:r>
              <a:rPr lang="en-US" sz="2000" i="1" dirty="0" smtClean="0"/>
              <a:t>e</a:t>
            </a:r>
            <a:r>
              <a:rPr lang="en-US" sz="2000" i="1" baseline="-25000" dirty="0" smtClean="0"/>
              <a:t>a</a:t>
            </a:r>
            <a:r>
              <a:rPr lang="en-US" sz="2000" dirty="0" smtClean="0"/>
              <a:t> due to </a:t>
            </a:r>
            <a:r>
              <a:rPr lang="en-US" sz="2000" b="1" i="1" dirty="0" smtClean="0"/>
              <a:t>all</a:t>
            </a:r>
            <a:r>
              <a:rPr lang="en-US" sz="2000" dirty="0" smtClean="0"/>
              <a:t> the charges</a:t>
            </a:r>
            <a:endParaRPr lang="en-US" sz="20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b="7934"/>
          <a:stretch>
            <a:fillRect/>
          </a:stretch>
        </p:blipFill>
        <p:spPr bwMode="auto">
          <a:xfrm>
            <a:off x="5943600" y="3352800"/>
            <a:ext cx="185879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Single point charge has infinite self energy</a:t>
            </a: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0425" y="1447800"/>
            <a:ext cx="3910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191000" y="2514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Potential due to itself at charge’s location R = 0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67200" y="2209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3200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Implies infinite rest mass for point charge 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 = mc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76600" y="39624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Validity of classical electrodynamics breaks down at small distances.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24475"/>
            <a:ext cx="3276600" cy="7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4191000" y="5373469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Classical radius of an electron = 2.8 x 10</a:t>
            </a:r>
            <a:r>
              <a:rPr lang="en-US" baseline="30000" dirty="0" smtClean="0"/>
              <a:t>-15</a:t>
            </a:r>
            <a:r>
              <a:rPr lang="en-US" dirty="0" smtClean="0"/>
              <a:t> m 				~ nuclear dimensions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5410200"/>
            <a:ext cx="481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b="2222"/>
          <a:stretch/>
        </p:blipFill>
        <p:spPr bwMode="auto">
          <a:xfrm>
            <a:off x="790148" y="1"/>
            <a:ext cx="7563705" cy="670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4400" y="76200"/>
            <a:ext cx="3240054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System of point charges          </a:t>
            </a:r>
          </a:p>
          <a:p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362200" y="2942272"/>
            <a:ext cx="1828799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Self energy of all the charges is infinite, but at least it is constant.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6400800"/>
            <a:ext cx="157447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Double sum  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Interaction energy of two charges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5052" t="44444" r="39745"/>
          <a:stretch>
            <a:fillRect/>
          </a:stretch>
        </p:blipFill>
        <p:spPr bwMode="auto">
          <a:xfrm>
            <a:off x="3429000" y="2057400"/>
            <a:ext cx="1752600" cy="113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123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Office Theme</vt:lpstr>
      <vt:lpstr>Electrostatic energy of charges</vt:lpstr>
      <vt:lpstr>PowerPoint Presentation</vt:lpstr>
      <vt:lpstr>System of point charges</vt:lpstr>
      <vt:lpstr>Single point charge has infinite self energy</vt:lpstr>
      <vt:lpstr>PowerPoint Presentation</vt:lpstr>
      <vt:lpstr>Interaction energy of two charges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Electrostatic energy of charges</dc:title>
  <dc:creator>Your User Name</dc:creator>
  <cp:lastModifiedBy>Robert Peale</cp:lastModifiedBy>
  <cp:revision>9</cp:revision>
  <dcterms:created xsi:type="dcterms:W3CDTF">2013-10-17T02:02:09Z</dcterms:created>
  <dcterms:modified xsi:type="dcterms:W3CDTF">2015-10-22T17:34:41Z</dcterms:modified>
</cp:coreProperties>
</file>