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7" r:id="rId6"/>
    <p:sldId id="268" r:id="rId7"/>
    <p:sldId id="260" r:id="rId8"/>
    <p:sldId id="271" r:id="rId9"/>
    <p:sldId id="269" r:id="rId10"/>
    <p:sldId id="270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3C9E0-ED15-4C57-B812-0D7D42F1F960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69FE9-770A-472C-971B-6FFBDDE79E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emf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w&amp;url=http://alemanow.narod.ru/ve.htm&amp;ei=cQVAVP2zB5HoggTSkIBI&amp;bvm=bv.77648437,d.eXY&amp;psig=AFQjCNEBGP-iipdNtzIizw0F9JJPNTFSiw&amp;ust=1413568214468401" TargetMode="External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emf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5.e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1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Field of uniformly moving charge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38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Electric field in lab from moving charge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038350"/>
            <a:ext cx="25336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68133" y="1828800"/>
            <a:ext cx="3699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Smallest value at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dirty="0"/>
              <a:t> = 0 and </a:t>
            </a:r>
            <a:r>
              <a:rPr lang="en-US" dirty="0">
                <a:latin typeface="Symbol" panose="05050102010706020507" pitchFamily="18" charset="2"/>
              </a:rPr>
              <a:t>p,</a:t>
            </a:r>
          </a:p>
          <a:p>
            <a:r>
              <a:rPr lang="en-US" dirty="0"/>
              <a:t>i.e. parallel to the direction of motion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2714625"/>
            <a:ext cx="37242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4" t="38058"/>
          <a:stretch/>
        </p:blipFill>
        <p:spPr bwMode="auto">
          <a:xfrm>
            <a:off x="5174294" y="4957734"/>
            <a:ext cx="3969706" cy="82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22102" y="4079656"/>
            <a:ext cx="2374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Largest value at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dirty="0"/>
              <a:t> =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/2</a:t>
            </a:r>
          </a:p>
          <a:p>
            <a:r>
              <a:rPr lang="en-US" dirty="0"/>
              <a:t>i.e. perpendicular to </a:t>
            </a:r>
            <a:r>
              <a:rPr lang="en-US" b="1" dirty="0"/>
              <a:t>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36E2A1-7FB3-4E50-80E2-438F3099CF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232" y="4271058"/>
            <a:ext cx="4896643" cy="251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62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1219200"/>
            <a:ext cx="4876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3124200"/>
            <a:ext cx="18097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20574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V      c, the electric field is compressed to a narrow range about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dirty="0"/>
              <a:t> =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/2 with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438400" y="22098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30480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99013" y="3219411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HW</a:t>
            </a:r>
          </a:p>
        </p:txBody>
      </p:sp>
      <p:pic>
        <p:nvPicPr>
          <p:cNvPr id="11" name="Picture 7" descr="https://encrypted-tbn1.gstatic.com/images?q=tbn:ANd9GcTzWBcluEumyzMcPNbM9J03XkMn5vL1sPW8mCQWNgaCySysTpXK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1" b="13101"/>
          <a:stretch/>
        </p:blipFill>
        <p:spPr bwMode="auto">
          <a:xfrm>
            <a:off x="6477000" y="3433762"/>
            <a:ext cx="1986009" cy="293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H</a:t>
            </a:r>
            <a:r>
              <a:rPr lang="en-US" sz="2400" dirty="0"/>
              <a:t>-field in K system found by (24.5):  </a:t>
            </a:r>
            <a:r>
              <a:rPr lang="en-US" sz="2400" b="1" dirty="0"/>
              <a:t>H</a:t>
            </a:r>
            <a:r>
              <a:rPr lang="en-US" sz="2400" dirty="0"/>
              <a:t> = (1/c) </a:t>
            </a:r>
            <a:r>
              <a:rPr lang="en-US" sz="2400" b="1" dirty="0"/>
              <a:t>V x E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44793"/>
          <a:stretch/>
        </p:blipFill>
        <p:spPr bwMode="auto">
          <a:xfrm>
            <a:off x="3707167" y="5334000"/>
            <a:ext cx="1752600" cy="92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733800" y="1295400"/>
            <a:ext cx="1388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(H’= 0 in K’)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3600" y="2743200"/>
            <a:ext cx="392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V &lt;&lt; c, electric field is not deformed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839" y="3276600"/>
            <a:ext cx="1324097" cy="83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63811" y="4535919"/>
            <a:ext cx="692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we still get a magnetic field due to the current of the moving charge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2942"/>
          <a:stretch>
            <a:fillRect/>
          </a:stretch>
        </p:blipFill>
        <p:spPr bwMode="auto">
          <a:xfrm>
            <a:off x="150835" y="1600200"/>
            <a:ext cx="3544865" cy="176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876800" y="2362200"/>
            <a:ext cx="3184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Origins are the same at t = 0.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9600" y="3581400"/>
            <a:ext cx="30605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Coordinates of the charge e</a:t>
            </a:r>
          </a:p>
          <a:p>
            <a:r>
              <a:rPr lang="en-US" sz="2000" dirty="0"/>
              <a:t>K:  (</a:t>
            </a:r>
            <a:r>
              <a:rPr lang="en-US" sz="2000" dirty="0" err="1"/>
              <a:t>Vt</a:t>
            </a:r>
            <a:r>
              <a:rPr lang="en-US" sz="2000" dirty="0"/>
              <a:t>, 0, 0)</a:t>
            </a:r>
          </a:p>
          <a:p>
            <a:r>
              <a:rPr lang="en-US" sz="2000" dirty="0"/>
              <a:t>K’: (0, 0, 0)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4-potential in K’, the rest frame of </a:t>
            </a:r>
            <a:r>
              <a:rPr lang="en-US" sz="2000" i="1" dirty="0"/>
              <a:t>e</a:t>
            </a:r>
            <a:r>
              <a:rPr lang="en-US" sz="2000" dirty="0"/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313" y="2447925"/>
            <a:ext cx="7048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1447800"/>
            <a:ext cx="1286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baseline="30000" dirty="0"/>
              <a:t>i</a:t>
            </a:r>
            <a:r>
              <a:rPr lang="en-US" sz="2000" dirty="0"/>
              <a:t> = (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’, </a:t>
            </a:r>
            <a:r>
              <a:rPr lang="en-US" sz="2000" b="1" dirty="0"/>
              <a:t>A</a:t>
            </a:r>
            <a:r>
              <a:rPr lang="en-US" sz="2000" dirty="0"/>
              <a:t>’)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357438"/>
            <a:ext cx="10572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68238"/>
            <a:ext cx="21812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9600" y="4598470"/>
            <a:ext cx="7068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 Distance from charge to field point according to an observer in K’</a:t>
            </a:r>
          </a:p>
        </p:txBody>
      </p:sp>
      <p:sp>
        <p:nvSpPr>
          <p:cNvPr id="3" name="Freeform 2"/>
          <p:cNvSpPr/>
          <p:nvPr/>
        </p:nvSpPr>
        <p:spPr>
          <a:xfrm>
            <a:off x="2616451" y="3105339"/>
            <a:ext cx="1122665" cy="860079"/>
          </a:xfrm>
          <a:custGeom>
            <a:avLst/>
            <a:gdLst>
              <a:gd name="connsiteX0" fmla="*/ 0 w 1122665"/>
              <a:gd name="connsiteY0" fmla="*/ 860079 h 860079"/>
              <a:gd name="connsiteX1" fmla="*/ 72428 w 1122665"/>
              <a:gd name="connsiteY1" fmla="*/ 841972 h 860079"/>
              <a:gd name="connsiteX2" fmla="*/ 99589 w 1122665"/>
              <a:gd name="connsiteY2" fmla="*/ 823865 h 860079"/>
              <a:gd name="connsiteX3" fmla="*/ 144856 w 1122665"/>
              <a:gd name="connsiteY3" fmla="*/ 787651 h 860079"/>
              <a:gd name="connsiteX4" fmla="*/ 172016 w 1122665"/>
              <a:gd name="connsiteY4" fmla="*/ 760491 h 860079"/>
              <a:gd name="connsiteX5" fmla="*/ 208230 w 1122665"/>
              <a:gd name="connsiteY5" fmla="*/ 733330 h 860079"/>
              <a:gd name="connsiteX6" fmla="*/ 244444 w 1122665"/>
              <a:gd name="connsiteY6" fmla="*/ 679010 h 860079"/>
              <a:gd name="connsiteX7" fmla="*/ 325925 w 1122665"/>
              <a:gd name="connsiteY7" fmla="*/ 633742 h 860079"/>
              <a:gd name="connsiteX8" fmla="*/ 353086 w 1122665"/>
              <a:gd name="connsiteY8" fmla="*/ 615635 h 860079"/>
              <a:gd name="connsiteX9" fmla="*/ 380246 w 1122665"/>
              <a:gd name="connsiteY9" fmla="*/ 606582 h 860079"/>
              <a:gd name="connsiteX10" fmla="*/ 416460 w 1122665"/>
              <a:gd name="connsiteY10" fmla="*/ 579421 h 860079"/>
              <a:gd name="connsiteX11" fmla="*/ 497941 w 1122665"/>
              <a:gd name="connsiteY11" fmla="*/ 543208 h 860079"/>
              <a:gd name="connsiteX12" fmla="*/ 552262 w 1122665"/>
              <a:gd name="connsiteY12" fmla="*/ 552261 h 860079"/>
              <a:gd name="connsiteX13" fmla="*/ 579422 w 1122665"/>
              <a:gd name="connsiteY13" fmla="*/ 606582 h 860079"/>
              <a:gd name="connsiteX14" fmla="*/ 588476 w 1122665"/>
              <a:gd name="connsiteY14" fmla="*/ 679010 h 860079"/>
              <a:gd name="connsiteX15" fmla="*/ 669957 w 1122665"/>
              <a:gd name="connsiteY15" fmla="*/ 669956 h 860079"/>
              <a:gd name="connsiteX16" fmla="*/ 760492 w 1122665"/>
              <a:gd name="connsiteY16" fmla="*/ 642796 h 860079"/>
              <a:gd name="connsiteX17" fmla="*/ 787652 w 1122665"/>
              <a:gd name="connsiteY17" fmla="*/ 633742 h 860079"/>
              <a:gd name="connsiteX18" fmla="*/ 814812 w 1122665"/>
              <a:gd name="connsiteY18" fmla="*/ 624689 h 860079"/>
              <a:gd name="connsiteX19" fmla="*/ 869133 w 1122665"/>
              <a:gd name="connsiteY19" fmla="*/ 579421 h 860079"/>
              <a:gd name="connsiteX20" fmla="*/ 878187 w 1122665"/>
              <a:gd name="connsiteY20" fmla="*/ 552261 h 860079"/>
              <a:gd name="connsiteX21" fmla="*/ 905347 w 1122665"/>
              <a:gd name="connsiteY21" fmla="*/ 525101 h 860079"/>
              <a:gd name="connsiteX22" fmla="*/ 923454 w 1122665"/>
              <a:gd name="connsiteY22" fmla="*/ 497940 h 860079"/>
              <a:gd name="connsiteX23" fmla="*/ 959668 w 1122665"/>
              <a:gd name="connsiteY23" fmla="*/ 416459 h 860079"/>
              <a:gd name="connsiteX24" fmla="*/ 995882 w 1122665"/>
              <a:gd name="connsiteY24" fmla="*/ 307817 h 860079"/>
              <a:gd name="connsiteX25" fmla="*/ 1004935 w 1122665"/>
              <a:gd name="connsiteY25" fmla="*/ 280657 h 860079"/>
              <a:gd name="connsiteX26" fmla="*/ 1023042 w 1122665"/>
              <a:gd name="connsiteY26" fmla="*/ 253497 h 860079"/>
              <a:gd name="connsiteX27" fmla="*/ 1041149 w 1122665"/>
              <a:gd name="connsiteY27" fmla="*/ 199176 h 860079"/>
              <a:gd name="connsiteX28" fmla="*/ 1050202 w 1122665"/>
              <a:gd name="connsiteY28" fmla="*/ 172015 h 860079"/>
              <a:gd name="connsiteX29" fmla="*/ 1086416 w 1122665"/>
              <a:gd name="connsiteY29" fmla="*/ 90534 h 860079"/>
              <a:gd name="connsiteX30" fmla="*/ 1095470 w 1122665"/>
              <a:gd name="connsiteY30" fmla="*/ 63374 h 860079"/>
              <a:gd name="connsiteX31" fmla="*/ 1104523 w 1122665"/>
              <a:gd name="connsiteY31" fmla="*/ 36213 h 860079"/>
              <a:gd name="connsiteX32" fmla="*/ 1122630 w 1122665"/>
              <a:gd name="connsiteY32" fmla="*/ 0 h 86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22665" h="860079">
                <a:moveTo>
                  <a:pt x="0" y="860079"/>
                </a:moveTo>
                <a:cubicBezTo>
                  <a:pt x="17214" y="856636"/>
                  <a:pt x="53870" y="851251"/>
                  <a:pt x="72428" y="841972"/>
                </a:cubicBezTo>
                <a:cubicBezTo>
                  <a:pt x="82160" y="837106"/>
                  <a:pt x="90535" y="829901"/>
                  <a:pt x="99589" y="823865"/>
                </a:cubicBezTo>
                <a:cubicBezTo>
                  <a:pt x="140084" y="763123"/>
                  <a:pt x="92381" y="822635"/>
                  <a:pt x="144856" y="787651"/>
                </a:cubicBezTo>
                <a:cubicBezTo>
                  <a:pt x="155509" y="780549"/>
                  <a:pt x="162295" y="768823"/>
                  <a:pt x="172016" y="760491"/>
                </a:cubicBezTo>
                <a:cubicBezTo>
                  <a:pt x="183473" y="750671"/>
                  <a:pt x="198205" y="744608"/>
                  <a:pt x="208230" y="733330"/>
                </a:cubicBezTo>
                <a:cubicBezTo>
                  <a:pt x="222688" y="717065"/>
                  <a:pt x="223799" y="685892"/>
                  <a:pt x="244444" y="679010"/>
                </a:cubicBezTo>
                <a:cubicBezTo>
                  <a:pt x="292249" y="663074"/>
                  <a:pt x="263663" y="675250"/>
                  <a:pt x="325925" y="633742"/>
                </a:cubicBezTo>
                <a:cubicBezTo>
                  <a:pt x="334979" y="627706"/>
                  <a:pt x="342763" y="619076"/>
                  <a:pt x="353086" y="615635"/>
                </a:cubicBezTo>
                <a:lnTo>
                  <a:pt x="380246" y="606582"/>
                </a:lnTo>
                <a:cubicBezTo>
                  <a:pt x="392317" y="597528"/>
                  <a:pt x="402964" y="586169"/>
                  <a:pt x="416460" y="579421"/>
                </a:cubicBezTo>
                <a:cubicBezTo>
                  <a:pt x="545760" y="514770"/>
                  <a:pt x="418041" y="596473"/>
                  <a:pt x="497941" y="543208"/>
                </a:cubicBezTo>
                <a:cubicBezTo>
                  <a:pt x="516048" y="546226"/>
                  <a:pt x="535843" y="544052"/>
                  <a:pt x="552262" y="552261"/>
                </a:cubicBezTo>
                <a:cubicBezTo>
                  <a:pt x="566303" y="559282"/>
                  <a:pt x="575137" y="593727"/>
                  <a:pt x="579422" y="606582"/>
                </a:cubicBezTo>
                <a:cubicBezTo>
                  <a:pt x="582440" y="630725"/>
                  <a:pt x="568544" y="665057"/>
                  <a:pt x="588476" y="679010"/>
                </a:cubicBezTo>
                <a:cubicBezTo>
                  <a:pt x="610864" y="694681"/>
                  <a:pt x="642947" y="674111"/>
                  <a:pt x="669957" y="669956"/>
                </a:cubicBezTo>
                <a:cubicBezTo>
                  <a:pt x="695371" y="666046"/>
                  <a:pt x="739336" y="649848"/>
                  <a:pt x="760492" y="642796"/>
                </a:cubicBezTo>
                <a:lnTo>
                  <a:pt x="787652" y="633742"/>
                </a:lnTo>
                <a:lnTo>
                  <a:pt x="814812" y="624689"/>
                </a:lnTo>
                <a:cubicBezTo>
                  <a:pt x="834856" y="611327"/>
                  <a:pt x="855190" y="600336"/>
                  <a:pt x="869133" y="579421"/>
                </a:cubicBezTo>
                <a:cubicBezTo>
                  <a:pt x="874427" y="571481"/>
                  <a:pt x="872893" y="560201"/>
                  <a:pt x="878187" y="552261"/>
                </a:cubicBezTo>
                <a:cubicBezTo>
                  <a:pt x="885289" y="541608"/>
                  <a:pt x="897151" y="534937"/>
                  <a:pt x="905347" y="525101"/>
                </a:cubicBezTo>
                <a:cubicBezTo>
                  <a:pt x="912313" y="516742"/>
                  <a:pt x="917418" y="506994"/>
                  <a:pt x="923454" y="497940"/>
                </a:cubicBezTo>
                <a:cubicBezTo>
                  <a:pt x="945002" y="433297"/>
                  <a:pt x="930974" y="459500"/>
                  <a:pt x="959668" y="416459"/>
                </a:cubicBezTo>
                <a:lnTo>
                  <a:pt x="995882" y="307817"/>
                </a:lnTo>
                <a:cubicBezTo>
                  <a:pt x="998900" y="298764"/>
                  <a:pt x="999641" y="288597"/>
                  <a:pt x="1004935" y="280657"/>
                </a:cubicBezTo>
                <a:cubicBezTo>
                  <a:pt x="1010971" y="271604"/>
                  <a:pt x="1018623" y="263440"/>
                  <a:pt x="1023042" y="253497"/>
                </a:cubicBezTo>
                <a:cubicBezTo>
                  <a:pt x="1030794" y="236056"/>
                  <a:pt x="1035113" y="217283"/>
                  <a:pt x="1041149" y="199176"/>
                </a:cubicBezTo>
                <a:cubicBezTo>
                  <a:pt x="1044167" y="190122"/>
                  <a:pt x="1044908" y="179955"/>
                  <a:pt x="1050202" y="172015"/>
                </a:cubicBezTo>
                <a:cubicBezTo>
                  <a:pt x="1078897" y="128973"/>
                  <a:pt x="1064867" y="155179"/>
                  <a:pt x="1086416" y="90534"/>
                </a:cubicBezTo>
                <a:lnTo>
                  <a:pt x="1095470" y="63374"/>
                </a:lnTo>
                <a:cubicBezTo>
                  <a:pt x="1098488" y="54320"/>
                  <a:pt x="1099229" y="44153"/>
                  <a:pt x="1104523" y="36213"/>
                </a:cubicBezTo>
                <a:cubicBezTo>
                  <a:pt x="1124304" y="6542"/>
                  <a:pt x="1122630" y="19934"/>
                  <a:pt x="112263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521798" y="1865014"/>
            <a:ext cx="932507" cy="588475"/>
          </a:xfrm>
          <a:custGeom>
            <a:avLst/>
            <a:gdLst>
              <a:gd name="connsiteX0" fmla="*/ 0 w 932507"/>
              <a:gd name="connsiteY0" fmla="*/ 588475 h 588475"/>
              <a:gd name="connsiteX1" fmla="*/ 181069 w 932507"/>
              <a:gd name="connsiteY1" fmla="*/ 570368 h 588475"/>
              <a:gd name="connsiteX2" fmla="*/ 208230 w 932507"/>
              <a:gd name="connsiteY2" fmla="*/ 561315 h 588475"/>
              <a:gd name="connsiteX3" fmla="*/ 325925 w 932507"/>
              <a:gd name="connsiteY3" fmla="*/ 543208 h 588475"/>
              <a:gd name="connsiteX4" fmla="*/ 416459 w 932507"/>
              <a:gd name="connsiteY4" fmla="*/ 525101 h 588475"/>
              <a:gd name="connsiteX5" fmla="*/ 479834 w 932507"/>
              <a:gd name="connsiteY5" fmla="*/ 506994 h 588475"/>
              <a:gd name="connsiteX6" fmla="*/ 506994 w 932507"/>
              <a:gd name="connsiteY6" fmla="*/ 488887 h 588475"/>
              <a:gd name="connsiteX7" fmla="*/ 561315 w 932507"/>
              <a:gd name="connsiteY7" fmla="*/ 470780 h 588475"/>
              <a:gd name="connsiteX8" fmla="*/ 615636 w 932507"/>
              <a:gd name="connsiteY8" fmla="*/ 443620 h 588475"/>
              <a:gd name="connsiteX9" fmla="*/ 669956 w 932507"/>
              <a:gd name="connsiteY9" fmla="*/ 398352 h 588475"/>
              <a:gd name="connsiteX10" fmla="*/ 724277 w 932507"/>
              <a:gd name="connsiteY10" fmla="*/ 362138 h 588475"/>
              <a:gd name="connsiteX11" fmla="*/ 742384 w 932507"/>
              <a:gd name="connsiteY11" fmla="*/ 334978 h 588475"/>
              <a:gd name="connsiteX12" fmla="*/ 769545 w 932507"/>
              <a:gd name="connsiteY12" fmla="*/ 325925 h 588475"/>
              <a:gd name="connsiteX13" fmla="*/ 796705 w 932507"/>
              <a:gd name="connsiteY13" fmla="*/ 298764 h 588475"/>
              <a:gd name="connsiteX14" fmla="*/ 841972 w 932507"/>
              <a:gd name="connsiteY14" fmla="*/ 217283 h 588475"/>
              <a:gd name="connsiteX15" fmla="*/ 860079 w 932507"/>
              <a:gd name="connsiteY15" fmla="*/ 190123 h 588475"/>
              <a:gd name="connsiteX16" fmla="*/ 887240 w 932507"/>
              <a:gd name="connsiteY16" fmla="*/ 108641 h 588475"/>
              <a:gd name="connsiteX17" fmla="*/ 905347 w 932507"/>
              <a:gd name="connsiteY17" fmla="*/ 54321 h 588475"/>
              <a:gd name="connsiteX18" fmla="*/ 923453 w 932507"/>
              <a:gd name="connsiteY18" fmla="*/ 27160 h 588475"/>
              <a:gd name="connsiteX19" fmla="*/ 932507 w 932507"/>
              <a:gd name="connsiteY19" fmla="*/ 0 h 58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32507" h="588475">
                <a:moveTo>
                  <a:pt x="0" y="588475"/>
                </a:moveTo>
                <a:cubicBezTo>
                  <a:pt x="115389" y="565398"/>
                  <a:pt x="-45665" y="595561"/>
                  <a:pt x="181069" y="570368"/>
                </a:cubicBezTo>
                <a:cubicBezTo>
                  <a:pt x="190554" y="569314"/>
                  <a:pt x="198914" y="563385"/>
                  <a:pt x="208230" y="561315"/>
                </a:cubicBezTo>
                <a:cubicBezTo>
                  <a:pt x="230855" y="556287"/>
                  <a:pt x="305693" y="546098"/>
                  <a:pt x="325925" y="543208"/>
                </a:cubicBezTo>
                <a:cubicBezTo>
                  <a:pt x="381704" y="524614"/>
                  <a:pt x="324912" y="541746"/>
                  <a:pt x="416459" y="525101"/>
                </a:cubicBezTo>
                <a:cubicBezTo>
                  <a:pt x="441461" y="520555"/>
                  <a:pt x="456568" y="514749"/>
                  <a:pt x="479834" y="506994"/>
                </a:cubicBezTo>
                <a:cubicBezTo>
                  <a:pt x="488887" y="500958"/>
                  <a:pt x="497051" y="493306"/>
                  <a:pt x="506994" y="488887"/>
                </a:cubicBezTo>
                <a:cubicBezTo>
                  <a:pt x="524435" y="481135"/>
                  <a:pt x="545434" y="481367"/>
                  <a:pt x="561315" y="470780"/>
                </a:cubicBezTo>
                <a:cubicBezTo>
                  <a:pt x="596415" y="447379"/>
                  <a:pt x="578152" y="456114"/>
                  <a:pt x="615636" y="443620"/>
                </a:cubicBezTo>
                <a:cubicBezTo>
                  <a:pt x="694967" y="364286"/>
                  <a:pt x="594345" y="461360"/>
                  <a:pt x="669956" y="398352"/>
                </a:cubicBezTo>
                <a:cubicBezTo>
                  <a:pt x="715167" y="360677"/>
                  <a:pt x="676547" y="378049"/>
                  <a:pt x="724277" y="362138"/>
                </a:cubicBezTo>
                <a:cubicBezTo>
                  <a:pt x="730313" y="353085"/>
                  <a:pt x="733887" y="341775"/>
                  <a:pt x="742384" y="334978"/>
                </a:cubicBezTo>
                <a:cubicBezTo>
                  <a:pt x="749836" y="329016"/>
                  <a:pt x="761604" y="331219"/>
                  <a:pt x="769545" y="325925"/>
                </a:cubicBezTo>
                <a:cubicBezTo>
                  <a:pt x="780198" y="318823"/>
                  <a:pt x="787652" y="307818"/>
                  <a:pt x="796705" y="298764"/>
                </a:cubicBezTo>
                <a:cubicBezTo>
                  <a:pt x="812639" y="250959"/>
                  <a:pt x="800465" y="279544"/>
                  <a:pt x="841972" y="217283"/>
                </a:cubicBezTo>
                <a:cubicBezTo>
                  <a:pt x="848008" y="208230"/>
                  <a:pt x="856638" y="200445"/>
                  <a:pt x="860079" y="190123"/>
                </a:cubicBezTo>
                <a:lnTo>
                  <a:pt x="887240" y="108641"/>
                </a:lnTo>
                <a:cubicBezTo>
                  <a:pt x="887242" y="108636"/>
                  <a:pt x="905344" y="54325"/>
                  <a:pt x="905347" y="54321"/>
                </a:cubicBezTo>
                <a:cubicBezTo>
                  <a:pt x="911382" y="45267"/>
                  <a:pt x="918587" y="36892"/>
                  <a:pt x="923453" y="27160"/>
                </a:cubicBezTo>
                <a:cubicBezTo>
                  <a:pt x="927721" y="18624"/>
                  <a:pt x="932507" y="0"/>
                  <a:pt x="932507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807390" y="1783533"/>
            <a:ext cx="905347" cy="660903"/>
          </a:xfrm>
          <a:custGeom>
            <a:avLst/>
            <a:gdLst>
              <a:gd name="connsiteX0" fmla="*/ 905347 w 905347"/>
              <a:gd name="connsiteY0" fmla="*/ 660903 h 660903"/>
              <a:gd name="connsiteX1" fmla="*/ 860079 w 905347"/>
              <a:gd name="connsiteY1" fmla="*/ 615635 h 660903"/>
              <a:gd name="connsiteX2" fmla="*/ 787652 w 905347"/>
              <a:gd name="connsiteY2" fmla="*/ 597528 h 660903"/>
              <a:gd name="connsiteX3" fmla="*/ 751438 w 905347"/>
              <a:gd name="connsiteY3" fmla="*/ 579421 h 660903"/>
              <a:gd name="connsiteX4" fmla="*/ 660903 w 905347"/>
              <a:gd name="connsiteY4" fmla="*/ 552261 h 660903"/>
              <a:gd name="connsiteX5" fmla="*/ 615636 w 905347"/>
              <a:gd name="connsiteY5" fmla="*/ 543208 h 660903"/>
              <a:gd name="connsiteX6" fmla="*/ 506994 w 905347"/>
              <a:gd name="connsiteY6" fmla="*/ 525101 h 660903"/>
              <a:gd name="connsiteX7" fmla="*/ 443620 w 905347"/>
              <a:gd name="connsiteY7" fmla="*/ 497940 h 660903"/>
              <a:gd name="connsiteX8" fmla="*/ 362139 w 905347"/>
              <a:gd name="connsiteY8" fmla="*/ 452673 h 660903"/>
              <a:gd name="connsiteX9" fmla="*/ 334978 w 905347"/>
              <a:gd name="connsiteY9" fmla="*/ 434566 h 660903"/>
              <a:gd name="connsiteX10" fmla="*/ 307818 w 905347"/>
              <a:gd name="connsiteY10" fmla="*/ 425513 h 660903"/>
              <a:gd name="connsiteX11" fmla="*/ 271604 w 905347"/>
              <a:gd name="connsiteY11" fmla="*/ 398352 h 660903"/>
              <a:gd name="connsiteX12" fmla="*/ 217283 w 905347"/>
              <a:gd name="connsiteY12" fmla="*/ 362138 h 660903"/>
              <a:gd name="connsiteX13" fmla="*/ 190123 w 905347"/>
              <a:gd name="connsiteY13" fmla="*/ 344031 h 660903"/>
              <a:gd name="connsiteX14" fmla="*/ 172016 w 905347"/>
              <a:gd name="connsiteY14" fmla="*/ 316871 h 660903"/>
              <a:gd name="connsiteX15" fmla="*/ 117695 w 905347"/>
              <a:gd name="connsiteY15" fmla="*/ 262550 h 660903"/>
              <a:gd name="connsiteX16" fmla="*/ 99588 w 905347"/>
              <a:gd name="connsiteY16" fmla="*/ 235390 h 660903"/>
              <a:gd name="connsiteX17" fmla="*/ 90535 w 905347"/>
              <a:gd name="connsiteY17" fmla="*/ 208229 h 660903"/>
              <a:gd name="connsiteX18" fmla="*/ 54321 w 905347"/>
              <a:gd name="connsiteY18" fmla="*/ 153909 h 660903"/>
              <a:gd name="connsiteX19" fmla="*/ 36214 w 905347"/>
              <a:gd name="connsiteY19" fmla="*/ 126748 h 660903"/>
              <a:gd name="connsiteX20" fmla="*/ 0 w 905347"/>
              <a:gd name="connsiteY20" fmla="*/ 72427 h 660903"/>
              <a:gd name="connsiteX21" fmla="*/ 0 w 905347"/>
              <a:gd name="connsiteY21" fmla="*/ 0 h 66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5347" h="660903">
                <a:moveTo>
                  <a:pt x="905347" y="660903"/>
                </a:moveTo>
                <a:cubicBezTo>
                  <a:pt x="890258" y="645814"/>
                  <a:pt x="877151" y="628439"/>
                  <a:pt x="860079" y="615635"/>
                </a:cubicBezTo>
                <a:cubicBezTo>
                  <a:pt x="849957" y="608044"/>
                  <a:pt x="791263" y="598250"/>
                  <a:pt x="787652" y="597528"/>
                </a:cubicBezTo>
                <a:cubicBezTo>
                  <a:pt x="775581" y="591492"/>
                  <a:pt x="763969" y="584433"/>
                  <a:pt x="751438" y="579421"/>
                </a:cubicBezTo>
                <a:cubicBezTo>
                  <a:pt x="723238" y="568141"/>
                  <a:pt x="690909" y="558929"/>
                  <a:pt x="660903" y="552261"/>
                </a:cubicBezTo>
                <a:cubicBezTo>
                  <a:pt x="645882" y="548923"/>
                  <a:pt x="630845" y="545548"/>
                  <a:pt x="615636" y="543208"/>
                </a:cubicBezTo>
                <a:cubicBezTo>
                  <a:pt x="505431" y="526253"/>
                  <a:pt x="579818" y="543306"/>
                  <a:pt x="506994" y="525101"/>
                </a:cubicBezTo>
                <a:cubicBezTo>
                  <a:pt x="408138" y="459196"/>
                  <a:pt x="560540" y="556400"/>
                  <a:pt x="443620" y="497940"/>
                </a:cubicBezTo>
                <a:cubicBezTo>
                  <a:pt x="319106" y="435682"/>
                  <a:pt x="437243" y="477707"/>
                  <a:pt x="362139" y="452673"/>
                </a:cubicBezTo>
                <a:cubicBezTo>
                  <a:pt x="353085" y="446637"/>
                  <a:pt x="344710" y="439432"/>
                  <a:pt x="334978" y="434566"/>
                </a:cubicBezTo>
                <a:cubicBezTo>
                  <a:pt x="326442" y="430298"/>
                  <a:pt x="316104" y="430248"/>
                  <a:pt x="307818" y="425513"/>
                </a:cubicBezTo>
                <a:cubicBezTo>
                  <a:pt x="294717" y="418027"/>
                  <a:pt x="283966" y="407005"/>
                  <a:pt x="271604" y="398352"/>
                </a:cubicBezTo>
                <a:cubicBezTo>
                  <a:pt x="253776" y="385872"/>
                  <a:pt x="235390" y="374209"/>
                  <a:pt x="217283" y="362138"/>
                </a:cubicBezTo>
                <a:lnTo>
                  <a:pt x="190123" y="344031"/>
                </a:lnTo>
                <a:cubicBezTo>
                  <a:pt x="184087" y="334978"/>
                  <a:pt x="179245" y="325003"/>
                  <a:pt x="172016" y="316871"/>
                </a:cubicBezTo>
                <a:cubicBezTo>
                  <a:pt x="155003" y="297732"/>
                  <a:pt x="131899" y="283856"/>
                  <a:pt x="117695" y="262550"/>
                </a:cubicBezTo>
                <a:lnTo>
                  <a:pt x="99588" y="235390"/>
                </a:lnTo>
                <a:cubicBezTo>
                  <a:pt x="96570" y="226336"/>
                  <a:pt x="95170" y="216571"/>
                  <a:pt x="90535" y="208229"/>
                </a:cubicBezTo>
                <a:cubicBezTo>
                  <a:pt x="79967" y="189206"/>
                  <a:pt x="66392" y="172016"/>
                  <a:pt x="54321" y="153909"/>
                </a:cubicBezTo>
                <a:lnTo>
                  <a:pt x="36214" y="126748"/>
                </a:lnTo>
                <a:cubicBezTo>
                  <a:pt x="36213" y="126747"/>
                  <a:pt x="0" y="72428"/>
                  <a:pt x="0" y="72427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EA0B5D-8394-4594-9EC4-AB432A438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278" y="5028742"/>
            <a:ext cx="3687204" cy="182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61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731"/>
            <a:ext cx="5939073" cy="534987"/>
          </a:xfrm>
        </p:spPr>
        <p:txBody>
          <a:bodyPr>
            <a:normAutofit/>
          </a:bodyPr>
          <a:lstStyle/>
          <a:p>
            <a:r>
              <a:rPr lang="en-US" sz="2000" dirty="0"/>
              <a:t>Scalar potential of moving charge in lab frame 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29" y="449127"/>
            <a:ext cx="17430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79" y="1960273"/>
            <a:ext cx="12382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79" y="3192327"/>
            <a:ext cx="15430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418" y="705246"/>
            <a:ext cx="2990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069" y="2619374"/>
            <a:ext cx="30384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00" y="3173574"/>
            <a:ext cx="259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need to express 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dirty="0"/>
              <a:t> in terms of K-system (lab) coordinates.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931" y="3852558"/>
            <a:ext cx="14763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281" y="5965139"/>
            <a:ext cx="3457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1085800" y="3886200"/>
            <a:ext cx="4862327" cy="271604"/>
          </a:xfrm>
          <a:custGeom>
            <a:avLst/>
            <a:gdLst>
              <a:gd name="connsiteX0" fmla="*/ 4862327 w 4862327"/>
              <a:gd name="connsiteY0" fmla="*/ 244443 h 271604"/>
              <a:gd name="connsiteX1" fmla="*/ 4798952 w 4862327"/>
              <a:gd name="connsiteY1" fmla="*/ 208230 h 271604"/>
              <a:gd name="connsiteX2" fmla="*/ 4753685 w 4862327"/>
              <a:gd name="connsiteY2" fmla="*/ 199176 h 271604"/>
              <a:gd name="connsiteX3" fmla="*/ 4590723 w 4862327"/>
              <a:gd name="connsiteY3" fmla="*/ 172016 h 271604"/>
              <a:gd name="connsiteX4" fmla="*/ 4500188 w 4862327"/>
              <a:gd name="connsiteY4" fmla="*/ 153909 h 271604"/>
              <a:gd name="connsiteX5" fmla="*/ 4427760 w 4862327"/>
              <a:gd name="connsiteY5" fmla="*/ 135802 h 271604"/>
              <a:gd name="connsiteX6" fmla="*/ 4382493 w 4862327"/>
              <a:gd name="connsiteY6" fmla="*/ 126748 h 271604"/>
              <a:gd name="connsiteX7" fmla="*/ 4346279 w 4862327"/>
              <a:gd name="connsiteY7" fmla="*/ 117695 h 271604"/>
              <a:gd name="connsiteX8" fmla="*/ 4291958 w 4862327"/>
              <a:gd name="connsiteY8" fmla="*/ 99588 h 271604"/>
              <a:gd name="connsiteX9" fmla="*/ 4138050 w 4862327"/>
              <a:gd name="connsiteY9" fmla="*/ 81481 h 271604"/>
              <a:gd name="connsiteX10" fmla="*/ 4092782 w 4862327"/>
              <a:gd name="connsiteY10" fmla="*/ 72428 h 271604"/>
              <a:gd name="connsiteX11" fmla="*/ 4065622 w 4862327"/>
              <a:gd name="connsiteY11" fmla="*/ 63374 h 271604"/>
              <a:gd name="connsiteX12" fmla="*/ 3975087 w 4862327"/>
              <a:gd name="connsiteY12" fmla="*/ 54321 h 271604"/>
              <a:gd name="connsiteX13" fmla="*/ 3947927 w 4862327"/>
              <a:gd name="connsiteY13" fmla="*/ 45267 h 271604"/>
              <a:gd name="connsiteX14" fmla="*/ 3784964 w 4862327"/>
              <a:gd name="connsiteY14" fmla="*/ 27160 h 271604"/>
              <a:gd name="connsiteX15" fmla="*/ 3757804 w 4862327"/>
              <a:gd name="connsiteY15" fmla="*/ 18107 h 271604"/>
              <a:gd name="connsiteX16" fmla="*/ 3658216 w 4862327"/>
              <a:gd name="connsiteY16" fmla="*/ 0 h 271604"/>
              <a:gd name="connsiteX17" fmla="*/ 3115008 w 4862327"/>
              <a:gd name="connsiteY17" fmla="*/ 9053 h 271604"/>
              <a:gd name="connsiteX18" fmla="*/ 3087848 w 4862327"/>
              <a:gd name="connsiteY18" fmla="*/ 18107 h 271604"/>
              <a:gd name="connsiteX19" fmla="*/ 3042580 w 4862327"/>
              <a:gd name="connsiteY19" fmla="*/ 27160 h 271604"/>
              <a:gd name="connsiteX20" fmla="*/ 2906778 w 4862327"/>
              <a:gd name="connsiteY20" fmla="*/ 45267 h 271604"/>
              <a:gd name="connsiteX21" fmla="*/ 2780030 w 4862327"/>
              <a:gd name="connsiteY21" fmla="*/ 72428 h 271604"/>
              <a:gd name="connsiteX22" fmla="*/ 2734762 w 4862327"/>
              <a:gd name="connsiteY22" fmla="*/ 90534 h 271604"/>
              <a:gd name="connsiteX23" fmla="*/ 2707602 w 4862327"/>
              <a:gd name="connsiteY23" fmla="*/ 108641 h 271604"/>
              <a:gd name="connsiteX24" fmla="*/ 2671388 w 4862327"/>
              <a:gd name="connsiteY24" fmla="*/ 117695 h 271604"/>
              <a:gd name="connsiteX25" fmla="*/ 2598960 w 4862327"/>
              <a:gd name="connsiteY25" fmla="*/ 144855 h 271604"/>
              <a:gd name="connsiteX26" fmla="*/ 2526533 w 4862327"/>
              <a:gd name="connsiteY26" fmla="*/ 172016 h 271604"/>
              <a:gd name="connsiteX27" fmla="*/ 2490319 w 4862327"/>
              <a:gd name="connsiteY27" fmla="*/ 190123 h 271604"/>
              <a:gd name="connsiteX28" fmla="*/ 2463158 w 4862327"/>
              <a:gd name="connsiteY28" fmla="*/ 199176 h 271604"/>
              <a:gd name="connsiteX29" fmla="*/ 2372624 w 4862327"/>
              <a:gd name="connsiteY29" fmla="*/ 226336 h 271604"/>
              <a:gd name="connsiteX30" fmla="*/ 2345463 w 4862327"/>
              <a:gd name="connsiteY30" fmla="*/ 244443 h 271604"/>
              <a:gd name="connsiteX31" fmla="*/ 2282089 w 4862327"/>
              <a:gd name="connsiteY31" fmla="*/ 253497 h 271604"/>
              <a:gd name="connsiteX32" fmla="*/ 2245875 w 4862327"/>
              <a:gd name="connsiteY32" fmla="*/ 262550 h 271604"/>
              <a:gd name="connsiteX33" fmla="*/ 2164394 w 4862327"/>
              <a:gd name="connsiteY33" fmla="*/ 271604 h 271604"/>
              <a:gd name="connsiteX34" fmla="*/ 317487 w 4862327"/>
              <a:gd name="connsiteY34" fmla="*/ 262550 h 271604"/>
              <a:gd name="connsiteX35" fmla="*/ 290327 w 4862327"/>
              <a:gd name="connsiteY35" fmla="*/ 253497 h 271604"/>
              <a:gd name="connsiteX36" fmla="*/ 245059 w 4862327"/>
              <a:gd name="connsiteY36" fmla="*/ 244443 h 271604"/>
              <a:gd name="connsiteX37" fmla="*/ 217899 w 4862327"/>
              <a:gd name="connsiteY37" fmla="*/ 235390 h 271604"/>
              <a:gd name="connsiteX38" fmla="*/ 9669 w 4862327"/>
              <a:gd name="connsiteY38" fmla="*/ 217283 h 271604"/>
              <a:gd name="connsiteX39" fmla="*/ 616 w 4862327"/>
              <a:gd name="connsiteY39" fmla="*/ 108641 h 271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862327" h="271604">
                <a:moveTo>
                  <a:pt x="4862327" y="244443"/>
                </a:moveTo>
                <a:cubicBezTo>
                  <a:pt x="4841202" y="232372"/>
                  <a:pt x="4821411" y="217588"/>
                  <a:pt x="4798952" y="208230"/>
                </a:cubicBezTo>
                <a:cubicBezTo>
                  <a:pt x="4784748" y="202312"/>
                  <a:pt x="4768531" y="203225"/>
                  <a:pt x="4753685" y="199176"/>
                </a:cubicBezTo>
                <a:cubicBezTo>
                  <a:pt x="4636480" y="167210"/>
                  <a:pt x="4772475" y="187161"/>
                  <a:pt x="4590723" y="172016"/>
                </a:cubicBezTo>
                <a:cubicBezTo>
                  <a:pt x="4529361" y="151561"/>
                  <a:pt x="4604217" y="174715"/>
                  <a:pt x="4500188" y="153909"/>
                </a:cubicBezTo>
                <a:cubicBezTo>
                  <a:pt x="4475786" y="149029"/>
                  <a:pt x="4452162" y="140683"/>
                  <a:pt x="4427760" y="135802"/>
                </a:cubicBezTo>
                <a:cubicBezTo>
                  <a:pt x="4412671" y="132784"/>
                  <a:pt x="4397514" y="130086"/>
                  <a:pt x="4382493" y="126748"/>
                </a:cubicBezTo>
                <a:cubicBezTo>
                  <a:pt x="4370346" y="124049"/>
                  <a:pt x="4358197" y="121270"/>
                  <a:pt x="4346279" y="117695"/>
                </a:cubicBezTo>
                <a:cubicBezTo>
                  <a:pt x="4327997" y="112211"/>
                  <a:pt x="4310950" y="101487"/>
                  <a:pt x="4291958" y="99588"/>
                </a:cubicBezTo>
                <a:cubicBezTo>
                  <a:pt x="4227605" y="93152"/>
                  <a:pt x="4198087" y="91487"/>
                  <a:pt x="4138050" y="81481"/>
                </a:cubicBezTo>
                <a:cubicBezTo>
                  <a:pt x="4122871" y="78951"/>
                  <a:pt x="4107711" y="76160"/>
                  <a:pt x="4092782" y="72428"/>
                </a:cubicBezTo>
                <a:cubicBezTo>
                  <a:pt x="4083524" y="70113"/>
                  <a:pt x="4075054" y="64825"/>
                  <a:pt x="4065622" y="63374"/>
                </a:cubicBezTo>
                <a:cubicBezTo>
                  <a:pt x="4035646" y="58762"/>
                  <a:pt x="4005265" y="57339"/>
                  <a:pt x="3975087" y="54321"/>
                </a:cubicBezTo>
                <a:cubicBezTo>
                  <a:pt x="3966034" y="51303"/>
                  <a:pt x="3957285" y="47139"/>
                  <a:pt x="3947927" y="45267"/>
                </a:cubicBezTo>
                <a:cubicBezTo>
                  <a:pt x="3902046" y="36091"/>
                  <a:pt x="3826934" y="30976"/>
                  <a:pt x="3784964" y="27160"/>
                </a:cubicBezTo>
                <a:cubicBezTo>
                  <a:pt x="3775911" y="24142"/>
                  <a:pt x="3767062" y="20422"/>
                  <a:pt x="3757804" y="18107"/>
                </a:cubicBezTo>
                <a:cubicBezTo>
                  <a:pt x="3732484" y="11777"/>
                  <a:pt x="3682447" y="4038"/>
                  <a:pt x="3658216" y="0"/>
                </a:cubicBezTo>
                <a:lnTo>
                  <a:pt x="3115008" y="9053"/>
                </a:lnTo>
                <a:cubicBezTo>
                  <a:pt x="3105470" y="9356"/>
                  <a:pt x="3097106" y="15792"/>
                  <a:pt x="3087848" y="18107"/>
                </a:cubicBezTo>
                <a:cubicBezTo>
                  <a:pt x="3072919" y="21839"/>
                  <a:pt x="3057813" y="24984"/>
                  <a:pt x="3042580" y="27160"/>
                </a:cubicBezTo>
                <a:cubicBezTo>
                  <a:pt x="2809864" y="60405"/>
                  <a:pt x="3077388" y="16834"/>
                  <a:pt x="2906778" y="45267"/>
                </a:cubicBezTo>
                <a:cubicBezTo>
                  <a:pt x="2829375" y="71068"/>
                  <a:pt x="2871396" y="61006"/>
                  <a:pt x="2780030" y="72428"/>
                </a:cubicBezTo>
                <a:cubicBezTo>
                  <a:pt x="2764941" y="78463"/>
                  <a:pt x="2749298" y="83266"/>
                  <a:pt x="2734762" y="90534"/>
                </a:cubicBezTo>
                <a:cubicBezTo>
                  <a:pt x="2725030" y="95400"/>
                  <a:pt x="2717603" y="104355"/>
                  <a:pt x="2707602" y="108641"/>
                </a:cubicBezTo>
                <a:cubicBezTo>
                  <a:pt x="2696165" y="113543"/>
                  <a:pt x="2683039" y="113326"/>
                  <a:pt x="2671388" y="117695"/>
                </a:cubicBezTo>
                <a:cubicBezTo>
                  <a:pt x="2576712" y="153199"/>
                  <a:pt x="2691906" y="121620"/>
                  <a:pt x="2598960" y="144855"/>
                </a:cubicBezTo>
                <a:cubicBezTo>
                  <a:pt x="2498144" y="195264"/>
                  <a:pt x="2625141" y="135037"/>
                  <a:pt x="2526533" y="172016"/>
                </a:cubicBezTo>
                <a:cubicBezTo>
                  <a:pt x="2513896" y="176755"/>
                  <a:pt x="2502724" y="184807"/>
                  <a:pt x="2490319" y="190123"/>
                </a:cubicBezTo>
                <a:cubicBezTo>
                  <a:pt x="2481547" y="193882"/>
                  <a:pt x="2472212" y="196158"/>
                  <a:pt x="2463158" y="199176"/>
                </a:cubicBezTo>
                <a:cubicBezTo>
                  <a:pt x="2402041" y="239922"/>
                  <a:pt x="2478545" y="194560"/>
                  <a:pt x="2372624" y="226336"/>
                </a:cubicBezTo>
                <a:cubicBezTo>
                  <a:pt x="2362202" y="229463"/>
                  <a:pt x="2355885" y="241316"/>
                  <a:pt x="2345463" y="244443"/>
                </a:cubicBezTo>
                <a:cubicBezTo>
                  <a:pt x="2325024" y="250575"/>
                  <a:pt x="2303084" y="249680"/>
                  <a:pt x="2282089" y="253497"/>
                </a:cubicBezTo>
                <a:cubicBezTo>
                  <a:pt x="2269847" y="255723"/>
                  <a:pt x="2258173" y="260658"/>
                  <a:pt x="2245875" y="262550"/>
                </a:cubicBezTo>
                <a:cubicBezTo>
                  <a:pt x="2218865" y="266705"/>
                  <a:pt x="2191554" y="268586"/>
                  <a:pt x="2164394" y="271604"/>
                </a:cubicBezTo>
                <a:lnTo>
                  <a:pt x="317487" y="262550"/>
                </a:lnTo>
                <a:cubicBezTo>
                  <a:pt x="307944" y="262458"/>
                  <a:pt x="299585" y="255812"/>
                  <a:pt x="290327" y="253497"/>
                </a:cubicBezTo>
                <a:cubicBezTo>
                  <a:pt x="275398" y="249765"/>
                  <a:pt x="259988" y="248175"/>
                  <a:pt x="245059" y="244443"/>
                </a:cubicBezTo>
                <a:cubicBezTo>
                  <a:pt x="235801" y="242128"/>
                  <a:pt x="227257" y="237262"/>
                  <a:pt x="217899" y="235390"/>
                </a:cubicBezTo>
                <a:cubicBezTo>
                  <a:pt x="152865" y="222383"/>
                  <a:pt x="71003" y="221116"/>
                  <a:pt x="9669" y="217283"/>
                </a:cubicBezTo>
                <a:cubicBezTo>
                  <a:pt x="-3527" y="151301"/>
                  <a:pt x="616" y="187404"/>
                  <a:pt x="616" y="108641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5"/>
          <a:stretch/>
        </p:blipFill>
        <p:spPr bwMode="auto">
          <a:xfrm>
            <a:off x="685800" y="4413594"/>
            <a:ext cx="1758123" cy="954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4" t="20167" r="16388" b="14235"/>
          <a:stretch/>
        </p:blipFill>
        <p:spPr bwMode="auto">
          <a:xfrm>
            <a:off x="992373" y="5898384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41588" y="5879149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f =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029" y="5703413"/>
            <a:ext cx="1319171" cy="8497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E28434-9205-47FB-A7BD-9F7BC483CD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64243" y="792366"/>
            <a:ext cx="3088562" cy="166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7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Vector potential of moving charge in lab frame K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569" y="1905000"/>
            <a:ext cx="21336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76600"/>
            <a:ext cx="1514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95800"/>
            <a:ext cx="9429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4" y="5562600"/>
            <a:ext cx="10382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181225"/>
            <a:ext cx="819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67050"/>
            <a:ext cx="8953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07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 K’ frame, there is only the static electric field of a point charge.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295400"/>
            <a:ext cx="10001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516" y="2057400"/>
            <a:ext cx="148751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630" y="3429000"/>
            <a:ext cx="156117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1" y="34290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Position of the field with respect to the charge according to an observer in K’.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5F0D49-2884-4411-BBF5-C11013E63B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4343400"/>
            <a:ext cx="4810908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8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Electric fields of moving charge as measured in the lab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11715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33574"/>
            <a:ext cx="22193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05000"/>
            <a:ext cx="21050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124200"/>
            <a:ext cx="16192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05600" y="33850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38600" y="1417638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(24.2)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791200"/>
            <a:ext cx="21717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13177" y="4495800"/>
            <a:ext cx="2687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Substitute transformations</a:t>
            </a:r>
          </a:p>
          <a:p>
            <a:pPr algn="ctr"/>
            <a:r>
              <a:rPr lang="en-US" dirty="0"/>
              <a:t>for x’, y’, z’, and R’  (HW)</a:t>
            </a:r>
          </a:p>
        </p:txBody>
      </p:sp>
      <p:sp>
        <p:nvSpPr>
          <p:cNvPr id="7" name="Down Arrow 6"/>
          <p:cNvSpPr/>
          <p:nvPr/>
        </p:nvSpPr>
        <p:spPr>
          <a:xfrm>
            <a:off x="5891748" y="5257800"/>
            <a:ext cx="367248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1B2D742-BA99-4881-9C44-75525878BC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4495800"/>
            <a:ext cx="4429820" cy="23154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0D0EDA-8FB2-460A-A2AB-DE220AA0B264}"/>
              </a:ext>
            </a:extLst>
          </p:cNvPr>
          <p:cNvSpPr txBox="1"/>
          <p:nvPr/>
        </p:nvSpPr>
        <p:spPr>
          <a:xfrm>
            <a:off x="7315200" y="5410200"/>
            <a:ext cx="1619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</a:t>
            </a:r>
            <a:r>
              <a:rPr lang="en-US" dirty="0"/>
              <a:t> is distance from moving e to fixed P according to 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5A3F60-D1F7-41F1-8606-019C36A9D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17132"/>
            <a:ext cx="6626755" cy="45015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5DA97F-9832-4ABE-AC88-06FE604217C8}"/>
              </a:ext>
            </a:extLst>
          </p:cNvPr>
          <p:cNvSpPr txBox="1"/>
          <p:nvPr/>
        </p:nvSpPr>
        <p:spPr>
          <a:xfrm>
            <a:off x="1905000" y="5334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</a:t>
            </a:r>
            <a:r>
              <a:rPr lang="en-US" dirty="0"/>
              <a:t> is distance from moving e to fixed P according to K</a:t>
            </a:r>
          </a:p>
        </p:txBody>
      </p:sp>
    </p:spTree>
    <p:extLst>
      <p:ext uri="{BB962C8B-B14F-4D97-AF65-F5344CB8AC3E}">
        <p14:creationId xmlns:p14="http://schemas.microsoft.com/office/powerpoint/2010/main" val="48789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04" y="232309"/>
            <a:ext cx="8229600" cy="718037"/>
          </a:xfrm>
        </p:spPr>
        <p:txBody>
          <a:bodyPr>
            <a:noAutofit/>
          </a:bodyPr>
          <a:lstStyle/>
          <a:p>
            <a:r>
              <a:rPr lang="en-US" sz="2000" dirty="0"/>
              <a:t>Lab coordinates and angle of fixed field point relative to the moving charge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4"/>
          <a:stretch/>
        </p:blipFill>
        <p:spPr bwMode="auto">
          <a:xfrm>
            <a:off x="462481" y="1063006"/>
            <a:ext cx="4871519" cy="187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627" y="3036637"/>
            <a:ext cx="18288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3457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3943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01" y="5410200"/>
            <a:ext cx="2505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019800"/>
            <a:ext cx="19240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86624" y="6019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605212"/>
            <a:ext cx="21717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5615"/>
            <a:ext cx="25336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own Arrow 8"/>
          <p:cNvSpPr/>
          <p:nvPr/>
        </p:nvSpPr>
        <p:spPr>
          <a:xfrm>
            <a:off x="7639050" y="4876800"/>
            <a:ext cx="361950" cy="397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5395615"/>
            <a:ext cx="2457450" cy="10858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351761" y="1464991"/>
            <a:ext cx="2743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 of field point with respect to charge according to observer in K</a:t>
            </a:r>
          </a:p>
        </p:txBody>
      </p:sp>
      <p:sp>
        <p:nvSpPr>
          <p:cNvPr id="4" name="Freeform 3"/>
          <p:cNvSpPr/>
          <p:nvPr/>
        </p:nvSpPr>
        <p:spPr>
          <a:xfrm>
            <a:off x="5334001" y="1858379"/>
            <a:ext cx="1003426" cy="118881"/>
          </a:xfrm>
          <a:custGeom>
            <a:avLst/>
            <a:gdLst>
              <a:gd name="connsiteX0" fmla="*/ 262551 w 262551"/>
              <a:gd name="connsiteY0" fmla="*/ 0 h 122821"/>
              <a:gd name="connsiteX1" fmla="*/ 162963 w 262551"/>
              <a:gd name="connsiteY1" fmla="*/ 9053 h 122821"/>
              <a:gd name="connsiteX2" fmla="*/ 172016 w 262551"/>
              <a:gd name="connsiteY2" fmla="*/ 36214 h 122821"/>
              <a:gd name="connsiteX3" fmla="*/ 208230 w 262551"/>
              <a:gd name="connsiteY3" fmla="*/ 90534 h 122821"/>
              <a:gd name="connsiteX4" fmla="*/ 181070 w 262551"/>
              <a:gd name="connsiteY4" fmla="*/ 108641 h 122821"/>
              <a:gd name="connsiteX5" fmla="*/ 0 w 262551"/>
              <a:gd name="connsiteY5" fmla="*/ 117695 h 12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2551" h="122821">
                <a:moveTo>
                  <a:pt x="262551" y="0"/>
                </a:moveTo>
                <a:cubicBezTo>
                  <a:pt x="229355" y="3018"/>
                  <a:pt x="193912" y="-3327"/>
                  <a:pt x="162963" y="9053"/>
                </a:cubicBezTo>
                <a:cubicBezTo>
                  <a:pt x="154102" y="12597"/>
                  <a:pt x="167381" y="27872"/>
                  <a:pt x="172016" y="36214"/>
                </a:cubicBezTo>
                <a:cubicBezTo>
                  <a:pt x="182584" y="55237"/>
                  <a:pt x="208230" y="90534"/>
                  <a:pt x="208230" y="90534"/>
                </a:cubicBezTo>
                <a:cubicBezTo>
                  <a:pt x="199177" y="96570"/>
                  <a:pt x="190802" y="103775"/>
                  <a:pt x="181070" y="108641"/>
                </a:cubicBezTo>
                <a:cubicBezTo>
                  <a:pt x="130515" y="133919"/>
                  <a:pt x="27575" y="117695"/>
                  <a:pt x="0" y="11769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0697" y="2693068"/>
            <a:ext cx="3208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Angle according to observer in K</a:t>
            </a:r>
          </a:p>
        </p:txBody>
      </p:sp>
      <p:sp>
        <p:nvSpPr>
          <p:cNvPr id="11" name="Freeform 10"/>
          <p:cNvSpPr/>
          <p:nvPr/>
        </p:nvSpPr>
        <p:spPr>
          <a:xfrm>
            <a:off x="3810000" y="2320237"/>
            <a:ext cx="1186004" cy="579422"/>
          </a:xfrm>
          <a:custGeom>
            <a:avLst/>
            <a:gdLst>
              <a:gd name="connsiteX0" fmla="*/ 1186004 w 1186004"/>
              <a:gd name="connsiteY0" fmla="*/ 579422 h 579422"/>
              <a:gd name="connsiteX1" fmla="*/ 1077362 w 1186004"/>
              <a:gd name="connsiteY1" fmla="*/ 552261 h 579422"/>
              <a:gd name="connsiteX2" fmla="*/ 1050202 w 1186004"/>
              <a:gd name="connsiteY2" fmla="*/ 543208 h 579422"/>
              <a:gd name="connsiteX3" fmla="*/ 1023042 w 1186004"/>
              <a:gd name="connsiteY3" fmla="*/ 534155 h 579422"/>
              <a:gd name="connsiteX4" fmla="*/ 977774 w 1186004"/>
              <a:gd name="connsiteY4" fmla="*/ 488887 h 579422"/>
              <a:gd name="connsiteX5" fmla="*/ 914400 w 1186004"/>
              <a:gd name="connsiteY5" fmla="*/ 452673 h 579422"/>
              <a:gd name="connsiteX6" fmla="*/ 887240 w 1186004"/>
              <a:gd name="connsiteY6" fmla="*/ 425513 h 579422"/>
              <a:gd name="connsiteX7" fmla="*/ 851026 w 1186004"/>
              <a:gd name="connsiteY7" fmla="*/ 407406 h 579422"/>
              <a:gd name="connsiteX8" fmla="*/ 823865 w 1186004"/>
              <a:gd name="connsiteY8" fmla="*/ 380246 h 579422"/>
              <a:gd name="connsiteX9" fmla="*/ 769545 w 1186004"/>
              <a:gd name="connsiteY9" fmla="*/ 353085 h 579422"/>
              <a:gd name="connsiteX10" fmla="*/ 706170 w 1186004"/>
              <a:gd name="connsiteY10" fmla="*/ 316871 h 579422"/>
              <a:gd name="connsiteX11" fmla="*/ 688063 w 1186004"/>
              <a:gd name="connsiteY11" fmla="*/ 289711 h 579422"/>
              <a:gd name="connsiteX12" fmla="*/ 633743 w 1186004"/>
              <a:gd name="connsiteY12" fmla="*/ 271604 h 579422"/>
              <a:gd name="connsiteX13" fmla="*/ 615636 w 1186004"/>
              <a:gd name="connsiteY13" fmla="*/ 298764 h 579422"/>
              <a:gd name="connsiteX14" fmla="*/ 470780 w 1186004"/>
              <a:gd name="connsiteY14" fmla="*/ 316871 h 579422"/>
              <a:gd name="connsiteX15" fmla="*/ 416459 w 1186004"/>
              <a:gd name="connsiteY15" fmla="*/ 280658 h 579422"/>
              <a:gd name="connsiteX16" fmla="*/ 389299 w 1186004"/>
              <a:gd name="connsiteY16" fmla="*/ 262551 h 579422"/>
              <a:gd name="connsiteX17" fmla="*/ 344032 w 1186004"/>
              <a:gd name="connsiteY17" fmla="*/ 226337 h 579422"/>
              <a:gd name="connsiteX18" fmla="*/ 325925 w 1186004"/>
              <a:gd name="connsiteY18" fmla="*/ 199176 h 579422"/>
              <a:gd name="connsiteX19" fmla="*/ 271604 w 1186004"/>
              <a:gd name="connsiteY19" fmla="*/ 162962 h 579422"/>
              <a:gd name="connsiteX20" fmla="*/ 244444 w 1186004"/>
              <a:gd name="connsiteY20" fmla="*/ 135802 h 579422"/>
              <a:gd name="connsiteX21" fmla="*/ 190123 w 1186004"/>
              <a:gd name="connsiteY21" fmla="*/ 99588 h 579422"/>
              <a:gd name="connsiteX22" fmla="*/ 135802 w 1186004"/>
              <a:gd name="connsiteY22" fmla="*/ 63374 h 579422"/>
              <a:gd name="connsiteX23" fmla="*/ 81481 w 1186004"/>
              <a:gd name="connsiteY23" fmla="*/ 27160 h 579422"/>
              <a:gd name="connsiteX24" fmla="*/ 27160 w 1186004"/>
              <a:gd name="connsiteY24" fmla="*/ 9054 h 579422"/>
              <a:gd name="connsiteX25" fmla="*/ 0 w 1186004"/>
              <a:gd name="connsiteY25" fmla="*/ 0 h 579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86004" h="579422">
                <a:moveTo>
                  <a:pt x="1186004" y="579422"/>
                </a:moveTo>
                <a:cubicBezTo>
                  <a:pt x="1112855" y="567230"/>
                  <a:pt x="1149100" y="576173"/>
                  <a:pt x="1077362" y="552261"/>
                </a:cubicBezTo>
                <a:lnTo>
                  <a:pt x="1050202" y="543208"/>
                </a:lnTo>
                <a:lnTo>
                  <a:pt x="1023042" y="534155"/>
                </a:lnTo>
                <a:cubicBezTo>
                  <a:pt x="950617" y="485872"/>
                  <a:pt x="1038127" y="549242"/>
                  <a:pt x="977774" y="488887"/>
                </a:cubicBezTo>
                <a:cubicBezTo>
                  <a:pt x="956391" y="467503"/>
                  <a:pt x="939253" y="470425"/>
                  <a:pt x="914400" y="452673"/>
                </a:cubicBezTo>
                <a:cubicBezTo>
                  <a:pt x="903981" y="445231"/>
                  <a:pt x="897659" y="432955"/>
                  <a:pt x="887240" y="425513"/>
                </a:cubicBezTo>
                <a:cubicBezTo>
                  <a:pt x="876258" y="417669"/>
                  <a:pt x="862008" y="415250"/>
                  <a:pt x="851026" y="407406"/>
                </a:cubicBezTo>
                <a:cubicBezTo>
                  <a:pt x="840607" y="399964"/>
                  <a:pt x="833701" y="388443"/>
                  <a:pt x="823865" y="380246"/>
                </a:cubicBezTo>
                <a:cubicBezTo>
                  <a:pt x="793162" y="354660"/>
                  <a:pt x="803171" y="367496"/>
                  <a:pt x="769545" y="353085"/>
                </a:cubicBezTo>
                <a:cubicBezTo>
                  <a:pt x="737382" y="339300"/>
                  <a:pt x="733448" y="335056"/>
                  <a:pt x="706170" y="316871"/>
                </a:cubicBezTo>
                <a:cubicBezTo>
                  <a:pt x="700134" y="307818"/>
                  <a:pt x="697290" y="295478"/>
                  <a:pt x="688063" y="289711"/>
                </a:cubicBezTo>
                <a:cubicBezTo>
                  <a:pt x="671878" y="279595"/>
                  <a:pt x="633743" y="271604"/>
                  <a:pt x="633743" y="271604"/>
                </a:cubicBezTo>
                <a:cubicBezTo>
                  <a:pt x="627707" y="280657"/>
                  <a:pt x="620502" y="289032"/>
                  <a:pt x="615636" y="298764"/>
                </a:cubicBezTo>
                <a:cubicBezTo>
                  <a:pt x="580913" y="368210"/>
                  <a:pt x="669929" y="330148"/>
                  <a:pt x="470780" y="316871"/>
                </a:cubicBezTo>
                <a:lnTo>
                  <a:pt x="416459" y="280658"/>
                </a:lnTo>
                <a:lnTo>
                  <a:pt x="389299" y="262551"/>
                </a:lnTo>
                <a:cubicBezTo>
                  <a:pt x="337406" y="184710"/>
                  <a:pt x="406504" y="276315"/>
                  <a:pt x="344032" y="226337"/>
                </a:cubicBezTo>
                <a:cubicBezTo>
                  <a:pt x="335535" y="219540"/>
                  <a:pt x="334114" y="206341"/>
                  <a:pt x="325925" y="199176"/>
                </a:cubicBezTo>
                <a:cubicBezTo>
                  <a:pt x="309548" y="184846"/>
                  <a:pt x="286992" y="178350"/>
                  <a:pt x="271604" y="162962"/>
                </a:cubicBezTo>
                <a:cubicBezTo>
                  <a:pt x="262551" y="153909"/>
                  <a:pt x="254550" y="143662"/>
                  <a:pt x="244444" y="135802"/>
                </a:cubicBezTo>
                <a:cubicBezTo>
                  <a:pt x="227266" y="122441"/>
                  <a:pt x="208230" y="111659"/>
                  <a:pt x="190123" y="99588"/>
                </a:cubicBezTo>
                <a:lnTo>
                  <a:pt x="135802" y="63374"/>
                </a:lnTo>
                <a:lnTo>
                  <a:pt x="81481" y="27160"/>
                </a:lnTo>
                <a:lnTo>
                  <a:pt x="27160" y="9054"/>
                </a:ln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331675" y="4363770"/>
            <a:ext cx="4897977" cy="1928388"/>
          </a:xfrm>
          <a:custGeom>
            <a:avLst/>
            <a:gdLst>
              <a:gd name="connsiteX0" fmla="*/ 0 w 4897977"/>
              <a:gd name="connsiteY0" fmla="*/ 1928388 h 1928388"/>
              <a:gd name="connsiteX1" fmla="*/ 126749 w 4897977"/>
              <a:gd name="connsiteY1" fmla="*/ 1910281 h 1928388"/>
              <a:gd name="connsiteX2" fmla="*/ 162963 w 4897977"/>
              <a:gd name="connsiteY2" fmla="*/ 1901228 h 1928388"/>
              <a:gd name="connsiteX3" fmla="*/ 226337 w 4897977"/>
              <a:gd name="connsiteY3" fmla="*/ 1892175 h 1928388"/>
              <a:gd name="connsiteX4" fmla="*/ 271604 w 4897977"/>
              <a:gd name="connsiteY4" fmla="*/ 1883121 h 1928388"/>
              <a:gd name="connsiteX5" fmla="*/ 325925 w 4897977"/>
              <a:gd name="connsiteY5" fmla="*/ 1874068 h 1928388"/>
              <a:gd name="connsiteX6" fmla="*/ 362139 w 4897977"/>
              <a:gd name="connsiteY6" fmla="*/ 1865014 h 1928388"/>
              <a:gd name="connsiteX7" fmla="*/ 425513 w 4897977"/>
              <a:gd name="connsiteY7" fmla="*/ 1855961 h 1928388"/>
              <a:gd name="connsiteX8" fmla="*/ 470780 w 4897977"/>
              <a:gd name="connsiteY8" fmla="*/ 1846907 h 1928388"/>
              <a:gd name="connsiteX9" fmla="*/ 525101 w 4897977"/>
              <a:gd name="connsiteY9" fmla="*/ 1837854 h 1928388"/>
              <a:gd name="connsiteX10" fmla="*/ 624689 w 4897977"/>
              <a:gd name="connsiteY10" fmla="*/ 1810693 h 1928388"/>
              <a:gd name="connsiteX11" fmla="*/ 660903 w 4897977"/>
              <a:gd name="connsiteY11" fmla="*/ 1801640 h 1928388"/>
              <a:gd name="connsiteX12" fmla="*/ 751438 w 4897977"/>
              <a:gd name="connsiteY12" fmla="*/ 1783533 h 1928388"/>
              <a:gd name="connsiteX13" fmla="*/ 805759 w 4897977"/>
              <a:gd name="connsiteY13" fmla="*/ 1765426 h 1928388"/>
              <a:gd name="connsiteX14" fmla="*/ 869133 w 4897977"/>
              <a:gd name="connsiteY14" fmla="*/ 1738266 h 1928388"/>
              <a:gd name="connsiteX15" fmla="*/ 896293 w 4897977"/>
              <a:gd name="connsiteY15" fmla="*/ 1720159 h 1928388"/>
              <a:gd name="connsiteX16" fmla="*/ 968721 w 4897977"/>
              <a:gd name="connsiteY16" fmla="*/ 1702052 h 1928388"/>
              <a:gd name="connsiteX17" fmla="*/ 1050202 w 4897977"/>
              <a:gd name="connsiteY17" fmla="*/ 1665838 h 1928388"/>
              <a:gd name="connsiteX18" fmla="*/ 1086416 w 4897977"/>
              <a:gd name="connsiteY18" fmla="*/ 1647731 h 1928388"/>
              <a:gd name="connsiteX19" fmla="*/ 1113576 w 4897977"/>
              <a:gd name="connsiteY19" fmla="*/ 1629624 h 1928388"/>
              <a:gd name="connsiteX20" fmla="*/ 1140737 w 4897977"/>
              <a:gd name="connsiteY20" fmla="*/ 1620571 h 1928388"/>
              <a:gd name="connsiteX21" fmla="*/ 1213165 w 4897977"/>
              <a:gd name="connsiteY21" fmla="*/ 1602464 h 1928388"/>
              <a:gd name="connsiteX22" fmla="*/ 1285592 w 4897977"/>
              <a:gd name="connsiteY22" fmla="*/ 1566250 h 1928388"/>
              <a:gd name="connsiteX23" fmla="*/ 1339913 w 4897977"/>
              <a:gd name="connsiteY23" fmla="*/ 1548143 h 1928388"/>
              <a:gd name="connsiteX24" fmla="*/ 1376127 w 4897977"/>
              <a:gd name="connsiteY24" fmla="*/ 1530036 h 1928388"/>
              <a:gd name="connsiteX25" fmla="*/ 1430448 w 4897977"/>
              <a:gd name="connsiteY25" fmla="*/ 1511929 h 1928388"/>
              <a:gd name="connsiteX26" fmla="*/ 1457608 w 4897977"/>
              <a:gd name="connsiteY26" fmla="*/ 1484769 h 1928388"/>
              <a:gd name="connsiteX27" fmla="*/ 1530036 w 4897977"/>
              <a:gd name="connsiteY27" fmla="*/ 1466662 h 1928388"/>
              <a:gd name="connsiteX28" fmla="*/ 1593410 w 4897977"/>
              <a:gd name="connsiteY28" fmla="*/ 1439501 h 1928388"/>
              <a:gd name="connsiteX29" fmla="*/ 1656784 w 4897977"/>
              <a:gd name="connsiteY29" fmla="*/ 1412341 h 1928388"/>
              <a:gd name="connsiteX30" fmla="*/ 1729212 w 4897977"/>
              <a:gd name="connsiteY30" fmla="*/ 1376127 h 1928388"/>
              <a:gd name="connsiteX31" fmla="*/ 1783533 w 4897977"/>
              <a:gd name="connsiteY31" fmla="*/ 1339913 h 1928388"/>
              <a:gd name="connsiteX32" fmla="*/ 1837854 w 4897977"/>
              <a:gd name="connsiteY32" fmla="*/ 1321806 h 1928388"/>
              <a:gd name="connsiteX33" fmla="*/ 1874068 w 4897977"/>
              <a:gd name="connsiteY33" fmla="*/ 1303699 h 1928388"/>
              <a:gd name="connsiteX34" fmla="*/ 1928388 w 4897977"/>
              <a:gd name="connsiteY34" fmla="*/ 1285592 h 1928388"/>
              <a:gd name="connsiteX35" fmla="*/ 1955549 w 4897977"/>
              <a:gd name="connsiteY35" fmla="*/ 1267485 h 1928388"/>
              <a:gd name="connsiteX36" fmla="*/ 2009870 w 4897977"/>
              <a:gd name="connsiteY36" fmla="*/ 1249379 h 1928388"/>
              <a:gd name="connsiteX37" fmla="*/ 2082297 w 4897977"/>
              <a:gd name="connsiteY37" fmla="*/ 1213165 h 1928388"/>
              <a:gd name="connsiteX38" fmla="*/ 2163778 w 4897977"/>
              <a:gd name="connsiteY38" fmla="*/ 1186004 h 1928388"/>
              <a:gd name="connsiteX39" fmla="*/ 2218099 w 4897977"/>
              <a:gd name="connsiteY39" fmla="*/ 1167897 h 1928388"/>
              <a:gd name="connsiteX40" fmla="*/ 2263367 w 4897977"/>
              <a:gd name="connsiteY40" fmla="*/ 1149790 h 1928388"/>
              <a:gd name="connsiteX41" fmla="*/ 2290527 w 4897977"/>
              <a:gd name="connsiteY41" fmla="*/ 1140737 h 1928388"/>
              <a:gd name="connsiteX42" fmla="*/ 2362955 w 4897977"/>
              <a:gd name="connsiteY42" fmla="*/ 1113577 h 1928388"/>
              <a:gd name="connsiteX43" fmla="*/ 2390115 w 4897977"/>
              <a:gd name="connsiteY43" fmla="*/ 1086416 h 1928388"/>
              <a:gd name="connsiteX44" fmla="*/ 2435382 w 4897977"/>
              <a:gd name="connsiteY44" fmla="*/ 1077363 h 1928388"/>
              <a:gd name="connsiteX45" fmla="*/ 2471596 w 4897977"/>
              <a:gd name="connsiteY45" fmla="*/ 1068309 h 1928388"/>
              <a:gd name="connsiteX46" fmla="*/ 2544024 w 4897977"/>
              <a:gd name="connsiteY46" fmla="*/ 1041149 h 1928388"/>
              <a:gd name="connsiteX47" fmla="*/ 2580238 w 4897977"/>
              <a:gd name="connsiteY47" fmla="*/ 1013988 h 1928388"/>
              <a:gd name="connsiteX48" fmla="*/ 2652666 w 4897977"/>
              <a:gd name="connsiteY48" fmla="*/ 986828 h 1928388"/>
              <a:gd name="connsiteX49" fmla="*/ 2725093 w 4897977"/>
              <a:gd name="connsiteY49" fmla="*/ 959668 h 1928388"/>
              <a:gd name="connsiteX50" fmla="*/ 2788468 w 4897977"/>
              <a:gd name="connsiteY50" fmla="*/ 923454 h 1928388"/>
              <a:gd name="connsiteX51" fmla="*/ 2824681 w 4897977"/>
              <a:gd name="connsiteY51" fmla="*/ 914400 h 1928388"/>
              <a:gd name="connsiteX52" fmla="*/ 2879002 w 4897977"/>
              <a:gd name="connsiteY52" fmla="*/ 887240 h 1928388"/>
              <a:gd name="connsiteX53" fmla="*/ 2951430 w 4897977"/>
              <a:gd name="connsiteY53" fmla="*/ 851026 h 1928388"/>
              <a:gd name="connsiteX54" fmla="*/ 3014804 w 4897977"/>
              <a:gd name="connsiteY54" fmla="*/ 823866 h 1928388"/>
              <a:gd name="connsiteX55" fmla="*/ 3078178 w 4897977"/>
              <a:gd name="connsiteY55" fmla="*/ 796705 h 1928388"/>
              <a:gd name="connsiteX56" fmla="*/ 3105339 w 4897977"/>
              <a:gd name="connsiteY56" fmla="*/ 778598 h 1928388"/>
              <a:gd name="connsiteX57" fmla="*/ 3168713 w 4897977"/>
              <a:gd name="connsiteY57" fmla="*/ 751438 h 1928388"/>
              <a:gd name="connsiteX58" fmla="*/ 3241141 w 4897977"/>
              <a:gd name="connsiteY58" fmla="*/ 715224 h 1928388"/>
              <a:gd name="connsiteX59" fmla="*/ 3268301 w 4897977"/>
              <a:gd name="connsiteY59" fmla="*/ 697117 h 1928388"/>
              <a:gd name="connsiteX60" fmla="*/ 3322622 w 4897977"/>
              <a:gd name="connsiteY60" fmla="*/ 679010 h 1928388"/>
              <a:gd name="connsiteX61" fmla="*/ 3395050 w 4897977"/>
              <a:gd name="connsiteY61" fmla="*/ 651850 h 1928388"/>
              <a:gd name="connsiteX62" fmla="*/ 3449371 w 4897977"/>
              <a:gd name="connsiteY62" fmla="*/ 624689 h 1928388"/>
              <a:gd name="connsiteX63" fmla="*/ 3512745 w 4897977"/>
              <a:gd name="connsiteY63" fmla="*/ 588476 h 1928388"/>
              <a:gd name="connsiteX64" fmla="*/ 3548959 w 4897977"/>
              <a:gd name="connsiteY64" fmla="*/ 579422 h 1928388"/>
              <a:gd name="connsiteX65" fmla="*/ 3576119 w 4897977"/>
              <a:gd name="connsiteY65" fmla="*/ 570369 h 1928388"/>
              <a:gd name="connsiteX66" fmla="*/ 3657600 w 4897977"/>
              <a:gd name="connsiteY66" fmla="*/ 534155 h 1928388"/>
              <a:gd name="connsiteX67" fmla="*/ 3684761 w 4897977"/>
              <a:gd name="connsiteY67" fmla="*/ 525101 h 1928388"/>
              <a:gd name="connsiteX68" fmla="*/ 3711921 w 4897977"/>
              <a:gd name="connsiteY68" fmla="*/ 506994 h 1928388"/>
              <a:gd name="connsiteX69" fmla="*/ 3748135 w 4897977"/>
              <a:gd name="connsiteY69" fmla="*/ 497941 h 1928388"/>
              <a:gd name="connsiteX70" fmla="*/ 3802456 w 4897977"/>
              <a:gd name="connsiteY70" fmla="*/ 479834 h 1928388"/>
              <a:gd name="connsiteX71" fmla="*/ 3829616 w 4897977"/>
              <a:gd name="connsiteY71" fmla="*/ 461727 h 1928388"/>
              <a:gd name="connsiteX72" fmla="*/ 3892990 w 4897977"/>
              <a:gd name="connsiteY72" fmla="*/ 443620 h 1928388"/>
              <a:gd name="connsiteX73" fmla="*/ 3920151 w 4897977"/>
              <a:gd name="connsiteY73" fmla="*/ 425513 h 1928388"/>
              <a:gd name="connsiteX74" fmla="*/ 3947311 w 4897977"/>
              <a:gd name="connsiteY74" fmla="*/ 416460 h 1928388"/>
              <a:gd name="connsiteX75" fmla="*/ 4010685 w 4897977"/>
              <a:gd name="connsiteY75" fmla="*/ 398353 h 1928388"/>
              <a:gd name="connsiteX76" fmla="*/ 4046899 w 4897977"/>
              <a:gd name="connsiteY76" fmla="*/ 380246 h 1928388"/>
              <a:gd name="connsiteX77" fmla="*/ 4101220 w 4897977"/>
              <a:gd name="connsiteY77" fmla="*/ 362139 h 1928388"/>
              <a:gd name="connsiteX78" fmla="*/ 4128380 w 4897977"/>
              <a:gd name="connsiteY78" fmla="*/ 344032 h 1928388"/>
              <a:gd name="connsiteX79" fmla="*/ 4191755 w 4897977"/>
              <a:gd name="connsiteY79" fmla="*/ 325925 h 1928388"/>
              <a:gd name="connsiteX80" fmla="*/ 4255129 w 4897977"/>
              <a:gd name="connsiteY80" fmla="*/ 298765 h 1928388"/>
              <a:gd name="connsiteX81" fmla="*/ 4291343 w 4897977"/>
              <a:gd name="connsiteY81" fmla="*/ 280658 h 1928388"/>
              <a:gd name="connsiteX82" fmla="*/ 4345664 w 4897977"/>
              <a:gd name="connsiteY82" fmla="*/ 262551 h 1928388"/>
              <a:gd name="connsiteX83" fmla="*/ 4427145 w 4897977"/>
              <a:gd name="connsiteY83" fmla="*/ 226337 h 1928388"/>
              <a:gd name="connsiteX84" fmla="*/ 4454305 w 4897977"/>
              <a:gd name="connsiteY84" fmla="*/ 217283 h 1928388"/>
              <a:gd name="connsiteX85" fmla="*/ 4481466 w 4897977"/>
              <a:gd name="connsiteY85" fmla="*/ 208230 h 1928388"/>
              <a:gd name="connsiteX86" fmla="*/ 4535786 w 4897977"/>
              <a:gd name="connsiteY86" fmla="*/ 181070 h 1928388"/>
              <a:gd name="connsiteX87" fmla="*/ 4562947 w 4897977"/>
              <a:gd name="connsiteY87" fmla="*/ 162963 h 1928388"/>
              <a:gd name="connsiteX88" fmla="*/ 4626321 w 4897977"/>
              <a:gd name="connsiteY88" fmla="*/ 144856 h 1928388"/>
              <a:gd name="connsiteX89" fmla="*/ 4653481 w 4897977"/>
              <a:gd name="connsiteY89" fmla="*/ 126749 h 1928388"/>
              <a:gd name="connsiteX90" fmla="*/ 4707802 w 4897977"/>
              <a:gd name="connsiteY90" fmla="*/ 108642 h 1928388"/>
              <a:gd name="connsiteX91" fmla="*/ 4789283 w 4897977"/>
              <a:gd name="connsiteY91" fmla="*/ 72428 h 1928388"/>
              <a:gd name="connsiteX92" fmla="*/ 4816444 w 4897977"/>
              <a:gd name="connsiteY92" fmla="*/ 63375 h 1928388"/>
              <a:gd name="connsiteX93" fmla="*/ 4870765 w 4897977"/>
              <a:gd name="connsiteY93" fmla="*/ 27161 h 1928388"/>
              <a:gd name="connsiteX94" fmla="*/ 4897925 w 4897977"/>
              <a:gd name="connsiteY94" fmla="*/ 0 h 192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4897977" h="1928388">
                <a:moveTo>
                  <a:pt x="0" y="1928388"/>
                </a:moveTo>
                <a:cubicBezTo>
                  <a:pt x="122530" y="1903884"/>
                  <a:pt x="-59647" y="1938957"/>
                  <a:pt x="126749" y="1910281"/>
                </a:cubicBezTo>
                <a:cubicBezTo>
                  <a:pt x="139047" y="1908389"/>
                  <a:pt x="150721" y="1903454"/>
                  <a:pt x="162963" y="1901228"/>
                </a:cubicBezTo>
                <a:cubicBezTo>
                  <a:pt x="183958" y="1897411"/>
                  <a:pt x="205288" y="1895683"/>
                  <a:pt x="226337" y="1892175"/>
                </a:cubicBezTo>
                <a:cubicBezTo>
                  <a:pt x="241515" y="1889645"/>
                  <a:pt x="256464" y="1885874"/>
                  <a:pt x="271604" y="1883121"/>
                </a:cubicBezTo>
                <a:cubicBezTo>
                  <a:pt x="289665" y="1879837"/>
                  <a:pt x="307925" y="1877668"/>
                  <a:pt x="325925" y="1874068"/>
                </a:cubicBezTo>
                <a:cubicBezTo>
                  <a:pt x="338126" y="1871628"/>
                  <a:pt x="349897" y="1867240"/>
                  <a:pt x="362139" y="1865014"/>
                </a:cubicBezTo>
                <a:cubicBezTo>
                  <a:pt x="383134" y="1861197"/>
                  <a:pt x="404464" y="1859469"/>
                  <a:pt x="425513" y="1855961"/>
                </a:cubicBezTo>
                <a:cubicBezTo>
                  <a:pt x="440691" y="1853431"/>
                  <a:pt x="455640" y="1849660"/>
                  <a:pt x="470780" y="1846907"/>
                </a:cubicBezTo>
                <a:cubicBezTo>
                  <a:pt x="488841" y="1843623"/>
                  <a:pt x="506994" y="1840872"/>
                  <a:pt x="525101" y="1837854"/>
                </a:cubicBezTo>
                <a:cubicBezTo>
                  <a:pt x="575868" y="1820931"/>
                  <a:pt x="543009" y="1831113"/>
                  <a:pt x="624689" y="1810693"/>
                </a:cubicBezTo>
                <a:cubicBezTo>
                  <a:pt x="636760" y="1807675"/>
                  <a:pt x="648630" y="1803686"/>
                  <a:pt x="660903" y="1801640"/>
                </a:cubicBezTo>
                <a:cubicBezTo>
                  <a:pt x="697602" y="1795523"/>
                  <a:pt x="717679" y="1793660"/>
                  <a:pt x="751438" y="1783533"/>
                </a:cubicBezTo>
                <a:cubicBezTo>
                  <a:pt x="769720" y="1778049"/>
                  <a:pt x="789878" y="1776013"/>
                  <a:pt x="805759" y="1765426"/>
                </a:cubicBezTo>
                <a:cubicBezTo>
                  <a:pt x="843272" y="1740417"/>
                  <a:pt x="822363" y="1749958"/>
                  <a:pt x="869133" y="1738266"/>
                </a:cubicBezTo>
                <a:cubicBezTo>
                  <a:pt x="878186" y="1732230"/>
                  <a:pt x="886067" y="1723877"/>
                  <a:pt x="896293" y="1720159"/>
                </a:cubicBezTo>
                <a:cubicBezTo>
                  <a:pt x="919680" y="1711654"/>
                  <a:pt x="968721" y="1702052"/>
                  <a:pt x="968721" y="1702052"/>
                </a:cubicBezTo>
                <a:cubicBezTo>
                  <a:pt x="1048611" y="1648791"/>
                  <a:pt x="920920" y="1730479"/>
                  <a:pt x="1050202" y="1665838"/>
                </a:cubicBezTo>
                <a:cubicBezTo>
                  <a:pt x="1062273" y="1659802"/>
                  <a:pt x="1074698" y="1654427"/>
                  <a:pt x="1086416" y="1647731"/>
                </a:cubicBezTo>
                <a:cubicBezTo>
                  <a:pt x="1095863" y="1642333"/>
                  <a:pt x="1103844" y="1634490"/>
                  <a:pt x="1113576" y="1629624"/>
                </a:cubicBezTo>
                <a:cubicBezTo>
                  <a:pt x="1122112" y="1625356"/>
                  <a:pt x="1131530" y="1623082"/>
                  <a:pt x="1140737" y="1620571"/>
                </a:cubicBezTo>
                <a:cubicBezTo>
                  <a:pt x="1164746" y="1614023"/>
                  <a:pt x="1213165" y="1602464"/>
                  <a:pt x="1213165" y="1602464"/>
                </a:cubicBezTo>
                <a:cubicBezTo>
                  <a:pt x="1237307" y="1590393"/>
                  <a:pt x="1259985" y="1574786"/>
                  <a:pt x="1285592" y="1566250"/>
                </a:cubicBezTo>
                <a:cubicBezTo>
                  <a:pt x="1303699" y="1560214"/>
                  <a:pt x="1322842" y="1556679"/>
                  <a:pt x="1339913" y="1548143"/>
                </a:cubicBezTo>
                <a:cubicBezTo>
                  <a:pt x="1351984" y="1542107"/>
                  <a:pt x="1363596" y="1535048"/>
                  <a:pt x="1376127" y="1530036"/>
                </a:cubicBezTo>
                <a:cubicBezTo>
                  <a:pt x="1393848" y="1522947"/>
                  <a:pt x="1430448" y="1511929"/>
                  <a:pt x="1430448" y="1511929"/>
                </a:cubicBezTo>
                <a:cubicBezTo>
                  <a:pt x="1439501" y="1502876"/>
                  <a:pt x="1445952" y="1490067"/>
                  <a:pt x="1457608" y="1484769"/>
                </a:cubicBezTo>
                <a:cubicBezTo>
                  <a:pt x="1480263" y="1474471"/>
                  <a:pt x="1530036" y="1466662"/>
                  <a:pt x="1530036" y="1466662"/>
                </a:cubicBezTo>
                <a:cubicBezTo>
                  <a:pt x="1598220" y="1421205"/>
                  <a:pt x="1511566" y="1474578"/>
                  <a:pt x="1593410" y="1439501"/>
                </a:cubicBezTo>
                <a:cubicBezTo>
                  <a:pt x="1680936" y="1401990"/>
                  <a:pt x="1552827" y="1438330"/>
                  <a:pt x="1656784" y="1412341"/>
                </a:cubicBezTo>
                <a:cubicBezTo>
                  <a:pt x="1680927" y="1400270"/>
                  <a:pt x="1706753" y="1391100"/>
                  <a:pt x="1729212" y="1376127"/>
                </a:cubicBezTo>
                <a:cubicBezTo>
                  <a:pt x="1747319" y="1364056"/>
                  <a:pt x="1762888" y="1346795"/>
                  <a:pt x="1783533" y="1339913"/>
                </a:cubicBezTo>
                <a:cubicBezTo>
                  <a:pt x="1801640" y="1333877"/>
                  <a:pt x="1820783" y="1330342"/>
                  <a:pt x="1837854" y="1321806"/>
                </a:cubicBezTo>
                <a:cubicBezTo>
                  <a:pt x="1849925" y="1315770"/>
                  <a:pt x="1861537" y="1308711"/>
                  <a:pt x="1874068" y="1303699"/>
                </a:cubicBezTo>
                <a:cubicBezTo>
                  <a:pt x="1891789" y="1296611"/>
                  <a:pt x="1912507" y="1296179"/>
                  <a:pt x="1928388" y="1285592"/>
                </a:cubicBezTo>
                <a:cubicBezTo>
                  <a:pt x="1937442" y="1279556"/>
                  <a:pt x="1945606" y="1271904"/>
                  <a:pt x="1955549" y="1267485"/>
                </a:cubicBezTo>
                <a:cubicBezTo>
                  <a:pt x="1972990" y="1259734"/>
                  <a:pt x="1992799" y="1257915"/>
                  <a:pt x="2009870" y="1249379"/>
                </a:cubicBezTo>
                <a:cubicBezTo>
                  <a:pt x="2034012" y="1237308"/>
                  <a:pt x="2056690" y="1221701"/>
                  <a:pt x="2082297" y="1213165"/>
                </a:cubicBezTo>
                <a:lnTo>
                  <a:pt x="2163778" y="1186004"/>
                </a:lnTo>
                <a:lnTo>
                  <a:pt x="2218099" y="1167897"/>
                </a:lnTo>
                <a:cubicBezTo>
                  <a:pt x="2233188" y="1161861"/>
                  <a:pt x="2248150" y="1155496"/>
                  <a:pt x="2263367" y="1149790"/>
                </a:cubicBezTo>
                <a:cubicBezTo>
                  <a:pt x="2272302" y="1146439"/>
                  <a:pt x="2281756" y="1144496"/>
                  <a:pt x="2290527" y="1140737"/>
                </a:cubicBezTo>
                <a:cubicBezTo>
                  <a:pt x="2356808" y="1112331"/>
                  <a:pt x="2296188" y="1130268"/>
                  <a:pt x="2362955" y="1113577"/>
                </a:cubicBezTo>
                <a:cubicBezTo>
                  <a:pt x="2372008" y="1104523"/>
                  <a:pt x="2378663" y="1092142"/>
                  <a:pt x="2390115" y="1086416"/>
                </a:cubicBezTo>
                <a:cubicBezTo>
                  <a:pt x="2403878" y="1079534"/>
                  <a:pt x="2420361" y="1080701"/>
                  <a:pt x="2435382" y="1077363"/>
                </a:cubicBezTo>
                <a:cubicBezTo>
                  <a:pt x="2447529" y="1074664"/>
                  <a:pt x="2459945" y="1072678"/>
                  <a:pt x="2471596" y="1068309"/>
                </a:cubicBezTo>
                <a:cubicBezTo>
                  <a:pt x="2566272" y="1032805"/>
                  <a:pt x="2451078" y="1064384"/>
                  <a:pt x="2544024" y="1041149"/>
                </a:cubicBezTo>
                <a:cubicBezTo>
                  <a:pt x="2556095" y="1032095"/>
                  <a:pt x="2567048" y="1021316"/>
                  <a:pt x="2580238" y="1013988"/>
                </a:cubicBezTo>
                <a:cubicBezTo>
                  <a:pt x="2622450" y="990536"/>
                  <a:pt x="2617085" y="1002077"/>
                  <a:pt x="2652666" y="986828"/>
                </a:cubicBezTo>
                <a:cubicBezTo>
                  <a:pt x="2718949" y="958421"/>
                  <a:pt x="2658323" y="976360"/>
                  <a:pt x="2725093" y="959668"/>
                </a:cubicBezTo>
                <a:cubicBezTo>
                  <a:pt x="2747608" y="944658"/>
                  <a:pt x="2762213" y="933300"/>
                  <a:pt x="2788468" y="923454"/>
                </a:cubicBezTo>
                <a:cubicBezTo>
                  <a:pt x="2800118" y="919085"/>
                  <a:pt x="2812610" y="917418"/>
                  <a:pt x="2824681" y="914400"/>
                </a:cubicBezTo>
                <a:cubicBezTo>
                  <a:pt x="2884207" y="874717"/>
                  <a:pt x="2820098" y="914014"/>
                  <a:pt x="2879002" y="887240"/>
                </a:cubicBezTo>
                <a:cubicBezTo>
                  <a:pt x="2903575" y="876071"/>
                  <a:pt x="2926620" y="861659"/>
                  <a:pt x="2951430" y="851026"/>
                </a:cubicBezTo>
                <a:cubicBezTo>
                  <a:pt x="2972555" y="841973"/>
                  <a:pt x="2994247" y="834144"/>
                  <a:pt x="3014804" y="823866"/>
                </a:cubicBezTo>
                <a:cubicBezTo>
                  <a:pt x="3077329" y="792604"/>
                  <a:pt x="3002809" y="815549"/>
                  <a:pt x="3078178" y="796705"/>
                </a:cubicBezTo>
                <a:cubicBezTo>
                  <a:pt x="3087232" y="790669"/>
                  <a:pt x="3095607" y="783464"/>
                  <a:pt x="3105339" y="778598"/>
                </a:cubicBezTo>
                <a:cubicBezTo>
                  <a:pt x="3166948" y="747794"/>
                  <a:pt x="3093352" y="798538"/>
                  <a:pt x="3168713" y="751438"/>
                </a:cubicBezTo>
                <a:cubicBezTo>
                  <a:pt x="3230271" y="712965"/>
                  <a:pt x="3177598" y="731111"/>
                  <a:pt x="3241141" y="715224"/>
                </a:cubicBezTo>
                <a:cubicBezTo>
                  <a:pt x="3250194" y="709188"/>
                  <a:pt x="3258358" y="701536"/>
                  <a:pt x="3268301" y="697117"/>
                </a:cubicBezTo>
                <a:cubicBezTo>
                  <a:pt x="3285742" y="689365"/>
                  <a:pt x="3306741" y="689597"/>
                  <a:pt x="3322622" y="679010"/>
                </a:cubicBezTo>
                <a:cubicBezTo>
                  <a:pt x="3362586" y="652367"/>
                  <a:pt x="3339112" y="663037"/>
                  <a:pt x="3395050" y="651850"/>
                </a:cubicBezTo>
                <a:cubicBezTo>
                  <a:pt x="3472885" y="599959"/>
                  <a:pt x="3374406" y="662172"/>
                  <a:pt x="3449371" y="624689"/>
                </a:cubicBezTo>
                <a:cubicBezTo>
                  <a:pt x="3501908" y="598420"/>
                  <a:pt x="3449250" y="612286"/>
                  <a:pt x="3512745" y="588476"/>
                </a:cubicBezTo>
                <a:cubicBezTo>
                  <a:pt x="3524396" y="584107"/>
                  <a:pt x="3536995" y="582840"/>
                  <a:pt x="3548959" y="579422"/>
                </a:cubicBezTo>
                <a:cubicBezTo>
                  <a:pt x="3558135" y="576800"/>
                  <a:pt x="3567066" y="573387"/>
                  <a:pt x="3576119" y="570369"/>
                </a:cubicBezTo>
                <a:cubicBezTo>
                  <a:pt x="3619160" y="541674"/>
                  <a:pt x="3592956" y="555703"/>
                  <a:pt x="3657600" y="534155"/>
                </a:cubicBezTo>
                <a:cubicBezTo>
                  <a:pt x="3666654" y="531137"/>
                  <a:pt x="3676820" y="530395"/>
                  <a:pt x="3684761" y="525101"/>
                </a:cubicBezTo>
                <a:cubicBezTo>
                  <a:pt x="3693814" y="519065"/>
                  <a:pt x="3701920" y="511280"/>
                  <a:pt x="3711921" y="506994"/>
                </a:cubicBezTo>
                <a:cubicBezTo>
                  <a:pt x="3723358" y="502093"/>
                  <a:pt x="3736217" y="501516"/>
                  <a:pt x="3748135" y="497941"/>
                </a:cubicBezTo>
                <a:cubicBezTo>
                  <a:pt x="3766417" y="492457"/>
                  <a:pt x="3802456" y="479834"/>
                  <a:pt x="3802456" y="479834"/>
                </a:cubicBezTo>
                <a:cubicBezTo>
                  <a:pt x="3811509" y="473798"/>
                  <a:pt x="3819884" y="466593"/>
                  <a:pt x="3829616" y="461727"/>
                </a:cubicBezTo>
                <a:cubicBezTo>
                  <a:pt x="3842601" y="455235"/>
                  <a:pt x="3881392" y="446520"/>
                  <a:pt x="3892990" y="443620"/>
                </a:cubicBezTo>
                <a:cubicBezTo>
                  <a:pt x="3902044" y="437584"/>
                  <a:pt x="3910419" y="430379"/>
                  <a:pt x="3920151" y="425513"/>
                </a:cubicBezTo>
                <a:cubicBezTo>
                  <a:pt x="3928687" y="421245"/>
                  <a:pt x="3938135" y="419082"/>
                  <a:pt x="3947311" y="416460"/>
                </a:cubicBezTo>
                <a:cubicBezTo>
                  <a:pt x="3970274" y="409899"/>
                  <a:pt x="3988984" y="407653"/>
                  <a:pt x="4010685" y="398353"/>
                </a:cubicBezTo>
                <a:cubicBezTo>
                  <a:pt x="4023090" y="393037"/>
                  <a:pt x="4034368" y="385258"/>
                  <a:pt x="4046899" y="380246"/>
                </a:cubicBezTo>
                <a:cubicBezTo>
                  <a:pt x="4064620" y="373157"/>
                  <a:pt x="4101220" y="362139"/>
                  <a:pt x="4101220" y="362139"/>
                </a:cubicBezTo>
                <a:cubicBezTo>
                  <a:pt x="4110273" y="356103"/>
                  <a:pt x="4118648" y="348898"/>
                  <a:pt x="4128380" y="344032"/>
                </a:cubicBezTo>
                <a:cubicBezTo>
                  <a:pt x="4141364" y="337540"/>
                  <a:pt x="4180158" y="328824"/>
                  <a:pt x="4191755" y="325925"/>
                </a:cubicBezTo>
                <a:cubicBezTo>
                  <a:pt x="4246796" y="289230"/>
                  <a:pt x="4188315" y="323820"/>
                  <a:pt x="4255129" y="298765"/>
                </a:cubicBezTo>
                <a:cubicBezTo>
                  <a:pt x="4267766" y="294026"/>
                  <a:pt x="4278812" y="285670"/>
                  <a:pt x="4291343" y="280658"/>
                </a:cubicBezTo>
                <a:cubicBezTo>
                  <a:pt x="4309064" y="273569"/>
                  <a:pt x="4345664" y="262551"/>
                  <a:pt x="4345664" y="262551"/>
                </a:cubicBezTo>
                <a:cubicBezTo>
                  <a:pt x="4388706" y="233856"/>
                  <a:pt x="4362500" y="247886"/>
                  <a:pt x="4427145" y="226337"/>
                </a:cubicBezTo>
                <a:lnTo>
                  <a:pt x="4454305" y="217283"/>
                </a:lnTo>
                <a:lnTo>
                  <a:pt x="4481466" y="208230"/>
                </a:lnTo>
                <a:cubicBezTo>
                  <a:pt x="4559299" y="156341"/>
                  <a:pt x="4460825" y="218550"/>
                  <a:pt x="4535786" y="181070"/>
                </a:cubicBezTo>
                <a:cubicBezTo>
                  <a:pt x="4545518" y="176204"/>
                  <a:pt x="4553215" y="167829"/>
                  <a:pt x="4562947" y="162963"/>
                </a:cubicBezTo>
                <a:cubicBezTo>
                  <a:pt x="4575940" y="156466"/>
                  <a:pt x="4614712" y="147758"/>
                  <a:pt x="4626321" y="144856"/>
                </a:cubicBezTo>
                <a:cubicBezTo>
                  <a:pt x="4635374" y="138820"/>
                  <a:pt x="4643538" y="131168"/>
                  <a:pt x="4653481" y="126749"/>
                </a:cubicBezTo>
                <a:cubicBezTo>
                  <a:pt x="4670922" y="118997"/>
                  <a:pt x="4707802" y="108642"/>
                  <a:pt x="4707802" y="108642"/>
                </a:cubicBezTo>
                <a:cubicBezTo>
                  <a:pt x="4750843" y="79949"/>
                  <a:pt x="4724642" y="93975"/>
                  <a:pt x="4789283" y="72428"/>
                </a:cubicBezTo>
                <a:lnTo>
                  <a:pt x="4816444" y="63375"/>
                </a:lnTo>
                <a:lnTo>
                  <a:pt x="4870765" y="27161"/>
                </a:lnTo>
                <a:cubicBezTo>
                  <a:pt x="4900436" y="7380"/>
                  <a:pt x="4897925" y="19935"/>
                  <a:pt x="489792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48704" y="3455737"/>
            <a:ext cx="517163" cy="1177198"/>
          </a:xfrm>
          <a:custGeom>
            <a:avLst/>
            <a:gdLst>
              <a:gd name="connsiteX0" fmla="*/ 517163 w 517163"/>
              <a:gd name="connsiteY0" fmla="*/ 0 h 1086416"/>
              <a:gd name="connsiteX1" fmla="*/ 426629 w 517163"/>
              <a:gd name="connsiteY1" fmla="*/ 99588 h 1086416"/>
              <a:gd name="connsiteX2" fmla="*/ 372308 w 517163"/>
              <a:gd name="connsiteY2" fmla="*/ 162962 h 1086416"/>
              <a:gd name="connsiteX3" fmla="*/ 299880 w 517163"/>
              <a:gd name="connsiteY3" fmla="*/ 217283 h 1086416"/>
              <a:gd name="connsiteX4" fmla="*/ 218399 w 517163"/>
              <a:gd name="connsiteY4" fmla="*/ 307818 h 1086416"/>
              <a:gd name="connsiteX5" fmla="*/ 200292 w 517163"/>
              <a:gd name="connsiteY5" fmla="*/ 344032 h 1086416"/>
              <a:gd name="connsiteX6" fmla="*/ 191238 w 517163"/>
              <a:gd name="connsiteY6" fmla="*/ 371192 h 1086416"/>
              <a:gd name="connsiteX7" fmla="*/ 299880 w 517163"/>
              <a:gd name="connsiteY7" fmla="*/ 416459 h 1086416"/>
              <a:gd name="connsiteX8" fmla="*/ 336094 w 517163"/>
              <a:gd name="connsiteY8" fmla="*/ 434566 h 1086416"/>
              <a:gd name="connsiteX9" fmla="*/ 372308 w 517163"/>
              <a:gd name="connsiteY9" fmla="*/ 488887 h 1086416"/>
              <a:gd name="connsiteX10" fmla="*/ 345147 w 517163"/>
              <a:gd name="connsiteY10" fmla="*/ 669956 h 1086416"/>
              <a:gd name="connsiteX11" fmla="*/ 272720 w 517163"/>
              <a:gd name="connsiteY11" fmla="*/ 778598 h 1086416"/>
              <a:gd name="connsiteX12" fmla="*/ 218399 w 517163"/>
              <a:gd name="connsiteY12" fmla="*/ 832919 h 1086416"/>
              <a:gd name="connsiteX13" fmla="*/ 164078 w 517163"/>
              <a:gd name="connsiteY13" fmla="*/ 914400 h 1086416"/>
              <a:gd name="connsiteX14" fmla="*/ 145971 w 517163"/>
              <a:gd name="connsiteY14" fmla="*/ 941560 h 1086416"/>
              <a:gd name="connsiteX15" fmla="*/ 118811 w 517163"/>
              <a:gd name="connsiteY15" fmla="*/ 968721 h 1086416"/>
              <a:gd name="connsiteX16" fmla="*/ 55436 w 517163"/>
              <a:gd name="connsiteY16" fmla="*/ 1050202 h 1086416"/>
              <a:gd name="connsiteX17" fmla="*/ 28276 w 517163"/>
              <a:gd name="connsiteY17" fmla="*/ 1068309 h 1086416"/>
              <a:gd name="connsiteX18" fmla="*/ 1116 w 517163"/>
              <a:gd name="connsiteY18" fmla="*/ 1077362 h 1086416"/>
              <a:gd name="connsiteX19" fmla="*/ 1116 w 517163"/>
              <a:gd name="connsiteY19" fmla="*/ 1086416 h 1086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17163" h="1086416">
                <a:moveTo>
                  <a:pt x="517163" y="0"/>
                </a:moveTo>
                <a:cubicBezTo>
                  <a:pt x="423909" y="116566"/>
                  <a:pt x="549002" y="-36383"/>
                  <a:pt x="426629" y="99588"/>
                </a:cubicBezTo>
                <a:cubicBezTo>
                  <a:pt x="393030" y="136921"/>
                  <a:pt x="409082" y="132874"/>
                  <a:pt x="372308" y="162962"/>
                </a:cubicBezTo>
                <a:cubicBezTo>
                  <a:pt x="348951" y="182072"/>
                  <a:pt x="321219" y="195944"/>
                  <a:pt x="299880" y="217283"/>
                </a:cubicBezTo>
                <a:cubicBezTo>
                  <a:pt x="260547" y="256616"/>
                  <a:pt x="241519" y="267358"/>
                  <a:pt x="218399" y="307818"/>
                </a:cubicBezTo>
                <a:cubicBezTo>
                  <a:pt x="211703" y="319536"/>
                  <a:pt x="205609" y="331627"/>
                  <a:pt x="200292" y="344032"/>
                </a:cubicBezTo>
                <a:cubicBezTo>
                  <a:pt x="196533" y="352803"/>
                  <a:pt x="194256" y="362139"/>
                  <a:pt x="191238" y="371192"/>
                </a:cubicBezTo>
                <a:cubicBezTo>
                  <a:pt x="274795" y="412971"/>
                  <a:pt x="237480" y="400860"/>
                  <a:pt x="299880" y="416459"/>
                </a:cubicBezTo>
                <a:cubicBezTo>
                  <a:pt x="311951" y="422495"/>
                  <a:pt x="326551" y="425023"/>
                  <a:pt x="336094" y="434566"/>
                </a:cubicBezTo>
                <a:cubicBezTo>
                  <a:pt x="351482" y="449954"/>
                  <a:pt x="372308" y="488887"/>
                  <a:pt x="372308" y="488887"/>
                </a:cubicBezTo>
                <a:cubicBezTo>
                  <a:pt x="367720" y="553116"/>
                  <a:pt x="374024" y="612202"/>
                  <a:pt x="345147" y="669956"/>
                </a:cubicBezTo>
                <a:lnTo>
                  <a:pt x="272720" y="778598"/>
                </a:lnTo>
                <a:cubicBezTo>
                  <a:pt x="254613" y="796705"/>
                  <a:pt x="232603" y="811613"/>
                  <a:pt x="218399" y="832919"/>
                </a:cubicBezTo>
                <a:lnTo>
                  <a:pt x="164078" y="914400"/>
                </a:lnTo>
                <a:cubicBezTo>
                  <a:pt x="158042" y="923453"/>
                  <a:pt x="153665" y="933866"/>
                  <a:pt x="145971" y="941560"/>
                </a:cubicBezTo>
                <a:lnTo>
                  <a:pt x="118811" y="968721"/>
                </a:lnTo>
                <a:cubicBezTo>
                  <a:pt x="104910" y="1010420"/>
                  <a:pt x="107780" y="1015305"/>
                  <a:pt x="55436" y="1050202"/>
                </a:cubicBezTo>
                <a:cubicBezTo>
                  <a:pt x="46383" y="1056238"/>
                  <a:pt x="38008" y="1063443"/>
                  <a:pt x="28276" y="1068309"/>
                </a:cubicBezTo>
                <a:cubicBezTo>
                  <a:pt x="19740" y="1072577"/>
                  <a:pt x="9056" y="1072068"/>
                  <a:pt x="1116" y="1077362"/>
                </a:cubicBezTo>
                <a:cubicBezTo>
                  <a:pt x="-1395" y="1079036"/>
                  <a:pt x="1116" y="1083398"/>
                  <a:pt x="1116" y="108641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54382" y="1066800"/>
            <a:ext cx="128996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Field point</a:t>
            </a:r>
          </a:p>
        </p:txBody>
      </p:sp>
    </p:spTree>
    <p:extLst>
      <p:ext uri="{BB962C8B-B14F-4D97-AF65-F5344CB8AC3E}">
        <p14:creationId xmlns:p14="http://schemas.microsoft.com/office/powerpoint/2010/main" val="112504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339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Field of uniformly moving charge</vt:lpstr>
      <vt:lpstr>PowerPoint Presentation</vt:lpstr>
      <vt:lpstr>4-potential in K’, the rest frame of e.</vt:lpstr>
      <vt:lpstr>Scalar potential of moving charge in lab frame K</vt:lpstr>
      <vt:lpstr>Vector potential of moving charge in lab frame K</vt:lpstr>
      <vt:lpstr>In K’ frame, there is only the static electric field of a point charge.</vt:lpstr>
      <vt:lpstr>Electric fields of moving charge as measured in the lab</vt:lpstr>
      <vt:lpstr>PowerPoint Presentation</vt:lpstr>
      <vt:lpstr>Lab coordinates and angle of fixed field point relative to the moving charge</vt:lpstr>
      <vt:lpstr>Electric field in lab from moving charge</vt:lpstr>
      <vt:lpstr>PowerPoint Presentation</vt:lpstr>
      <vt:lpstr>H-field in K system found by (24.5):  H = (1/c) V x 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of uniformly moving charge</dc:title>
  <dc:creator>Your User Name</dc:creator>
  <cp:lastModifiedBy>Robert Peale</cp:lastModifiedBy>
  <cp:revision>16</cp:revision>
  <dcterms:created xsi:type="dcterms:W3CDTF">2013-10-17T02:14:17Z</dcterms:created>
  <dcterms:modified xsi:type="dcterms:W3CDTF">2021-10-26T17:15:16Z</dcterms:modified>
</cp:coreProperties>
</file>