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62C73-D95E-48CF-83DC-07591B497BE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D3F30-8398-4E29-B6CA-F282CD83DA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Motion in the Coulomb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39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7895"/>
          <a:stretch/>
        </p:blipFill>
        <p:spPr bwMode="auto">
          <a:xfrm>
            <a:off x="914400" y="1524000"/>
            <a:ext cx="6858000" cy="3921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43000" y="1295400"/>
            <a:ext cx="2276585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Coulomb field           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848600" y="47244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3483114"/>
            <a:ext cx="6270178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Polar coordinates r, </a:t>
            </a:r>
            <a:r>
              <a:rPr lang="en-US" sz="2000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/>
              <a:t> in the plane of motion.                         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326" y="76199"/>
            <a:ext cx="8212542" cy="662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43000" y="1600200"/>
            <a:ext cx="279768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Trial solution                     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306253" y="3276600"/>
            <a:ext cx="188474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Constant energy</a:t>
            </a:r>
          </a:p>
          <a:p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49453" y="3048000"/>
            <a:ext cx="2646747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Constant angular momentum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072" t="19299"/>
          <a:stretch/>
        </p:blipFill>
        <p:spPr bwMode="auto">
          <a:xfrm>
            <a:off x="1447800" y="2286000"/>
            <a:ext cx="7626626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14400" y="609600"/>
            <a:ext cx="4905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trajectory is determined by the condition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3178314"/>
            <a:ext cx="2063194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Three possibilities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1447800"/>
            <a:ext cx="3574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Mechanics volume 1, section 47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07466" y="3676471"/>
            <a:ext cx="5160772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 relativistic mechanics the orbit is never closed.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latin typeface="Symbol" panose="05050102010706020507" pitchFamily="18" charset="2"/>
              </a:rPr>
              <a:t>a </a:t>
            </a:r>
            <a:r>
              <a:rPr lang="en-US" dirty="0" smtClean="0"/>
              <a:t>&lt; 0, </a:t>
            </a:r>
            <a:r>
              <a:rPr lang="en-US" dirty="0" smtClean="0">
                <a:latin typeface="Symbol" panose="05050102010706020507" pitchFamily="18" charset="2"/>
              </a:rPr>
              <a:t>e </a:t>
            </a:r>
            <a:r>
              <a:rPr lang="en-US" dirty="0" smtClean="0"/>
              <a:t>&lt; mc</a:t>
            </a:r>
            <a:r>
              <a:rPr lang="en-US" baseline="30000" dirty="0" smtClean="0"/>
              <a:t>2</a:t>
            </a:r>
            <a:r>
              <a:rPr lang="en-US" dirty="0" smtClean="0"/>
              <a:t>, we get rosettes instead of ellipses.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latin typeface="Symbol" panose="05050102010706020507" pitchFamily="18" charset="2"/>
              </a:rPr>
              <a:t>e </a:t>
            </a:r>
            <a:r>
              <a:rPr lang="en-US" dirty="0" smtClean="0"/>
              <a:t>&gt; mc</a:t>
            </a:r>
            <a:r>
              <a:rPr lang="en-US" baseline="30000" dirty="0" smtClean="0"/>
              <a:t>2</a:t>
            </a:r>
            <a:r>
              <a:rPr lang="en-US" dirty="0" smtClean="0"/>
              <a:t>, r </a:t>
            </a:r>
            <a:r>
              <a:rPr lang="en-US" dirty="0" smtClean="0">
                <a:latin typeface="Symbol" panose="05050102010706020507" pitchFamily="18" charset="2"/>
              </a:rPr>
              <a:t>®¥.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489537"/>
            <a:ext cx="602642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Constant, gives </a:t>
            </a:r>
            <a:r>
              <a:rPr lang="en-US" sz="2000" i="1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/>
              <a:t> = </a:t>
            </a:r>
            <a:r>
              <a:rPr lang="en-US" sz="2000" i="1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/>
              <a:t>(</a:t>
            </a:r>
            <a:r>
              <a:rPr lang="en-US" sz="2000" dirty="0" smtClean="0">
                <a:latin typeface="Symbol" panose="05050102010706020507" pitchFamily="18" charset="2"/>
              </a:rPr>
              <a:t>e</a:t>
            </a:r>
            <a:r>
              <a:rPr lang="en-US" sz="2000" dirty="0" smtClean="0"/>
              <a:t>, M, r)                                                    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4876800" y="3178314"/>
            <a:ext cx="4114800" cy="4981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28105" y="4851737"/>
            <a:ext cx="5015896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Spirals, </a:t>
            </a:r>
            <a:r>
              <a:rPr lang="en-US" sz="2000" dirty="0"/>
              <a:t>r </a:t>
            </a:r>
            <a:r>
              <a:rPr lang="en-US" sz="2000" dirty="0" smtClean="0">
                <a:latin typeface="Symbol" panose="05050102010706020507" pitchFamily="18" charset="2"/>
              </a:rPr>
              <a:t>®¥</a:t>
            </a:r>
            <a:r>
              <a:rPr lang="en-US" sz="2000" dirty="0" smtClean="0"/>
              <a:t> as </a:t>
            </a:r>
            <a:r>
              <a:rPr lang="en-US" sz="2000" i="1" dirty="0" smtClean="0">
                <a:latin typeface="Symbol" panose="05050102010706020507" pitchFamily="18" charset="2"/>
              </a:rPr>
              <a:t>f</a:t>
            </a:r>
            <a:r>
              <a:rPr lang="en-US" sz="2000" smtClean="0">
                <a:latin typeface="Symbol" panose="05050102010706020507" pitchFamily="18" charset="2"/>
              </a:rPr>
              <a:t>®¥ </a:t>
            </a:r>
          </a:p>
          <a:p>
            <a:r>
              <a:rPr lang="en-US" sz="2000" smtClean="0">
                <a:latin typeface="+mj-lt"/>
              </a:rPr>
              <a:t>(</a:t>
            </a:r>
            <a:r>
              <a:rPr lang="en-US" sz="2000" dirty="0">
                <a:latin typeface="+mj-lt"/>
              </a:rPr>
              <a:t>i</a:t>
            </a:r>
            <a:r>
              <a:rPr lang="en-US" sz="2000" dirty="0" smtClean="0">
                <a:latin typeface="+mj-lt"/>
              </a:rPr>
              <a:t>f </a:t>
            </a:r>
            <a:r>
              <a:rPr lang="en-US" sz="2000" dirty="0" smtClean="0">
                <a:latin typeface="Symbol" panose="05050102010706020507" pitchFamily="18" charset="2"/>
              </a:rPr>
              <a:t>a </a:t>
            </a:r>
            <a:r>
              <a:rPr lang="en-US" sz="2000" dirty="0" smtClean="0">
                <a:latin typeface="+mj-lt"/>
              </a:rPr>
              <a:t>&lt; 0, i.e. attractive Coulomb field)</a:t>
            </a:r>
            <a:r>
              <a:rPr lang="en-US" sz="2000" dirty="0" smtClean="0"/>
              <a:t>                       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36207" t="8219" b="5619"/>
          <a:stretch/>
        </p:blipFill>
        <p:spPr bwMode="auto">
          <a:xfrm>
            <a:off x="3352800" y="1524000"/>
            <a:ext cx="5638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660737"/>
            <a:ext cx="5266250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non-relativistic situation is Kepler’s problem.</a:t>
            </a:r>
          </a:p>
          <a:p>
            <a:r>
              <a:rPr lang="en-US" sz="2000" dirty="0" smtClean="0"/>
              <a:t>What is the </a:t>
            </a:r>
            <a:r>
              <a:rPr lang="en-US" sz="2000" i="1" dirty="0"/>
              <a:t>r</a:t>
            </a:r>
            <a:r>
              <a:rPr lang="en-US" sz="2000" i="1" dirty="0" smtClean="0"/>
              <a:t>elativistic</a:t>
            </a:r>
            <a:r>
              <a:rPr lang="en-US" sz="2000" dirty="0" smtClean="0"/>
              <a:t> situation?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366250" y="4267200"/>
            <a:ext cx="3415550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centrally symmetric field is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056450" y="3124200"/>
            <a:ext cx="2438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larger mass is approximately fixed if m’ &gt;&gt; m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3018" t="14034" r="1705" b="19298"/>
          <a:stretch/>
        </p:blipFill>
        <p:spPr bwMode="auto">
          <a:xfrm>
            <a:off x="1219200" y="1905000"/>
            <a:ext cx="7620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200" y="1041737"/>
            <a:ext cx="2971799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total energy (relativistic kinetic and potential) is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5791200"/>
            <a:ext cx="411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M</a:t>
            </a:r>
            <a:r>
              <a:rPr lang="en-US" sz="2000" dirty="0" smtClean="0"/>
              <a:t> is the constant angular momentum</a:t>
            </a:r>
            <a:endParaRPr lang="en-US" sz="2000" dirty="0"/>
          </a:p>
        </p:txBody>
      </p:sp>
      <p:sp>
        <p:nvSpPr>
          <p:cNvPr id="6" name="Freeform 5"/>
          <p:cNvSpPr/>
          <p:nvPr/>
        </p:nvSpPr>
        <p:spPr>
          <a:xfrm>
            <a:off x="3376943" y="4182701"/>
            <a:ext cx="1186004" cy="1765426"/>
          </a:xfrm>
          <a:custGeom>
            <a:avLst/>
            <a:gdLst>
              <a:gd name="connsiteX0" fmla="*/ 362138 w 1186004"/>
              <a:gd name="connsiteY0" fmla="*/ 1765426 h 1765426"/>
              <a:gd name="connsiteX1" fmla="*/ 289710 w 1186004"/>
              <a:gd name="connsiteY1" fmla="*/ 1756372 h 1765426"/>
              <a:gd name="connsiteX2" fmla="*/ 235390 w 1186004"/>
              <a:gd name="connsiteY2" fmla="*/ 1720158 h 1765426"/>
              <a:gd name="connsiteX3" fmla="*/ 162962 w 1186004"/>
              <a:gd name="connsiteY3" fmla="*/ 1702051 h 1765426"/>
              <a:gd name="connsiteX4" fmla="*/ 117695 w 1186004"/>
              <a:gd name="connsiteY4" fmla="*/ 1674891 h 1765426"/>
              <a:gd name="connsiteX5" fmla="*/ 63374 w 1186004"/>
              <a:gd name="connsiteY5" fmla="*/ 1647731 h 1765426"/>
              <a:gd name="connsiteX6" fmla="*/ 0 w 1186004"/>
              <a:gd name="connsiteY6" fmla="*/ 1566249 h 1765426"/>
              <a:gd name="connsiteX7" fmla="*/ 9053 w 1186004"/>
              <a:gd name="connsiteY7" fmla="*/ 1502875 h 1765426"/>
              <a:gd name="connsiteX8" fmla="*/ 54320 w 1186004"/>
              <a:gd name="connsiteY8" fmla="*/ 1448554 h 1765426"/>
              <a:gd name="connsiteX9" fmla="*/ 126748 w 1186004"/>
              <a:gd name="connsiteY9" fmla="*/ 1394234 h 1765426"/>
              <a:gd name="connsiteX10" fmla="*/ 162962 w 1186004"/>
              <a:gd name="connsiteY10" fmla="*/ 1385180 h 1765426"/>
              <a:gd name="connsiteX11" fmla="*/ 190122 w 1186004"/>
              <a:gd name="connsiteY11" fmla="*/ 1376127 h 1765426"/>
              <a:gd name="connsiteX12" fmla="*/ 280657 w 1186004"/>
              <a:gd name="connsiteY12" fmla="*/ 1339913 h 1765426"/>
              <a:gd name="connsiteX13" fmla="*/ 307817 w 1186004"/>
              <a:gd name="connsiteY13" fmla="*/ 1330859 h 1765426"/>
              <a:gd name="connsiteX14" fmla="*/ 353085 w 1186004"/>
              <a:gd name="connsiteY14" fmla="*/ 1321806 h 1765426"/>
              <a:gd name="connsiteX15" fmla="*/ 389299 w 1186004"/>
              <a:gd name="connsiteY15" fmla="*/ 1312752 h 1765426"/>
              <a:gd name="connsiteX16" fmla="*/ 479833 w 1186004"/>
              <a:gd name="connsiteY16" fmla="*/ 1303699 h 1765426"/>
              <a:gd name="connsiteX17" fmla="*/ 579421 w 1186004"/>
              <a:gd name="connsiteY17" fmla="*/ 1285592 h 1765426"/>
              <a:gd name="connsiteX18" fmla="*/ 633742 w 1186004"/>
              <a:gd name="connsiteY18" fmla="*/ 1276539 h 1765426"/>
              <a:gd name="connsiteX19" fmla="*/ 715223 w 1186004"/>
              <a:gd name="connsiteY19" fmla="*/ 1258432 h 1765426"/>
              <a:gd name="connsiteX20" fmla="*/ 778598 w 1186004"/>
              <a:gd name="connsiteY20" fmla="*/ 1231271 h 1765426"/>
              <a:gd name="connsiteX21" fmla="*/ 814811 w 1186004"/>
              <a:gd name="connsiteY21" fmla="*/ 1222218 h 1765426"/>
              <a:gd name="connsiteX22" fmla="*/ 869132 w 1186004"/>
              <a:gd name="connsiteY22" fmla="*/ 1186004 h 1765426"/>
              <a:gd name="connsiteX23" fmla="*/ 896293 w 1186004"/>
              <a:gd name="connsiteY23" fmla="*/ 1176950 h 1765426"/>
              <a:gd name="connsiteX24" fmla="*/ 923453 w 1186004"/>
              <a:gd name="connsiteY24" fmla="*/ 1158844 h 1765426"/>
              <a:gd name="connsiteX25" fmla="*/ 977774 w 1186004"/>
              <a:gd name="connsiteY25" fmla="*/ 1140737 h 1765426"/>
              <a:gd name="connsiteX26" fmla="*/ 1032095 w 1186004"/>
              <a:gd name="connsiteY26" fmla="*/ 1095469 h 1765426"/>
              <a:gd name="connsiteX27" fmla="*/ 1059255 w 1186004"/>
              <a:gd name="connsiteY27" fmla="*/ 1077362 h 1765426"/>
              <a:gd name="connsiteX28" fmla="*/ 1077362 w 1186004"/>
              <a:gd name="connsiteY28" fmla="*/ 1050202 h 1765426"/>
              <a:gd name="connsiteX29" fmla="*/ 1104522 w 1186004"/>
              <a:gd name="connsiteY29" fmla="*/ 1032095 h 1765426"/>
              <a:gd name="connsiteX30" fmla="*/ 1140736 w 1186004"/>
              <a:gd name="connsiteY30" fmla="*/ 986828 h 1765426"/>
              <a:gd name="connsiteX31" fmla="*/ 1158843 w 1186004"/>
              <a:gd name="connsiteY31" fmla="*/ 932507 h 1765426"/>
              <a:gd name="connsiteX32" fmla="*/ 1176950 w 1186004"/>
              <a:gd name="connsiteY32" fmla="*/ 742384 h 1765426"/>
              <a:gd name="connsiteX33" fmla="*/ 1186004 w 1186004"/>
              <a:gd name="connsiteY33" fmla="*/ 715224 h 1765426"/>
              <a:gd name="connsiteX34" fmla="*/ 1176950 w 1186004"/>
              <a:gd name="connsiteY34" fmla="*/ 380246 h 1765426"/>
              <a:gd name="connsiteX35" fmla="*/ 1158843 w 1186004"/>
              <a:gd name="connsiteY35" fmla="*/ 325925 h 1765426"/>
              <a:gd name="connsiteX36" fmla="*/ 1131683 w 1186004"/>
              <a:gd name="connsiteY36" fmla="*/ 271604 h 1765426"/>
              <a:gd name="connsiteX37" fmla="*/ 1104522 w 1186004"/>
              <a:gd name="connsiteY37" fmla="*/ 244444 h 1765426"/>
              <a:gd name="connsiteX38" fmla="*/ 1086415 w 1186004"/>
              <a:gd name="connsiteY38" fmla="*/ 217283 h 1765426"/>
              <a:gd name="connsiteX39" fmla="*/ 1059255 w 1186004"/>
              <a:gd name="connsiteY39" fmla="*/ 190123 h 1765426"/>
              <a:gd name="connsiteX40" fmla="*/ 1023041 w 1186004"/>
              <a:gd name="connsiteY40" fmla="*/ 135802 h 1765426"/>
              <a:gd name="connsiteX41" fmla="*/ 1004934 w 1186004"/>
              <a:gd name="connsiteY41" fmla="*/ 108642 h 1765426"/>
              <a:gd name="connsiteX42" fmla="*/ 986827 w 1186004"/>
              <a:gd name="connsiteY42" fmla="*/ 81481 h 1765426"/>
              <a:gd name="connsiteX43" fmla="*/ 959667 w 1186004"/>
              <a:gd name="connsiteY43" fmla="*/ 72428 h 1765426"/>
              <a:gd name="connsiteX44" fmla="*/ 905346 w 1186004"/>
              <a:gd name="connsiteY44" fmla="*/ 36214 h 1765426"/>
              <a:gd name="connsiteX45" fmla="*/ 878186 w 1186004"/>
              <a:gd name="connsiteY45" fmla="*/ 18107 h 1765426"/>
              <a:gd name="connsiteX46" fmla="*/ 841972 w 1186004"/>
              <a:gd name="connsiteY46" fmla="*/ 0 h 176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186004" h="1765426">
                <a:moveTo>
                  <a:pt x="362138" y="1765426"/>
                </a:moveTo>
                <a:cubicBezTo>
                  <a:pt x="337995" y="1762408"/>
                  <a:pt x="312623" y="1764555"/>
                  <a:pt x="289710" y="1756372"/>
                </a:cubicBezTo>
                <a:cubicBezTo>
                  <a:pt x="269216" y="1749053"/>
                  <a:pt x="256729" y="1724426"/>
                  <a:pt x="235390" y="1720158"/>
                </a:cubicBezTo>
                <a:cubicBezTo>
                  <a:pt x="218166" y="1716713"/>
                  <a:pt x="181525" y="1711333"/>
                  <a:pt x="162962" y="1702051"/>
                </a:cubicBezTo>
                <a:cubicBezTo>
                  <a:pt x="147223" y="1694181"/>
                  <a:pt x="133143" y="1683317"/>
                  <a:pt x="117695" y="1674891"/>
                </a:cubicBezTo>
                <a:cubicBezTo>
                  <a:pt x="99923" y="1665197"/>
                  <a:pt x="81481" y="1656784"/>
                  <a:pt x="63374" y="1647731"/>
                </a:cubicBezTo>
                <a:cubicBezTo>
                  <a:pt x="2305" y="1586662"/>
                  <a:pt x="17150" y="1617703"/>
                  <a:pt x="0" y="1566249"/>
                </a:cubicBezTo>
                <a:cubicBezTo>
                  <a:pt x="3018" y="1545124"/>
                  <a:pt x="2921" y="1523314"/>
                  <a:pt x="9053" y="1502875"/>
                </a:cubicBezTo>
                <a:cubicBezTo>
                  <a:pt x="13955" y="1486534"/>
                  <a:pt x="43362" y="1458142"/>
                  <a:pt x="54320" y="1448554"/>
                </a:cubicBezTo>
                <a:cubicBezTo>
                  <a:pt x="58094" y="1445252"/>
                  <a:pt x="111659" y="1400701"/>
                  <a:pt x="126748" y="1394234"/>
                </a:cubicBezTo>
                <a:cubicBezTo>
                  <a:pt x="138185" y="1389332"/>
                  <a:pt x="150998" y="1388598"/>
                  <a:pt x="162962" y="1385180"/>
                </a:cubicBezTo>
                <a:cubicBezTo>
                  <a:pt x="172138" y="1382558"/>
                  <a:pt x="181215" y="1379553"/>
                  <a:pt x="190122" y="1376127"/>
                </a:cubicBezTo>
                <a:cubicBezTo>
                  <a:pt x="220459" y="1364459"/>
                  <a:pt x="249822" y="1350192"/>
                  <a:pt x="280657" y="1339913"/>
                </a:cubicBezTo>
                <a:cubicBezTo>
                  <a:pt x="289710" y="1336895"/>
                  <a:pt x="298559" y="1333174"/>
                  <a:pt x="307817" y="1330859"/>
                </a:cubicBezTo>
                <a:cubicBezTo>
                  <a:pt x="322746" y="1327127"/>
                  <a:pt x="338063" y="1325144"/>
                  <a:pt x="353085" y="1321806"/>
                </a:cubicBezTo>
                <a:cubicBezTo>
                  <a:pt x="365232" y="1319107"/>
                  <a:pt x="376981" y="1314512"/>
                  <a:pt x="389299" y="1312752"/>
                </a:cubicBezTo>
                <a:cubicBezTo>
                  <a:pt x="419323" y="1308463"/>
                  <a:pt x="449739" y="1307461"/>
                  <a:pt x="479833" y="1303699"/>
                </a:cubicBezTo>
                <a:cubicBezTo>
                  <a:pt x="522541" y="1298361"/>
                  <a:pt x="538612" y="1293012"/>
                  <a:pt x="579421" y="1285592"/>
                </a:cubicBezTo>
                <a:cubicBezTo>
                  <a:pt x="597482" y="1282308"/>
                  <a:pt x="615635" y="1279557"/>
                  <a:pt x="633742" y="1276539"/>
                </a:cubicBezTo>
                <a:cubicBezTo>
                  <a:pt x="694885" y="1256157"/>
                  <a:pt x="619621" y="1279677"/>
                  <a:pt x="715223" y="1258432"/>
                </a:cubicBezTo>
                <a:cubicBezTo>
                  <a:pt x="752010" y="1250257"/>
                  <a:pt x="738342" y="1246367"/>
                  <a:pt x="778598" y="1231271"/>
                </a:cubicBezTo>
                <a:cubicBezTo>
                  <a:pt x="790248" y="1226902"/>
                  <a:pt x="802740" y="1225236"/>
                  <a:pt x="814811" y="1222218"/>
                </a:cubicBezTo>
                <a:cubicBezTo>
                  <a:pt x="832918" y="1210147"/>
                  <a:pt x="848487" y="1192886"/>
                  <a:pt x="869132" y="1186004"/>
                </a:cubicBezTo>
                <a:cubicBezTo>
                  <a:pt x="878186" y="1182986"/>
                  <a:pt x="887757" y="1181218"/>
                  <a:pt x="896293" y="1176950"/>
                </a:cubicBezTo>
                <a:cubicBezTo>
                  <a:pt x="906025" y="1172084"/>
                  <a:pt x="913510" y="1163263"/>
                  <a:pt x="923453" y="1158844"/>
                </a:cubicBezTo>
                <a:cubicBezTo>
                  <a:pt x="940894" y="1151092"/>
                  <a:pt x="977774" y="1140737"/>
                  <a:pt x="977774" y="1140737"/>
                </a:cubicBezTo>
                <a:cubicBezTo>
                  <a:pt x="1045206" y="1095781"/>
                  <a:pt x="962386" y="1153560"/>
                  <a:pt x="1032095" y="1095469"/>
                </a:cubicBezTo>
                <a:cubicBezTo>
                  <a:pt x="1040454" y="1088503"/>
                  <a:pt x="1050202" y="1083398"/>
                  <a:pt x="1059255" y="1077362"/>
                </a:cubicBezTo>
                <a:cubicBezTo>
                  <a:pt x="1065291" y="1068309"/>
                  <a:pt x="1069668" y="1057896"/>
                  <a:pt x="1077362" y="1050202"/>
                </a:cubicBezTo>
                <a:cubicBezTo>
                  <a:pt x="1085056" y="1042508"/>
                  <a:pt x="1097725" y="1040591"/>
                  <a:pt x="1104522" y="1032095"/>
                </a:cubicBezTo>
                <a:cubicBezTo>
                  <a:pt x="1154499" y="969624"/>
                  <a:pt x="1062899" y="1038720"/>
                  <a:pt x="1140736" y="986828"/>
                </a:cubicBezTo>
                <a:cubicBezTo>
                  <a:pt x="1146772" y="968721"/>
                  <a:pt x="1157573" y="951551"/>
                  <a:pt x="1158843" y="932507"/>
                </a:cubicBezTo>
                <a:cubicBezTo>
                  <a:pt x="1163287" y="865854"/>
                  <a:pt x="1162798" y="806066"/>
                  <a:pt x="1176950" y="742384"/>
                </a:cubicBezTo>
                <a:cubicBezTo>
                  <a:pt x="1179020" y="733068"/>
                  <a:pt x="1182986" y="724277"/>
                  <a:pt x="1186004" y="715224"/>
                </a:cubicBezTo>
                <a:cubicBezTo>
                  <a:pt x="1182986" y="603565"/>
                  <a:pt x="1184724" y="491675"/>
                  <a:pt x="1176950" y="380246"/>
                </a:cubicBezTo>
                <a:cubicBezTo>
                  <a:pt x="1175622" y="361206"/>
                  <a:pt x="1164879" y="344032"/>
                  <a:pt x="1158843" y="325925"/>
                </a:cubicBezTo>
                <a:cubicBezTo>
                  <a:pt x="1149769" y="298702"/>
                  <a:pt x="1151185" y="295006"/>
                  <a:pt x="1131683" y="271604"/>
                </a:cubicBezTo>
                <a:cubicBezTo>
                  <a:pt x="1123486" y="261768"/>
                  <a:pt x="1112719" y="254280"/>
                  <a:pt x="1104522" y="244444"/>
                </a:cubicBezTo>
                <a:cubicBezTo>
                  <a:pt x="1097556" y="236085"/>
                  <a:pt x="1093381" y="225642"/>
                  <a:pt x="1086415" y="217283"/>
                </a:cubicBezTo>
                <a:cubicBezTo>
                  <a:pt x="1078219" y="207447"/>
                  <a:pt x="1067115" y="200229"/>
                  <a:pt x="1059255" y="190123"/>
                </a:cubicBezTo>
                <a:cubicBezTo>
                  <a:pt x="1045894" y="172945"/>
                  <a:pt x="1035112" y="153909"/>
                  <a:pt x="1023041" y="135802"/>
                </a:cubicBezTo>
                <a:lnTo>
                  <a:pt x="1004934" y="108642"/>
                </a:lnTo>
                <a:cubicBezTo>
                  <a:pt x="998898" y="99588"/>
                  <a:pt x="997150" y="84922"/>
                  <a:pt x="986827" y="81481"/>
                </a:cubicBezTo>
                <a:lnTo>
                  <a:pt x="959667" y="72428"/>
                </a:lnTo>
                <a:lnTo>
                  <a:pt x="905346" y="36214"/>
                </a:lnTo>
                <a:cubicBezTo>
                  <a:pt x="896293" y="30178"/>
                  <a:pt x="888508" y="21548"/>
                  <a:pt x="878186" y="18107"/>
                </a:cubicBezTo>
                <a:cubicBezTo>
                  <a:pt x="846976" y="7703"/>
                  <a:pt x="857773" y="15801"/>
                  <a:pt x="841972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4240" t="43750" r="5056" b="37500"/>
          <a:stretch/>
        </p:blipFill>
        <p:spPr bwMode="auto">
          <a:xfrm>
            <a:off x="4495799" y="2895600"/>
            <a:ext cx="36576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71600" y="152400"/>
            <a:ext cx="68014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Can the particle fall to the center?</a:t>
            </a:r>
          </a:p>
          <a:p>
            <a:endParaRPr lang="en-US" sz="2000" dirty="0"/>
          </a:p>
          <a:p>
            <a:pPr lvl="1"/>
            <a:r>
              <a:rPr lang="en-US" sz="2000" dirty="0" smtClean="0"/>
              <a:t>Not if e &amp; e’ have the same sign (</a:t>
            </a:r>
            <a:r>
              <a:rPr lang="en-US" sz="2000" dirty="0" err="1" smtClean="0"/>
              <a:t>replusive</a:t>
            </a:r>
            <a:r>
              <a:rPr lang="en-US" sz="2000" dirty="0" smtClean="0"/>
              <a:t> Coulomb force).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Not if e &amp; e’ have opposite sign (attractive Coulomb force)  </a:t>
            </a:r>
          </a:p>
          <a:p>
            <a:pPr lvl="1"/>
            <a:r>
              <a:rPr lang="en-US" sz="2000" i="1" dirty="0" smtClean="0"/>
              <a:t>AND</a:t>
            </a:r>
            <a:r>
              <a:rPr lang="en-US" sz="2000" dirty="0" smtClean="0"/>
              <a:t> Mc &gt; |</a:t>
            </a:r>
            <a:r>
              <a:rPr lang="en-US" sz="2000" dirty="0" smtClean="0">
                <a:latin typeface="Symbol" panose="05050102010706020507" pitchFamily="18" charset="2"/>
              </a:rPr>
              <a:t>a</a:t>
            </a:r>
            <a:r>
              <a:rPr lang="en-US" sz="2000" dirty="0" smtClean="0"/>
              <a:t>| (lots of angular momentum).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2514600"/>
            <a:ext cx="3841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the second case, we always have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687464" y="3059668"/>
            <a:ext cx="54213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/>
              <a:t>|</a:t>
            </a:r>
            <a:r>
              <a:rPr lang="en-US" dirty="0">
                <a:latin typeface="Symbol" panose="05050102010706020507" pitchFamily="18" charset="2"/>
              </a:rPr>
              <a:t>a</a:t>
            </a:r>
            <a:r>
              <a:rPr lang="en-US" dirty="0"/>
              <a:t>|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8400" y="5502998"/>
            <a:ext cx="3124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But </a:t>
            </a:r>
            <a:r>
              <a:rPr lang="en-US" sz="2000" dirty="0" smtClean="0">
                <a:latin typeface="Symbol" panose="05050102010706020507" pitchFamily="18" charset="2"/>
              </a:rPr>
              <a:t>e</a:t>
            </a:r>
            <a:r>
              <a:rPr lang="en-US" sz="2000" dirty="0" smtClean="0"/>
              <a:t> needs to be constant,</a:t>
            </a:r>
          </a:p>
          <a:p>
            <a:r>
              <a:rPr lang="en-US" sz="2000" dirty="0" smtClean="0"/>
              <a:t>So particle cannot fall into the center for this case.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4170634"/>
            <a:ext cx="2239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nd </a:t>
            </a:r>
            <a:r>
              <a:rPr lang="en-US" sz="2000" dirty="0" smtClean="0">
                <a:latin typeface="Symbol" panose="05050102010706020507" pitchFamily="18" charset="2"/>
              </a:rPr>
              <a:t>e ®¥</a:t>
            </a:r>
            <a:r>
              <a:rPr lang="en-US" sz="2000" dirty="0" smtClean="0"/>
              <a:t> as r </a:t>
            </a:r>
            <a:r>
              <a:rPr lang="en-US" sz="2000" dirty="0" smtClean="0">
                <a:latin typeface="Symbol" panose="05050102010706020507" pitchFamily="18" charset="2"/>
              </a:rPr>
              <a:t>®</a:t>
            </a:r>
            <a:r>
              <a:rPr lang="en-US" sz="2000" dirty="0" smtClean="0"/>
              <a:t> 0.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4114" t="22667" r="26918" b="46596"/>
          <a:stretch/>
        </p:blipFill>
        <p:spPr bwMode="auto">
          <a:xfrm>
            <a:off x="480465" y="1524000"/>
            <a:ext cx="538693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219200" y="381000"/>
            <a:ext cx="3005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If Mc &lt; </a:t>
            </a:r>
            <a:r>
              <a:rPr lang="en-US" sz="2000" dirty="0"/>
              <a:t>|</a:t>
            </a:r>
            <a:r>
              <a:rPr lang="en-US" sz="2000" dirty="0">
                <a:latin typeface="Symbol" panose="05050102010706020507" pitchFamily="18" charset="2"/>
              </a:rPr>
              <a:t>a</a:t>
            </a:r>
            <a:r>
              <a:rPr lang="en-US" sz="2000" dirty="0" smtClean="0"/>
              <a:t>|, then as </a:t>
            </a:r>
            <a:r>
              <a:rPr lang="en-US" sz="2000" dirty="0"/>
              <a:t>r </a:t>
            </a:r>
            <a:r>
              <a:rPr lang="en-US" sz="2000" dirty="0">
                <a:latin typeface="Symbol" panose="05050102010706020507" pitchFamily="18" charset="2"/>
              </a:rPr>
              <a:t>®</a:t>
            </a:r>
            <a:r>
              <a:rPr lang="en-US" sz="2000" dirty="0"/>
              <a:t> 0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036150" y="3596875"/>
            <a:ext cx="4144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</a:t>
            </a:r>
            <a:r>
              <a:rPr lang="en-US" sz="2000" dirty="0" smtClean="0"/>
              <a:t>n such a way that </a:t>
            </a:r>
            <a:r>
              <a:rPr lang="en-US" sz="2000" dirty="0" smtClean="0">
                <a:latin typeface="Symbol" panose="05050102010706020507" pitchFamily="18" charset="2"/>
              </a:rPr>
              <a:t>e</a:t>
            </a:r>
            <a:r>
              <a:rPr lang="en-US" sz="2000" dirty="0" smtClean="0"/>
              <a:t> </a:t>
            </a:r>
            <a:r>
              <a:rPr lang="en-US" sz="2000" i="1" dirty="0" smtClean="0"/>
              <a:t>can</a:t>
            </a:r>
            <a:r>
              <a:rPr lang="en-US" sz="2000" dirty="0" smtClean="0"/>
              <a:t> remain finite.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715000"/>
            <a:ext cx="8769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particle </a:t>
            </a:r>
            <a:r>
              <a:rPr lang="en-US" sz="2000" i="1" dirty="0" smtClean="0"/>
              <a:t>can</a:t>
            </a:r>
            <a:r>
              <a:rPr lang="en-US" sz="2000" dirty="0" smtClean="0"/>
              <a:t> fall to the center for the Coulomb field if the particle is relativistic.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33495" y="3048000"/>
            <a:ext cx="1757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These go to +</a:t>
            </a:r>
            <a:r>
              <a:rPr lang="en-US" sz="2000" dirty="0">
                <a:latin typeface="Symbol" panose="05050102010706020507" pitchFamily="18" charset="2"/>
              </a:rPr>
              <a:t>¥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3028890"/>
            <a:ext cx="2607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and this one goes to -</a:t>
            </a:r>
            <a:r>
              <a:rPr lang="en-US" sz="2000" dirty="0">
                <a:latin typeface="Symbol" panose="05050102010706020507" pitchFamily="18" charset="2"/>
              </a:rPr>
              <a:t>¥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901" t="3572" r="29107" b="44643"/>
          <a:stretch/>
        </p:blipFill>
        <p:spPr bwMode="auto">
          <a:xfrm>
            <a:off x="1371601" y="1447800"/>
            <a:ext cx="5105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-1509" y="903357"/>
            <a:ext cx="2590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non-relativistic case, the total energy is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910280" y="4016596"/>
            <a:ext cx="2177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term is positive definite.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3505200"/>
            <a:ext cx="3137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this inequality must hold.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444874" y="5028186"/>
            <a:ext cx="226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But this negative term wins as </a:t>
            </a:r>
            <a:r>
              <a:rPr lang="en-US" sz="2000" dirty="0"/>
              <a:t>r </a:t>
            </a:r>
            <a:r>
              <a:rPr lang="en-US" sz="2000" dirty="0">
                <a:latin typeface="Symbol" panose="05050102010706020507" pitchFamily="18" charset="2"/>
              </a:rPr>
              <a:t>®</a:t>
            </a:r>
            <a:r>
              <a:rPr lang="en-US" sz="2000" dirty="0"/>
              <a:t> </a:t>
            </a:r>
            <a:r>
              <a:rPr lang="en-US" sz="2000" dirty="0" smtClean="0"/>
              <a:t>0.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29058" y="6210553"/>
            <a:ext cx="8595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Thus, r cannot go to zero in non-relativistic case (for Coulomb field) unless M = 0.</a:t>
            </a:r>
            <a:endParaRPr lang="en-US" sz="2000" dirty="0"/>
          </a:p>
        </p:txBody>
      </p:sp>
      <p:sp>
        <p:nvSpPr>
          <p:cNvPr id="10" name="Freeform 9"/>
          <p:cNvSpPr/>
          <p:nvPr/>
        </p:nvSpPr>
        <p:spPr>
          <a:xfrm>
            <a:off x="1874067" y="3232087"/>
            <a:ext cx="226337" cy="986828"/>
          </a:xfrm>
          <a:custGeom>
            <a:avLst/>
            <a:gdLst>
              <a:gd name="connsiteX0" fmla="*/ 126749 w 226337"/>
              <a:gd name="connsiteY0" fmla="*/ 986828 h 986828"/>
              <a:gd name="connsiteX1" fmla="*/ 81482 w 226337"/>
              <a:gd name="connsiteY1" fmla="*/ 968721 h 986828"/>
              <a:gd name="connsiteX2" fmla="*/ 63375 w 226337"/>
              <a:gd name="connsiteY2" fmla="*/ 932507 h 986828"/>
              <a:gd name="connsiteX3" fmla="*/ 36214 w 226337"/>
              <a:gd name="connsiteY3" fmla="*/ 896293 h 986828"/>
              <a:gd name="connsiteX4" fmla="*/ 0 w 226337"/>
              <a:gd name="connsiteY4" fmla="*/ 823865 h 986828"/>
              <a:gd name="connsiteX5" fmla="*/ 9054 w 226337"/>
              <a:gd name="connsiteY5" fmla="*/ 688063 h 986828"/>
              <a:gd name="connsiteX6" fmla="*/ 45268 w 226337"/>
              <a:gd name="connsiteY6" fmla="*/ 624689 h 986828"/>
              <a:gd name="connsiteX7" fmla="*/ 63375 w 226337"/>
              <a:gd name="connsiteY7" fmla="*/ 597529 h 986828"/>
              <a:gd name="connsiteX8" fmla="*/ 126749 w 226337"/>
              <a:gd name="connsiteY8" fmla="*/ 552262 h 986828"/>
              <a:gd name="connsiteX9" fmla="*/ 162963 w 226337"/>
              <a:gd name="connsiteY9" fmla="*/ 525101 h 986828"/>
              <a:gd name="connsiteX10" fmla="*/ 199177 w 226337"/>
              <a:gd name="connsiteY10" fmla="*/ 470780 h 986828"/>
              <a:gd name="connsiteX11" fmla="*/ 217283 w 226337"/>
              <a:gd name="connsiteY11" fmla="*/ 416460 h 986828"/>
              <a:gd name="connsiteX12" fmla="*/ 226337 w 226337"/>
              <a:gd name="connsiteY12" fmla="*/ 389299 h 986828"/>
              <a:gd name="connsiteX13" fmla="*/ 208230 w 226337"/>
              <a:gd name="connsiteY13" fmla="*/ 162963 h 986828"/>
              <a:gd name="connsiteX14" fmla="*/ 190123 w 226337"/>
              <a:gd name="connsiteY14" fmla="*/ 108642 h 986828"/>
              <a:gd name="connsiteX15" fmla="*/ 181070 w 226337"/>
              <a:gd name="connsiteY15" fmla="*/ 72428 h 986828"/>
              <a:gd name="connsiteX16" fmla="*/ 162963 w 226337"/>
              <a:gd name="connsiteY16" fmla="*/ 0 h 986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6337" h="986828">
                <a:moveTo>
                  <a:pt x="126749" y="986828"/>
                </a:moveTo>
                <a:cubicBezTo>
                  <a:pt x="111660" y="980792"/>
                  <a:pt x="93821" y="979297"/>
                  <a:pt x="81482" y="968721"/>
                </a:cubicBezTo>
                <a:cubicBezTo>
                  <a:pt x="71235" y="959938"/>
                  <a:pt x="70528" y="943952"/>
                  <a:pt x="63375" y="932507"/>
                </a:cubicBezTo>
                <a:cubicBezTo>
                  <a:pt x="55378" y="919711"/>
                  <a:pt x="43817" y="909327"/>
                  <a:pt x="36214" y="896293"/>
                </a:cubicBezTo>
                <a:cubicBezTo>
                  <a:pt x="22613" y="872978"/>
                  <a:pt x="0" y="823865"/>
                  <a:pt x="0" y="823865"/>
                </a:cubicBezTo>
                <a:cubicBezTo>
                  <a:pt x="3018" y="778598"/>
                  <a:pt x="4305" y="733182"/>
                  <a:pt x="9054" y="688063"/>
                </a:cubicBezTo>
                <a:cubicBezTo>
                  <a:pt x="13998" y="641097"/>
                  <a:pt x="16733" y="658931"/>
                  <a:pt x="45268" y="624689"/>
                </a:cubicBezTo>
                <a:cubicBezTo>
                  <a:pt x="52234" y="616330"/>
                  <a:pt x="55681" y="605223"/>
                  <a:pt x="63375" y="597529"/>
                </a:cubicBezTo>
                <a:cubicBezTo>
                  <a:pt x="78182" y="582722"/>
                  <a:pt x="108746" y="565121"/>
                  <a:pt x="126749" y="552262"/>
                </a:cubicBezTo>
                <a:cubicBezTo>
                  <a:pt x="139028" y="543492"/>
                  <a:pt x="150892" y="534155"/>
                  <a:pt x="162963" y="525101"/>
                </a:cubicBezTo>
                <a:cubicBezTo>
                  <a:pt x="192912" y="435250"/>
                  <a:pt x="142664" y="572504"/>
                  <a:pt x="199177" y="470780"/>
                </a:cubicBezTo>
                <a:cubicBezTo>
                  <a:pt x="208446" y="454096"/>
                  <a:pt x="211248" y="434567"/>
                  <a:pt x="217283" y="416460"/>
                </a:cubicBezTo>
                <a:lnTo>
                  <a:pt x="226337" y="389299"/>
                </a:lnTo>
                <a:cubicBezTo>
                  <a:pt x="224032" y="345503"/>
                  <a:pt x="224256" y="227068"/>
                  <a:pt x="208230" y="162963"/>
                </a:cubicBezTo>
                <a:cubicBezTo>
                  <a:pt x="203601" y="144446"/>
                  <a:pt x="194752" y="127159"/>
                  <a:pt x="190123" y="108642"/>
                </a:cubicBezTo>
                <a:cubicBezTo>
                  <a:pt x="187105" y="96571"/>
                  <a:pt x="184645" y="84346"/>
                  <a:pt x="181070" y="72428"/>
                </a:cubicBezTo>
                <a:cubicBezTo>
                  <a:pt x="161054" y="5708"/>
                  <a:pt x="162963" y="39304"/>
                  <a:pt x="162963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495453" y="3141552"/>
            <a:ext cx="209301" cy="534155"/>
          </a:xfrm>
          <a:custGeom>
            <a:avLst/>
            <a:gdLst>
              <a:gd name="connsiteX0" fmla="*/ 181070 w 209301"/>
              <a:gd name="connsiteY0" fmla="*/ 534155 h 534155"/>
              <a:gd name="connsiteX1" fmla="*/ 81482 w 209301"/>
              <a:gd name="connsiteY1" fmla="*/ 525101 h 534155"/>
              <a:gd name="connsiteX2" fmla="*/ 54321 w 209301"/>
              <a:gd name="connsiteY2" fmla="*/ 506995 h 534155"/>
              <a:gd name="connsiteX3" fmla="*/ 9054 w 209301"/>
              <a:gd name="connsiteY3" fmla="*/ 452674 h 534155"/>
              <a:gd name="connsiteX4" fmla="*/ 0 w 209301"/>
              <a:gd name="connsiteY4" fmla="*/ 425513 h 534155"/>
              <a:gd name="connsiteX5" fmla="*/ 27161 w 209301"/>
              <a:gd name="connsiteY5" fmla="*/ 334979 h 534155"/>
              <a:gd name="connsiteX6" fmla="*/ 54321 w 209301"/>
              <a:gd name="connsiteY6" fmla="*/ 325925 h 534155"/>
              <a:gd name="connsiteX7" fmla="*/ 81482 w 209301"/>
              <a:gd name="connsiteY7" fmla="*/ 307818 h 534155"/>
              <a:gd name="connsiteX8" fmla="*/ 135802 w 209301"/>
              <a:gd name="connsiteY8" fmla="*/ 289711 h 534155"/>
              <a:gd name="connsiteX9" fmla="*/ 172016 w 209301"/>
              <a:gd name="connsiteY9" fmla="*/ 235391 h 534155"/>
              <a:gd name="connsiteX10" fmla="*/ 190123 w 209301"/>
              <a:gd name="connsiteY10" fmla="*/ 208230 h 534155"/>
              <a:gd name="connsiteX11" fmla="*/ 199177 w 209301"/>
              <a:gd name="connsiteY11" fmla="*/ 181070 h 534155"/>
              <a:gd name="connsiteX12" fmla="*/ 208230 w 209301"/>
              <a:gd name="connsiteY12" fmla="*/ 144856 h 534155"/>
              <a:gd name="connsiteX13" fmla="*/ 208230 w 209301"/>
              <a:gd name="connsiteY13" fmla="*/ 0 h 534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09301" h="534155">
                <a:moveTo>
                  <a:pt x="181070" y="534155"/>
                </a:moveTo>
                <a:cubicBezTo>
                  <a:pt x="147874" y="531137"/>
                  <a:pt x="114075" y="532085"/>
                  <a:pt x="81482" y="525101"/>
                </a:cubicBezTo>
                <a:cubicBezTo>
                  <a:pt x="70843" y="522821"/>
                  <a:pt x="62680" y="513961"/>
                  <a:pt x="54321" y="506995"/>
                </a:cubicBezTo>
                <a:cubicBezTo>
                  <a:pt x="37161" y="492695"/>
                  <a:pt x="19227" y="473019"/>
                  <a:pt x="9054" y="452674"/>
                </a:cubicBezTo>
                <a:cubicBezTo>
                  <a:pt x="4786" y="444138"/>
                  <a:pt x="3018" y="434567"/>
                  <a:pt x="0" y="425513"/>
                </a:cubicBezTo>
                <a:cubicBezTo>
                  <a:pt x="3962" y="397778"/>
                  <a:pt x="598" y="356230"/>
                  <a:pt x="27161" y="334979"/>
                </a:cubicBezTo>
                <a:cubicBezTo>
                  <a:pt x="34613" y="329017"/>
                  <a:pt x="45785" y="330193"/>
                  <a:pt x="54321" y="325925"/>
                </a:cubicBezTo>
                <a:cubicBezTo>
                  <a:pt x="64053" y="321059"/>
                  <a:pt x="71539" y="312237"/>
                  <a:pt x="81482" y="307818"/>
                </a:cubicBezTo>
                <a:cubicBezTo>
                  <a:pt x="98923" y="300066"/>
                  <a:pt x="135802" y="289711"/>
                  <a:pt x="135802" y="289711"/>
                </a:cubicBezTo>
                <a:lnTo>
                  <a:pt x="172016" y="235391"/>
                </a:lnTo>
                <a:cubicBezTo>
                  <a:pt x="178052" y="226337"/>
                  <a:pt x="186682" y="218553"/>
                  <a:pt x="190123" y="208230"/>
                </a:cubicBezTo>
                <a:cubicBezTo>
                  <a:pt x="193141" y="199177"/>
                  <a:pt x="196555" y="190246"/>
                  <a:pt x="199177" y="181070"/>
                </a:cubicBezTo>
                <a:cubicBezTo>
                  <a:pt x="202595" y="169106"/>
                  <a:pt x="207609" y="157283"/>
                  <a:pt x="208230" y="144856"/>
                </a:cubicBezTo>
                <a:cubicBezTo>
                  <a:pt x="210641" y="96631"/>
                  <a:pt x="208230" y="48285"/>
                  <a:pt x="20823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526709" y="3639493"/>
            <a:ext cx="371216" cy="1294646"/>
          </a:xfrm>
          <a:custGeom>
            <a:avLst/>
            <a:gdLst>
              <a:gd name="connsiteX0" fmla="*/ 335002 w 371216"/>
              <a:gd name="connsiteY0" fmla="*/ 1294646 h 1294646"/>
              <a:gd name="connsiteX1" fmla="*/ 307841 w 371216"/>
              <a:gd name="connsiteY1" fmla="*/ 1249378 h 1294646"/>
              <a:gd name="connsiteX2" fmla="*/ 280681 w 371216"/>
              <a:gd name="connsiteY2" fmla="*/ 1222218 h 1294646"/>
              <a:gd name="connsiteX3" fmla="*/ 262574 w 371216"/>
              <a:gd name="connsiteY3" fmla="*/ 1149790 h 1294646"/>
              <a:gd name="connsiteX4" fmla="*/ 280681 w 371216"/>
              <a:gd name="connsiteY4" fmla="*/ 995881 h 1294646"/>
              <a:gd name="connsiteX5" fmla="*/ 289735 w 371216"/>
              <a:gd name="connsiteY5" fmla="*/ 959667 h 1294646"/>
              <a:gd name="connsiteX6" fmla="*/ 316895 w 371216"/>
              <a:gd name="connsiteY6" fmla="*/ 932507 h 1294646"/>
              <a:gd name="connsiteX7" fmla="*/ 325948 w 371216"/>
              <a:gd name="connsiteY7" fmla="*/ 905347 h 1294646"/>
              <a:gd name="connsiteX8" fmla="*/ 344055 w 371216"/>
              <a:gd name="connsiteY8" fmla="*/ 878186 h 1294646"/>
              <a:gd name="connsiteX9" fmla="*/ 353109 w 371216"/>
              <a:gd name="connsiteY9" fmla="*/ 841972 h 1294646"/>
              <a:gd name="connsiteX10" fmla="*/ 371216 w 371216"/>
              <a:gd name="connsiteY10" fmla="*/ 805758 h 1294646"/>
              <a:gd name="connsiteX11" fmla="*/ 353109 w 371216"/>
              <a:gd name="connsiteY11" fmla="*/ 552261 h 1294646"/>
              <a:gd name="connsiteX12" fmla="*/ 335002 w 371216"/>
              <a:gd name="connsiteY12" fmla="*/ 497941 h 1294646"/>
              <a:gd name="connsiteX13" fmla="*/ 307841 w 371216"/>
              <a:gd name="connsiteY13" fmla="*/ 470780 h 1294646"/>
              <a:gd name="connsiteX14" fmla="*/ 298788 w 371216"/>
              <a:gd name="connsiteY14" fmla="*/ 443620 h 1294646"/>
              <a:gd name="connsiteX15" fmla="*/ 262574 w 371216"/>
              <a:gd name="connsiteY15" fmla="*/ 416459 h 1294646"/>
              <a:gd name="connsiteX16" fmla="*/ 235414 w 371216"/>
              <a:gd name="connsiteY16" fmla="*/ 380246 h 1294646"/>
              <a:gd name="connsiteX17" fmla="*/ 181093 w 371216"/>
              <a:gd name="connsiteY17" fmla="*/ 298764 h 1294646"/>
              <a:gd name="connsiteX18" fmla="*/ 162986 w 371216"/>
              <a:gd name="connsiteY18" fmla="*/ 271604 h 1294646"/>
              <a:gd name="connsiteX19" fmla="*/ 135826 w 371216"/>
              <a:gd name="connsiteY19" fmla="*/ 244444 h 1294646"/>
              <a:gd name="connsiteX20" fmla="*/ 117719 w 371216"/>
              <a:gd name="connsiteY20" fmla="*/ 208230 h 1294646"/>
              <a:gd name="connsiteX21" fmla="*/ 90558 w 371216"/>
              <a:gd name="connsiteY21" fmla="*/ 172016 h 1294646"/>
              <a:gd name="connsiteX22" fmla="*/ 54344 w 371216"/>
              <a:gd name="connsiteY22" fmla="*/ 117695 h 1294646"/>
              <a:gd name="connsiteX23" fmla="*/ 36238 w 371216"/>
              <a:gd name="connsiteY23" fmla="*/ 90535 h 1294646"/>
              <a:gd name="connsiteX24" fmla="*/ 9077 w 371216"/>
              <a:gd name="connsiteY24" fmla="*/ 36214 h 1294646"/>
              <a:gd name="connsiteX25" fmla="*/ 24 w 371216"/>
              <a:gd name="connsiteY25" fmla="*/ 0 h 1294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71216" h="1294646">
                <a:moveTo>
                  <a:pt x="335002" y="1294646"/>
                </a:moveTo>
                <a:cubicBezTo>
                  <a:pt x="325948" y="1279557"/>
                  <a:pt x="318399" y="1263456"/>
                  <a:pt x="307841" y="1249378"/>
                </a:cubicBezTo>
                <a:cubicBezTo>
                  <a:pt x="300159" y="1239135"/>
                  <a:pt x="285979" y="1233874"/>
                  <a:pt x="280681" y="1222218"/>
                </a:cubicBezTo>
                <a:cubicBezTo>
                  <a:pt x="270383" y="1199563"/>
                  <a:pt x="262574" y="1149790"/>
                  <a:pt x="262574" y="1149790"/>
                </a:cubicBezTo>
                <a:cubicBezTo>
                  <a:pt x="277051" y="947129"/>
                  <a:pt x="257166" y="1078185"/>
                  <a:pt x="280681" y="995881"/>
                </a:cubicBezTo>
                <a:cubicBezTo>
                  <a:pt x="284099" y="983917"/>
                  <a:pt x="283562" y="970470"/>
                  <a:pt x="289735" y="959667"/>
                </a:cubicBezTo>
                <a:cubicBezTo>
                  <a:pt x="296087" y="948551"/>
                  <a:pt x="307842" y="941560"/>
                  <a:pt x="316895" y="932507"/>
                </a:cubicBezTo>
                <a:cubicBezTo>
                  <a:pt x="319913" y="923454"/>
                  <a:pt x="321680" y="913883"/>
                  <a:pt x="325948" y="905347"/>
                </a:cubicBezTo>
                <a:cubicBezTo>
                  <a:pt x="330814" y="895615"/>
                  <a:pt x="339769" y="888187"/>
                  <a:pt x="344055" y="878186"/>
                </a:cubicBezTo>
                <a:cubicBezTo>
                  <a:pt x="348957" y="866749"/>
                  <a:pt x="348740" y="853623"/>
                  <a:pt x="353109" y="841972"/>
                </a:cubicBezTo>
                <a:cubicBezTo>
                  <a:pt x="357848" y="829335"/>
                  <a:pt x="365180" y="817829"/>
                  <a:pt x="371216" y="805758"/>
                </a:cubicBezTo>
                <a:cubicBezTo>
                  <a:pt x="365180" y="721259"/>
                  <a:pt x="363007" y="636395"/>
                  <a:pt x="353109" y="552261"/>
                </a:cubicBezTo>
                <a:cubicBezTo>
                  <a:pt x="350879" y="533306"/>
                  <a:pt x="348498" y="511437"/>
                  <a:pt x="335002" y="497941"/>
                </a:cubicBezTo>
                <a:lnTo>
                  <a:pt x="307841" y="470780"/>
                </a:lnTo>
                <a:cubicBezTo>
                  <a:pt x="304823" y="461727"/>
                  <a:pt x="304897" y="450951"/>
                  <a:pt x="298788" y="443620"/>
                </a:cubicBezTo>
                <a:cubicBezTo>
                  <a:pt x="289128" y="432028"/>
                  <a:pt x="273244" y="427129"/>
                  <a:pt x="262574" y="416459"/>
                </a:cubicBezTo>
                <a:cubicBezTo>
                  <a:pt x="251905" y="405790"/>
                  <a:pt x="244067" y="392607"/>
                  <a:pt x="235414" y="380246"/>
                </a:cubicBezTo>
                <a:cubicBezTo>
                  <a:pt x="235391" y="380213"/>
                  <a:pt x="190158" y="312361"/>
                  <a:pt x="181093" y="298764"/>
                </a:cubicBezTo>
                <a:cubicBezTo>
                  <a:pt x="175057" y="289711"/>
                  <a:pt x="170680" y="279298"/>
                  <a:pt x="162986" y="271604"/>
                </a:cubicBezTo>
                <a:cubicBezTo>
                  <a:pt x="153933" y="262551"/>
                  <a:pt x="143268" y="254863"/>
                  <a:pt x="135826" y="244444"/>
                </a:cubicBezTo>
                <a:cubicBezTo>
                  <a:pt x="127982" y="233462"/>
                  <a:pt x="124872" y="219675"/>
                  <a:pt x="117719" y="208230"/>
                </a:cubicBezTo>
                <a:cubicBezTo>
                  <a:pt x="109722" y="195434"/>
                  <a:pt x="99211" y="184378"/>
                  <a:pt x="90558" y="172016"/>
                </a:cubicBezTo>
                <a:cubicBezTo>
                  <a:pt x="78078" y="154188"/>
                  <a:pt x="66415" y="135802"/>
                  <a:pt x="54344" y="117695"/>
                </a:cubicBezTo>
                <a:cubicBezTo>
                  <a:pt x="48309" y="108642"/>
                  <a:pt x="39679" y="100857"/>
                  <a:pt x="36238" y="90535"/>
                </a:cubicBezTo>
                <a:cubicBezTo>
                  <a:pt x="23743" y="53052"/>
                  <a:pt x="32478" y="71315"/>
                  <a:pt x="9077" y="36214"/>
                </a:cubicBezTo>
                <a:cubicBezTo>
                  <a:pt x="-930" y="6191"/>
                  <a:pt x="24" y="18597"/>
                  <a:pt x="24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14865" r="26408" b="14865"/>
          <a:stretch/>
        </p:blipFill>
        <p:spPr bwMode="auto">
          <a:xfrm>
            <a:off x="2057400" y="1981200"/>
            <a:ext cx="511960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90600" y="457200"/>
            <a:ext cx="2856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Hamilton-Jacobi equation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771435"/>
            <a:ext cx="5068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(a differential equation satisfied by the action.)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065885" y="3124200"/>
            <a:ext cx="95391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replace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43182" r="78730" b="27273"/>
          <a:stretch/>
        </p:blipFill>
        <p:spPr bwMode="auto">
          <a:xfrm>
            <a:off x="63063" y="3200400"/>
            <a:ext cx="19181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62001" y="45720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Separation of variables is possible for all cyclic variables, and even for some that are not-cyclic.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257800"/>
            <a:ext cx="7410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HJ method is the most powerful way to find equations of motion.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3429000"/>
            <a:ext cx="304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Constant for cyclic coordinates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5042780" y="3395050"/>
            <a:ext cx="99588" cy="525100"/>
          </a:xfrm>
          <a:custGeom>
            <a:avLst/>
            <a:gdLst>
              <a:gd name="connsiteX0" fmla="*/ 0 w 99588"/>
              <a:gd name="connsiteY0" fmla="*/ 0 h 525100"/>
              <a:gd name="connsiteX1" fmla="*/ 18107 w 99588"/>
              <a:gd name="connsiteY1" fmla="*/ 45267 h 525100"/>
              <a:gd name="connsiteX2" fmla="*/ 54321 w 99588"/>
              <a:gd name="connsiteY2" fmla="*/ 99588 h 525100"/>
              <a:gd name="connsiteX3" fmla="*/ 81481 w 99588"/>
              <a:gd name="connsiteY3" fmla="*/ 181069 h 525100"/>
              <a:gd name="connsiteX4" fmla="*/ 90535 w 99588"/>
              <a:gd name="connsiteY4" fmla="*/ 208229 h 525100"/>
              <a:gd name="connsiteX5" fmla="*/ 99588 w 99588"/>
              <a:gd name="connsiteY5" fmla="*/ 244443 h 525100"/>
              <a:gd name="connsiteX6" fmla="*/ 72428 w 99588"/>
              <a:gd name="connsiteY6" fmla="*/ 398352 h 525100"/>
              <a:gd name="connsiteX7" fmla="*/ 36214 w 99588"/>
              <a:gd name="connsiteY7" fmla="*/ 452673 h 525100"/>
              <a:gd name="connsiteX8" fmla="*/ 0 w 99588"/>
              <a:gd name="connsiteY8" fmla="*/ 525100 h 52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9588" h="525100">
                <a:moveTo>
                  <a:pt x="0" y="0"/>
                </a:moveTo>
                <a:cubicBezTo>
                  <a:pt x="6036" y="15089"/>
                  <a:pt x="10325" y="31000"/>
                  <a:pt x="18107" y="45267"/>
                </a:cubicBezTo>
                <a:cubicBezTo>
                  <a:pt x="28528" y="64372"/>
                  <a:pt x="54321" y="99588"/>
                  <a:pt x="54321" y="99588"/>
                </a:cubicBezTo>
                <a:lnTo>
                  <a:pt x="81481" y="181069"/>
                </a:lnTo>
                <a:cubicBezTo>
                  <a:pt x="84499" y="190122"/>
                  <a:pt x="88221" y="198971"/>
                  <a:pt x="90535" y="208229"/>
                </a:cubicBezTo>
                <a:lnTo>
                  <a:pt x="99588" y="244443"/>
                </a:lnTo>
                <a:cubicBezTo>
                  <a:pt x="96706" y="276144"/>
                  <a:pt x="96553" y="362165"/>
                  <a:pt x="72428" y="398352"/>
                </a:cubicBezTo>
                <a:lnTo>
                  <a:pt x="36214" y="452673"/>
                </a:lnTo>
                <a:cubicBezTo>
                  <a:pt x="15408" y="515091"/>
                  <a:pt x="31604" y="493498"/>
                  <a:pt x="0" y="5251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23077"/>
          <a:stretch/>
        </p:blipFill>
        <p:spPr bwMode="auto">
          <a:xfrm>
            <a:off x="533400" y="2590800"/>
            <a:ext cx="8164628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685800"/>
            <a:ext cx="380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Particle in an electromagnetic field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391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Motion in the Coulomb field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the Coulomb field</dc:title>
  <dc:creator>Your User Name</dc:creator>
  <cp:lastModifiedBy>Robert Peale</cp:lastModifiedBy>
  <cp:revision>10</cp:revision>
  <dcterms:created xsi:type="dcterms:W3CDTF">2013-10-17T02:30:17Z</dcterms:created>
  <dcterms:modified xsi:type="dcterms:W3CDTF">2015-10-27T18:24:09Z</dcterms:modified>
</cp:coreProperties>
</file>