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2" r:id="rId4"/>
    <p:sldId id="263" r:id="rId5"/>
    <p:sldId id="259" r:id="rId6"/>
    <p:sldId id="264" r:id="rId7"/>
    <p:sldId id="265" r:id="rId8"/>
    <p:sldId id="266" r:id="rId9"/>
    <p:sldId id="267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31FB00-D49F-46E1-B1AD-F54066C470F0}" type="datetimeFigureOut">
              <a:rPr lang="en-US" smtClean="0"/>
              <a:t>10/29/2015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CD4847-EE3F-448F-BC74-4AE6609D6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508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CD4847-EE3F-448F-BC74-4AE6609D627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978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B5A4-109C-4497-AA86-E34AD99C0A61}" type="datetimeFigureOut">
              <a:rPr lang="en-US" smtClean="0"/>
              <a:pPr/>
              <a:t>10/29/2015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BBA70-3C44-4C2D-A0AF-BC3FD69DF6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772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B5A4-109C-4497-AA86-E34AD99C0A61}" type="datetimeFigureOut">
              <a:rPr lang="en-US" smtClean="0"/>
              <a:pPr/>
              <a:t>10/29/2015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BBA70-3C44-4C2D-A0AF-BC3FD69DF6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401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B5A4-109C-4497-AA86-E34AD99C0A61}" type="datetimeFigureOut">
              <a:rPr lang="en-US" smtClean="0"/>
              <a:pPr/>
              <a:t>10/29/2015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BBA70-3C44-4C2D-A0AF-BC3FD69DF6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8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B5A4-109C-4497-AA86-E34AD99C0A61}" type="datetimeFigureOut">
              <a:rPr lang="en-US" smtClean="0"/>
              <a:pPr/>
              <a:t>10/29/2015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BBA70-3C44-4C2D-A0AF-BC3FD69DF6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404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B5A4-109C-4497-AA86-E34AD99C0A61}" type="datetimeFigureOut">
              <a:rPr lang="en-US" smtClean="0"/>
              <a:pPr/>
              <a:t>10/29/2015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BBA70-3C44-4C2D-A0AF-BC3FD69DF6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177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B5A4-109C-4497-AA86-E34AD99C0A61}" type="datetimeFigureOut">
              <a:rPr lang="en-US" smtClean="0"/>
              <a:pPr/>
              <a:t>10/29/2015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BBA70-3C44-4C2D-A0AF-BC3FD69DF6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367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B5A4-109C-4497-AA86-E34AD99C0A61}" type="datetimeFigureOut">
              <a:rPr lang="en-US" smtClean="0"/>
              <a:pPr/>
              <a:t>10/29/2015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BBA70-3C44-4C2D-A0AF-BC3FD69DF6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322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B5A4-109C-4497-AA86-E34AD99C0A61}" type="datetimeFigureOut">
              <a:rPr lang="en-US" smtClean="0"/>
              <a:pPr/>
              <a:t>10/29/2015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BBA70-3C44-4C2D-A0AF-BC3FD69DF6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43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B5A4-109C-4497-AA86-E34AD99C0A61}" type="datetimeFigureOut">
              <a:rPr lang="en-US" smtClean="0"/>
              <a:pPr/>
              <a:t>10/29/2015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BBA70-3C44-4C2D-A0AF-BC3FD69DF6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95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B5A4-109C-4497-AA86-E34AD99C0A61}" type="datetimeFigureOut">
              <a:rPr lang="en-US" smtClean="0"/>
              <a:pPr/>
              <a:t>10/29/2015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BBA70-3C44-4C2D-A0AF-BC3FD69DF6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571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B5A4-109C-4497-AA86-E34AD99C0A61}" type="datetimeFigureOut">
              <a:rPr lang="en-US" smtClean="0"/>
              <a:pPr/>
              <a:t>10/29/2015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BBA70-3C44-4C2D-A0AF-BC3FD69DF6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524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7B5A4-109C-4497-AA86-E34AD99C0A61}" type="datetimeFigureOut">
              <a:rPr lang="en-US" smtClean="0"/>
              <a:pPr/>
              <a:t>10/29/2015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7BBA70-3C44-4C2D-A0AF-BC3FD69DF6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163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ipole Moment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Section 40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6011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11111" t="13043" b="4348"/>
          <a:stretch/>
        </p:blipFill>
        <p:spPr bwMode="auto">
          <a:xfrm>
            <a:off x="1066800" y="2133599"/>
            <a:ext cx="8011887" cy="2895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28600" y="1654314"/>
            <a:ext cx="24384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For a neutral system, total charge = 0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118169"/>
            <a:ext cx="1468672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Electric field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5921664" y="4267200"/>
            <a:ext cx="154593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Unit vector      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18108" t="29971" r="38712"/>
          <a:stretch/>
        </p:blipFill>
        <p:spPr bwMode="auto">
          <a:xfrm>
            <a:off x="3276600" y="3276600"/>
            <a:ext cx="2362200" cy="712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057400" y="2721114"/>
            <a:ext cx="25908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Alternate expression for dipole field  (HW)</a:t>
            </a:r>
            <a:endParaRPr lang="en-US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E</a:t>
            </a:r>
            <a:r>
              <a:rPr lang="en-US" sz="2400" dirty="0" smtClean="0"/>
              <a:t> has axial symmetry about </a:t>
            </a:r>
            <a:r>
              <a:rPr lang="en-US" sz="2400" b="1" dirty="0" smtClean="0"/>
              <a:t>d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pic>
        <p:nvPicPr>
          <p:cNvPr id="10243" name="Picture 3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 cstate="print"/>
          <a:srcRect l="16403" t="4101"/>
          <a:stretch/>
        </p:blipFill>
        <p:spPr bwMode="auto">
          <a:xfrm>
            <a:off x="1053301" y="1752600"/>
            <a:ext cx="1885492" cy="1081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 rotWithShape="1">
          <a:blip r:embed="rId4" cstate="print"/>
          <a:srcRect t="11531" b="8068"/>
          <a:stretch/>
        </p:blipFill>
        <p:spPr bwMode="auto">
          <a:xfrm>
            <a:off x="4724400" y="1752600"/>
            <a:ext cx="298902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55732" y="2590800"/>
            <a:ext cx="3245268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 rotWithShape="1">
          <a:blip r:embed="rId6" cstate="print"/>
          <a:srcRect l="8928" t="37500" r="9107"/>
          <a:stretch/>
        </p:blipFill>
        <p:spPr bwMode="auto">
          <a:xfrm>
            <a:off x="2286000" y="4267200"/>
            <a:ext cx="2057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7" name="Picture 7"/>
          <p:cNvPicPr>
            <a:picLocks noChangeAspect="1" noChangeArrowheads="1"/>
          </p:cNvPicPr>
          <p:nvPr/>
        </p:nvPicPr>
        <p:blipFill rotWithShape="1">
          <a:blip r:embed="rId7" cstate="print"/>
          <a:srcRect t="22405"/>
          <a:stretch/>
        </p:blipFill>
        <p:spPr bwMode="auto">
          <a:xfrm>
            <a:off x="2486685" y="5784462"/>
            <a:ext cx="2410587" cy="842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4724400" y="1219200"/>
            <a:ext cx="17526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19400" y="5105400"/>
            <a:ext cx="6096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4724400" y="3429000"/>
            <a:ext cx="1371600" cy="3048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48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629400" y="5029200"/>
            <a:ext cx="1447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Down Arrow 13"/>
          <p:cNvSpPr/>
          <p:nvPr/>
        </p:nvSpPr>
        <p:spPr>
          <a:xfrm flipV="1">
            <a:off x="7010400" y="5410200"/>
            <a:ext cx="1524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62000" y="3813641"/>
            <a:ext cx="1724685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Spherical coordinates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3048000" y="5315634"/>
            <a:ext cx="960603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Typo in book</a:t>
            </a:r>
            <a:endParaRPr lang="en-US" dirty="0"/>
          </a:p>
        </p:txBody>
      </p:sp>
      <p:sp>
        <p:nvSpPr>
          <p:cNvPr id="5" name="Freeform 4"/>
          <p:cNvSpPr/>
          <p:nvPr/>
        </p:nvSpPr>
        <p:spPr>
          <a:xfrm>
            <a:off x="3467477" y="5770483"/>
            <a:ext cx="461727" cy="268178"/>
          </a:xfrm>
          <a:custGeom>
            <a:avLst/>
            <a:gdLst>
              <a:gd name="connsiteX0" fmla="*/ 235390 w 461727"/>
              <a:gd name="connsiteY0" fmla="*/ 14681 h 268178"/>
              <a:gd name="connsiteX1" fmla="*/ 443620 w 461727"/>
              <a:gd name="connsiteY1" fmla="*/ 14681 h 268178"/>
              <a:gd name="connsiteX2" fmla="*/ 461727 w 461727"/>
              <a:gd name="connsiteY2" fmla="*/ 41842 h 268178"/>
              <a:gd name="connsiteX3" fmla="*/ 425513 w 461727"/>
              <a:gd name="connsiteY3" fmla="*/ 78056 h 268178"/>
              <a:gd name="connsiteX4" fmla="*/ 407406 w 461727"/>
              <a:gd name="connsiteY4" fmla="*/ 105216 h 268178"/>
              <a:gd name="connsiteX5" fmla="*/ 353085 w 461727"/>
              <a:gd name="connsiteY5" fmla="*/ 123323 h 268178"/>
              <a:gd name="connsiteX6" fmla="*/ 289711 w 461727"/>
              <a:gd name="connsiteY6" fmla="*/ 141430 h 268178"/>
              <a:gd name="connsiteX7" fmla="*/ 99588 w 461727"/>
              <a:gd name="connsiteY7" fmla="*/ 150483 h 268178"/>
              <a:gd name="connsiteX8" fmla="*/ 72428 w 461727"/>
              <a:gd name="connsiteY8" fmla="*/ 159537 h 268178"/>
              <a:gd name="connsiteX9" fmla="*/ 54321 w 461727"/>
              <a:gd name="connsiteY9" fmla="*/ 186697 h 268178"/>
              <a:gd name="connsiteX10" fmla="*/ 27161 w 461727"/>
              <a:gd name="connsiteY10" fmla="*/ 204804 h 268178"/>
              <a:gd name="connsiteX11" fmla="*/ 0 w 461727"/>
              <a:gd name="connsiteY11" fmla="*/ 268178 h 268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61727" h="268178">
                <a:moveTo>
                  <a:pt x="235390" y="14681"/>
                </a:moveTo>
                <a:cubicBezTo>
                  <a:pt x="315791" y="-1398"/>
                  <a:pt x="329693" y="-8105"/>
                  <a:pt x="443620" y="14681"/>
                </a:cubicBezTo>
                <a:cubicBezTo>
                  <a:pt x="454290" y="16815"/>
                  <a:pt x="455691" y="32788"/>
                  <a:pt x="461727" y="41842"/>
                </a:cubicBezTo>
                <a:cubicBezTo>
                  <a:pt x="441973" y="101100"/>
                  <a:pt x="469408" y="42939"/>
                  <a:pt x="425513" y="78056"/>
                </a:cubicBezTo>
                <a:cubicBezTo>
                  <a:pt x="417017" y="84853"/>
                  <a:pt x="416633" y="99449"/>
                  <a:pt x="407406" y="105216"/>
                </a:cubicBezTo>
                <a:cubicBezTo>
                  <a:pt x="391221" y="115332"/>
                  <a:pt x="371192" y="117287"/>
                  <a:pt x="353085" y="123323"/>
                </a:cubicBezTo>
                <a:cubicBezTo>
                  <a:pt x="337527" y="128509"/>
                  <a:pt x="304664" y="140234"/>
                  <a:pt x="289711" y="141430"/>
                </a:cubicBezTo>
                <a:cubicBezTo>
                  <a:pt x="226467" y="146490"/>
                  <a:pt x="162962" y="147465"/>
                  <a:pt x="99588" y="150483"/>
                </a:cubicBezTo>
                <a:cubicBezTo>
                  <a:pt x="90535" y="153501"/>
                  <a:pt x="79880" y="153575"/>
                  <a:pt x="72428" y="159537"/>
                </a:cubicBezTo>
                <a:cubicBezTo>
                  <a:pt x="63932" y="166334"/>
                  <a:pt x="62015" y="179003"/>
                  <a:pt x="54321" y="186697"/>
                </a:cubicBezTo>
                <a:cubicBezTo>
                  <a:pt x="46627" y="194391"/>
                  <a:pt x="36214" y="198768"/>
                  <a:pt x="27161" y="204804"/>
                </a:cubicBezTo>
                <a:cubicBezTo>
                  <a:pt x="7704" y="263174"/>
                  <a:pt x="22551" y="245630"/>
                  <a:pt x="0" y="26817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If the field point is very far from the charge distribution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To </a:t>
            </a:r>
            <a:r>
              <a:rPr lang="en-US" sz="2000" dirty="0" err="1" smtClean="0"/>
              <a:t>zeroth</a:t>
            </a:r>
            <a:r>
              <a:rPr lang="en-US" sz="2000" dirty="0" smtClean="0"/>
              <a:t> order, it looks like a point charge.</a:t>
            </a:r>
          </a:p>
          <a:p>
            <a:r>
              <a:rPr lang="en-US" sz="2000" dirty="0" smtClean="0"/>
              <a:t>The next order is a correction.</a:t>
            </a:r>
          </a:p>
        </p:txBody>
      </p:sp>
    </p:spTree>
    <p:extLst>
      <p:ext uri="{BB962C8B-B14F-4D97-AF65-F5344CB8AC3E}">
        <p14:creationId xmlns:p14="http://schemas.microsoft.com/office/powerpoint/2010/main" val="3844988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12457" t="18269" r="25087"/>
          <a:stretch/>
        </p:blipFill>
        <p:spPr bwMode="auto">
          <a:xfrm>
            <a:off x="1143000" y="2133600"/>
            <a:ext cx="5731041" cy="3238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0" y="1676400"/>
            <a:ext cx="3429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914400" y="1956137"/>
            <a:ext cx="2254499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b="1" i="1" dirty="0" err="1"/>
              <a:t>r</a:t>
            </a:r>
            <a:r>
              <a:rPr lang="en-US" sz="2000" b="1" i="1" baseline="-25000" dirty="0" err="1" smtClean="0"/>
              <a:t>a</a:t>
            </a:r>
            <a:r>
              <a:rPr lang="en-US" sz="2000" dirty="0" smtClean="0"/>
              <a:t> = position of the     </a:t>
            </a:r>
            <a:r>
              <a:rPr lang="en-US" sz="2000" i="1" dirty="0" err="1" smtClean="0"/>
              <a:t>a</a:t>
            </a:r>
            <a:r>
              <a:rPr lang="en-US" sz="2000" baseline="30000" dirty="0" err="1" smtClean="0"/>
              <a:t>th</a:t>
            </a:r>
            <a:r>
              <a:rPr lang="en-US" sz="2000" dirty="0" smtClean="0"/>
              <a:t> charge</a:t>
            </a:r>
          </a:p>
          <a:p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054824" y="2465457"/>
            <a:ext cx="2825551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b="1" i="1" dirty="0" smtClean="0"/>
              <a:t>R</a:t>
            </a:r>
            <a:r>
              <a:rPr lang="en-US" sz="2000" b="1" i="1" baseline="-25000" dirty="0" smtClean="0"/>
              <a:t>0</a:t>
            </a:r>
            <a:r>
              <a:rPr lang="en-US" sz="2000" dirty="0" smtClean="0"/>
              <a:t> = position of the field point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7467600" y="1371600"/>
            <a:ext cx="12899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Field point</a:t>
            </a:r>
            <a:endParaRPr lang="en-US" sz="2000" dirty="0"/>
          </a:p>
        </p:txBody>
      </p:sp>
      <p:sp>
        <p:nvSpPr>
          <p:cNvPr id="8" name="Freeform 7"/>
          <p:cNvSpPr/>
          <p:nvPr/>
        </p:nvSpPr>
        <p:spPr>
          <a:xfrm>
            <a:off x="6907794" y="1584356"/>
            <a:ext cx="506994" cy="588476"/>
          </a:xfrm>
          <a:custGeom>
            <a:avLst/>
            <a:gdLst>
              <a:gd name="connsiteX0" fmla="*/ 497941 w 506994"/>
              <a:gd name="connsiteY0" fmla="*/ 0 h 588476"/>
              <a:gd name="connsiteX1" fmla="*/ 452673 w 506994"/>
              <a:gd name="connsiteY1" fmla="*/ 27161 h 588476"/>
              <a:gd name="connsiteX2" fmla="*/ 380246 w 506994"/>
              <a:gd name="connsiteY2" fmla="*/ 63375 h 588476"/>
              <a:gd name="connsiteX3" fmla="*/ 344032 w 506994"/>
              <a:gd name="connsiteY3" fmla="*/ 90535 h 588476"/>
              <a:gd name="connsiteX4" fmla="*/ 316871 w 506994"/>
              <a:gd name="connsiteY4" fmla="*/ 117695 h 588476"/>
              <a:gd name="connsiteX5" fmla="*/ 289711 w 506994"/>
              <a:gd name="connsiteY5" fmla="*/ 126749 h 588476"/>
              <a:gd name="connsiteX6" fmla="*/ 262551 w 506994"/>
              <a:gd name="connsiteY6" fmla="*/ 153909 h 588476"/>
              <a:gd name="connsiteX7" fmla="*/ 235390 w 506994"/>
              <a:gd name="connsiteY7" fmla="*/ 172016 h 588476"/>
              <a:gd name="connsiteX8" fmla="*/ 226337 w 506994"/>
              <a:gd name="connsiteY8" fmla="*/ 199177 h 588476"/>
              <a:gd name="connsiteX9" fmla="*/ 344032 w 506994"/>
              <a:gd name="connsiteY9" fmla="*/ 262551 h 588476"/>
              <a:gd name="connsiteX10" fmla="*/ 425513 w 506994"/>
              <a:gd name="connsiteY10" fmla="*/ 289711 h 588476"/>
              <a:gd name="connsiteX11" fmla="*/ 461727 w 506994"/>
              <a:gd name="connsiteY11" fmla="*/ 307818 h 588476"/>
              <a:gd name="connsiteX12" fmla="*/ 488887 w 506994"/>
              <a:gd name="connsiteY12" fmla="*/ 316872 h 588476"/>
              <a:gd name="connsiteX13" fmla="*/ 506994 w 506994"/>
              <a:gd name="connsiteY13" fmla="*/ 344032 h 588476"/>
              <a:gd name="connsiteX14" fmla="*/ 470780 w 506994"/>
              <a:gd name="connsiteY14" fmla="*/ 398353 h 588476"/>
              <a:gd name="connsiteX15" fmla="*/ 416459 w 506994"/>
              <a:gd name="connsiteY15" fmla="*/ 416460 h 588476"/>
              <a:gd name="connsiteX16" fmla="*/ 389299 w 506994"/>
              <a:gd name="connsiteY16" fmla="*/ 434567 h 588476"/>
              <a:gd name="connsiteX17" fmla="*/ 334978 w 506994"/>
              <a:gd name="connsiteY17" fmla="*/ 452674 h 588476"/>
              <a:gd name="connsiteX18" fmla="*/ 307818 w 506994"/>
              <a:gd name="connsiteY18" fmla="*/ 461727 h 588476"/>
              <a:gd name="connsiteX19" fmla="*/ 244444 w 506994"/>
              <a:gd name="connsiteY19" fmla="*/ 497941 h 588476"/>
              <a:gd name="connsiteX20" fmla="*/ 190123 w 506994"/>
              <a:gd name="connsiteY20" fmla="*/ 516048 h 588476"/>
              <a:gd name="connsiteX21" fmla="*/ 135802 w 506994"/>
              <a:gd name="connsiteY21" fmla="*/ 534155 h 588476"/>
              <a:gd name="connsiteX22" fmla="*/ 108642 w 506994"/>
              <a:gd name="connsiteY22" fmla="*/ 543208 h 588476"/>
              <a:gd name="connsiteX23" fmla="*/ 27160 w 506994"/>
              <a:gd name="connsiteY23" fmla="*/ 579422 h 588476"/>
              <a:gd name="connsiteX24" fmla="*/ 0 w 506994"/>
              <a:gd name="connsiteY24" fmla="*/ 588476 h 588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506994" h="588476">
                <a:moveTo>
                  <a:pt x="497941" y="0"/>
                </a:moveTo>
                <a:cubicBezTo>
                  <a:pt x="482852" y="9054"/>
                  <a:pt x="468412" y="19291"/>
                  <a:pt x="452673" y="27161"/>
                </a:cubicBezTo>
                <a:cubicBezTo>
                  <a:pt x="384962" y="61017"/>
                  <a:pt x="429191" y="28415"/>
                  <a:pt x="380246" y="63375"/>
                </a:cubicBezTo>
                <a:cubicBezTo>
                  <a:pt x="367968" y="72145"/>
                  <a:pt x="355489" y="80715"/>
                  <a:pt x="344032" y="90535"/>
                </a:cubicBezTo>
                <a:cubicBezTo>
                  <a:pt x="334311" y="98867"/>
                  <a:pt x="327524" y="110593"/>
                  <a:pt x="316871" y="117695"/>
                </a:cubicBezTo>
                <a:cubicBezTo>
                  <a:pt x="308931" y="122989"/>
                  <a:pt x="298764" y="123731"/>
                  <a:pt x="289711" y="126749"/>
                </a:cubicBezTo>
                <a:cubicBezTo>
                  <a:pt x="280658" y="135802"/>
                  <a:pt x="272387" y="145713"/>
                  <a:pt x="262551" y="153909"/>
                </a:cubicBezTo>
                <a:cubicBezTo>
                  <a:pt x="254192" y="160875"/>
                  <a:pt x="242187" y="163519"/>
                  <a:pt x="235390" y="172016"/>
                </a:cubicBezTo>
                <a:cubicBezTo>
                  <a:pt x="229428" y="179468"/>
                  <a:pt x="229355" y="190123"/>
                  <a:pt x="226337" y="199177"/>
                </a:cubicBezTo>
                <a:cubicBezTo>
                  <a:pt x="276480" y="249320"/>
                  <a:pt x="241609" y="221582"/>
                  <a:pt x="344032" y="262551"/>
                </a:cubicBezTo>
                <a:cubicBezTo>
                  <a:pt x="400853" y="285279"/>
                  <a:pt x="373532" y="276716"/>
                  <a:pt x="425513" y="289711"/>
                </a:cubicBezTo>
                <a:cubicBezTo>
                  <a:pt x="437584" y="295747"/>
                  <a:pt x="449322" y="302501"/>
                  <a:pt x="461727" y="307818"/>
                </a:cubicBezTo>
                <a:cubicBezTo>
                  <a:pt x="470498" y="311577"/>
                  <a:pt x="481435" y="310910"/>
                  <a:pt x="488887" y="316872"/>
                </a:cubicBezTo>
                <a:cubicBezTo>
                  <a:pt x="497383" y="323669"/>
                  <a:pt x="500958" y="334979"/>
                  <a:pt x="506994" y="344032"/>
                </a:cubicBezTo>
                <a:cubicBezTo>
                  <a:pt x="498487" y="369555"/>
                  <a:pt x="498525" y="382939"/>
                  <a:pt x="470780" y="398353"/>
                </a:cubicBezTo>
                <a:cubicBezTo>
                  <a:pt x="454095" y="407622"/>
                  <a:pt x="432340" y="405873"/>
                  <a:pt x="416459" y="416460"/>
                </a:cubicBezTo>
                <a:cubicBezTo>
                  <a:pt x="407406" y="422496"/>
                  <a:pt x="399242" y="430148"/>
                  <a:pt x="389299" y="434567"/>
                </a:cubicBezTo>
                <a:cubicBezTo>
                  <a:pt x="371858" y="442319"/>
                  <a:pt x="353085" y="446638"/>
                  <a:pt x="334978" y="452674"/>
                </a:cubicBezTo>
                <a:lnTo>
                  <a:pt x="307818" y="461727"/>
                </a:lnTo>
                <a:cubicBezTo>
                  <a:pt x="283321" y="478058"/>
                  <a:pt x="273157" y="486456"/>
                  <a:pt x="244444" y="497941"/>
                </a:cubicBezTo>
                <a:cubicBezTo>
                  <a:pt x="226723" y="505030"/>
                  <a:pt x="208230" y="510012"/>
                  <a:pt x="190123" y="516048"/>
                </a:cubicBezTo>
                <a:lnTo>
                  <a:pt x="135802" y="534155"/>
                </a:lnTo>
                <a:lnTo>
                  <a:pt x="108642" y="543208"/>
                </a:lnTo>
                <a:cubicBezTo>
                  <a:pt x="65599" y="571903"/>
                  <a:pt x="91805" y="557873"/>
                  <a:pt x="27160" y="579422"/>
                </a:cubicBezTo>
                <a:lnTo>
                  <a:pt x="0" y="588476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048000" y="1956137"/>
            <a:ext cx="2057400" cy="8632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3962400" y="2514600"/>
            <a:ext cx="1447800" cy="381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reeform 13"/>
          <p:cNvSpPr/>
          <p:nvPr/>
        </p:nvSpPr>
        <p:spPr>
          <a:xfrm>
            <a:off x="5838669" y="2525917"/>
            <a:ext cx="257331" cy="186135"/>
          </a:xfrm>
          <a:custGeom>
            <a:avLst/>
            <a:gdLst>
              <a:gd name="connsiteX0" fmla="*/ 257331 w 257331"/>
              <a:gd name="connsiteY0" fmla="*/ 172016 h 186135"/>
              <a:gd name="connsiteX1" fmla="*/ 3834 w 257331"/>
              <a:gd name="connsiteY1" fmla="*/ 172016 h 186135"/>
              <a:gd name="connsiteX2" fmla="*/ 58155 w 257331"/>
              <a:gd name="connsiteY2" fmla="*/ 153909 h 186135"/>
              <a:gd name="connsiteX3" fmla="*/ 112476 w 257331"/>
              <a:gd name="connsiteY3" fmla="*/ 135802 h 186135"/>
              <a:gd name="connsiteX4" fmla="*/ 193957 w 257331"/>
              <a:gd name="connsiteY4" fmla="*/ 126748 h 186135"/>
              <a:gd name="connsiteX5" fmla="*/ 239224 w 257331"/>
              <a:gd name="connsiteY5" fmla="*/ 90534 h 186135"/>
              <a:gd name="connsiteX6" fmla="*/ 257331 w 257331"/>
              <a:gd name="connsiteY6" fmla="*/ 36214 h 186135"/>
              <a:gd name="connsiteX7" fmla="*/ 175850 w 257331"/>
              <a:gd name="connsiteY7" fmla="*/ 18107 h 186135"/>
              <a:gd name="connsiteX8" fmla="*/ 139636 w 257331"/>
              <a:gd name="connsiteY8" fmla="*/ 0 h 186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7331" h="186135">
                <a:moveTo>
                  <a:pt x="257331" y="172016"/>
                </a:moveTo>
                <a:cubicBezTo>
                  <a:pt x="162755" y="185526"/>
                  <a:pt x="121297" y="195508"/>
                  <a:pt x="3834" y="172016"/>
                </a:cubicBezTo>
                <a:cubicBezTo>
                  <a:pt x="-14882" y="168273"/>
                  <a:pt x="40048" y="159945"/>
                  <a:pt x="58155" y="153909"/>
                </a:cubicBezTo>
                <a:cubicBezTo>
                  <a:pt x="58163" y="153906"/>
                  <a:pt x="112468" y="135803"/>
                  <a:pt x="112476" y="135802"/>
                </a:cubicBezTo>
                <a:lnTo>
                  <a:pt x="193957" y="126748"/>
                </a:lnTo>
                <a:cubicBezTo>
                  <a:pt x="223410" y="116931"/>
                  <a:pt x="224980" y="122583"/>
                  <a:pt x="239224" y="90534"/>
                </a:cubicBezTo>
                <a:cubicBezTo>
                  <a:pt x="246976" y="73093"/>
                  <a:pt x="257331" y="36214"/>
                  <a:pt x="257331" y="36214"/>
                </a:cubicBezTo>
                <a:cubicBezTo>
                  <a:pt x="204472" y="18593"/>
                  <a:pt x="255519" y="34041"/>
                  <a:pt x="175850" y="18107"/>
                </a:cubicBezTo>
                <a:cubicBezTo>
                  <a:pt x="136708" y="10279"/>
                  <a:pt x="139636" y="21021"/>
                  <a:pt x="139636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953000" y="3468469"/>
            <a:ext cx="2781915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Some distribution of charge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52399" y="5753101"/>
            <a:ext cx="872797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If </a:t>
            </a:r>
            <a:r>
              <a:rPr lang="en-US" sz="2000" b="1" i="1" dirty="0" err="1"/>
              <a:t>r</a:t>
            </a:r>
            <a:r>
              <a:rPr lang="en-US" sz="2000" i="1" baseline="-25000" dirty="0" err="1"/>
              <a:t>a</a:t>
            </a:r>
            <a:r>
              <a:rPr lang="en-US" sz="2000" i="1" baseline="-25000" dirty="0"/>
              <a:t> </a:t>
            </a:r>
            <a:r>
              <a:rPr lang="en-US" sz="2000" dirty="0"/>
              <a:t>&lt;&lt; </a:t>
            </a:r>
            <a:r>
              <a:rPr lang="en-US" sz="2000" i="1" dirty="0"/>
              <a:t>R</a:t>
            </a:r>
            <a:r>
              <a:rPr lang="en-US" sz="2000" i="1" baseline="-25000" dirty="0"/>
              <a:t>0</a:t>
            </a:r>
            <a:r>
              <a:rPr lang="en-US" sz="2000" dirty="0"/>
              <a:t> for all charges </a:t>
            </a:r>
            <a:r>
              <a:rPr lang="en-US" sz="2000" i="1" dirty="0" err="1"/>
              <a:t>e</a:t>
            </a:r>
            <a:r>
              <a:rPr lang="en-US" sz="2000" i="1" baseline="-25000" dirty="0" err="1"/>
              <a:t>a</a:t>
            </a:r>
            <a:r>
              <a:rPr lang="en-US" sz="2000" dirty="0"/>
              <a:t> in the </a:t>
            </a:r>
            <a:r>
              <a:rPr lang="en-US" sz="2000" dirty="0" smtClean="0"/>
              <a:t>distribution, then expand </a:t>
            </a:r>
            <a:r>
              <a:rPr lang="en-US" sz="2000" dirty="0"/>
              <a:t>potential </a:t>
            </a:r>
            <a:r>
              <a:rPr lang="en-US" sz="2000" i="1" dirty="0">
                <a:latin typeface="Symbol" pitchFamily="18" charset="2"/>
              </a:rPr>
              <a:t>f</a:t>
            </a:r>
            <a:r>
              <a:rPr lang="en-US" sz="2000" dirty="0"/>
              <a:t>  in powers of the small quantities </a:t>
            </a:r>
            <a:r>
              <a:rPr lang="en-US" sz="2000" b="1" dirty="0" err="1"/>
              <a:t>r</a:t>
            </a:r>
            <a:r>
              <a:rPr lang="en-US" sz="2000" baseline="-25000" dirty="0" err="1"/>
              <a:t>a</a:t>
            </a:r>
            <a:r>
              <a:rPr lang="en-US" sz="2000" dirty="0"/>
              <a:t>/R</a:t>
            </a:r>
            <a:r>
              <a:rPr lang="en-US" sz="2000" baseline="-25000" dirty="0"/>
              <a:t>0</a:t>
            </a:r>
            <a:r>
              <a:rPr lang="en-US" sz="2000" dirty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sz="2400" dirty="0" smtClean="0"/>
              <a:t>Taylor’s theorem</a:t>
            </a:r>
            <a:endParaRPr lang="en-US" sz="24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t="3571" b="1786"/>
          <a:stretch>
            <a:fillRect/>
          </a:stretch>
        </p:blipFill>
        <p:spPr bwMode="auto">
          <a:xfrm>
            <a:off x="1295400" y="2178113"/>
            <a:ext cx="6096000" cy="2960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219200" y="1949513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791200" y="5029200"/>
            <a:ext cx="13716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l="1960" t="6000"/>
          <a:stretch>
            <a:fillRect/>
          </a:stretch>
        </p:blipFill>
        <p:spPr bwMode="auto">
          <a:xfrm>
            <a:off x="1752600" y="1828800"/>
            <a:ext cx="6477001" cy="2712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5181600" y="4138538"/>
            <a:ext cx="1807739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Dipole moment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65076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Continuous charge distribution</a:t>
            </a:r>
            <a:endParaRPr lang="en-US" sz="24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8497" t="50111"/>
          <a:stretch>
            <a:fillRect/>
          </a:stretch>
        </p:blipFill>
        <p:spPr bwMode="auto">
          <a:xfrm>
            <a:off x="2819400" y="2057400"/>
            <a:ext cx="3404993" cy="687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362200" y="3810000"/>
            <a:ext cx="4100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Generally depends on the choice of origin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l="16175" t="-8097" r="14524" b="9985"/>
          <a:stretch/>
        </p:blipFill>
        <p:spPr bwMode="auto">
          <a:xfrm>
            <a:off x="2743200" y="1752600"/>
            <a:ext cx="3200400" cy="2431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 rotWithShape="1">
          <a:blip r:embed="rId3" cstate="print"/>
          <a:srcRect l="4104" t="30435"/>
          <a:stretch/>
        </p:blipFill>
        <p:spPr bwMode="auto">
          <a:xfrm>
            <a:off x="1981200" y="5486400"/>
            <a:ext cx="5791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81001" y="609600"/>
            <a:ext cx="784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Theorem:  d is independent of the choice of origin if the sum of all the charges is zero, e.g. a molecule.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768027" y="2466270"/>
            <a:ext cx="120462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New origin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029200" y="3984386"/>
            <a:ext cx="1204176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Old origin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981200" y="5133170"/>
            <a:ext cx="1237839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b="1" i="1" dirty="0" err="1"/>
              <a:t>r</a:t>
            </a:r>
            <a:r>
              <a:rPr lang="en-US" sz="2000" b="1" i="1" baseline="-25000" dirty="0" err="1" smtClean="0"/>
              <a:t>a</a:t>
            </a:r>
            <a:r>
              <a:rPr lang="en-US" sz="2000" dirty="0" smtClean="0"/>
              <a:t>’ = </a:t>
            </a:r>
            <a:r>
              <a:rPr lang="en-US" sz="2000" b="1" i="1" dirty="0" err="1" smtClean="0"/>
              <a:t>r</a:t>
            </a:r>
            <a:r>
              <a:rPr lang="en-US" sz="2000" b="1" i="1" baseline="-25000" dirty="0" err="1" smtClean="0"/>
              <a:t>a</a:t>
            </a:r>
            <a:r>
              <a:rPr lang="en-US" sz="2000" dirty="0" smtClean="0"/>
              <a:t>  - </a:t>
            </a:r>
            <a:r>
              <a:rPr lang="en-US" sz="2000" b="1" i="1" dirty="0" smtClean="0"/>
              <a:t>a</a:t>
            </a:r>
            <a:endParaRPr lang="en-US" sz="2000" b="1" i="1" dirty="0"/>
          </a:p>
        </p:txBody>
      </p:sp>
      <p:sp>
        <p:nvSpPr>
          <p:cNvPr id="7" name="TextBox 6"/>
          <p:cNvSpPr txBox="1"/>
          <p:nvPr/>
        </p:nvSpPr>
        <p:spPr>
          <a:xfrm>
            <a:off x="5441973" y="5669227"/>
            <a:ext cx="378630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 - </a:t>
            </a:r>
            <a:endParaRPr lang="en-US" sz="2000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6172200" y="5486400"/>
            <a:ext cx="762000" cy="5829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858000" y="5257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9981" t="9350" r="18508" b="19029"/>
          <a:stretch/>
        </p:blipFill>
        <p:spPr bwMode="auto">
          <a:xfrm>
            <a:off x="990600" y="1066800"/>
            <a:ext cx="64770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609600" y="304800"/>
            <a:ext cx="52806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Divide system into positive and negative charges.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2057400" y="5113347"/>
            <a:ext cx="6095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Position vectors of positive and negative charge centers (like center of mass).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9267" t="9999" r="7568" b="16667"/>
          <a:stretch/>
        </p:blipFill>
        <p:spPr bwMode="auto">
          <a:xfrm>
            <a:off x="914400" y="2514599"/>
            <a:ext cx="7467600" cy="1676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429000" y="2200870"/>
            <a:ext cx="304800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For example a neutral atom</a:t>
            </a:r>
          </a:p>
          <a:p>
            <a:endParaRPr lang="en-US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4343400" y="4038600"/>
            <a:ext cx="28194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Vector from negative center to positive center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251459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198</Words>
  <Application>Microsoft Office PowerPoint</Application>
  <PresentationFormat>On-screen Show (4:3)</PresentationFormat>
  <Paragraphs>35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Symbol</vt:lpstr>
      <vt:lpstr>Office Theme</vt:lpstr>
      <vt:lpstr>Dipole Moment</vt:lpstr>
      <vt:lpstr>If the field point is very far from the charge distribution</vt:lpstr>
      <vt:lpstr>PowerPoint Presentation</vt:lpstr>
      <vt:lpstr>Taylor’s theorem</vt:lpstr>
      <vt:lpstr>PowerPoint Presentation</vt:lpstr>
      <vt:lpstr>Continuous charge distribution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 has axial symmetry about d.</vt:lpstr>
    </vt:vector>
  </TitlesOfParts>
  <Company>University of Central Florida - College of Sciences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Multipole Moments</dc:title>
  <dc:creator>Robert Peale</dc:creator>
  <cp:lastModifiedBy>Robert Peale</cp:lastModifiedBy>
  <cp:revision>16</cp:revision>
  <dcterms:created xsi:type="dcterms:W3CDTF">2012-10-25T16:54:01Z</dcterms:created>
  <dcterms:modified xsi:type="dcterms:W3CDTF">2015-10-29T15:15:18Z</dcterms:modified>
</cp:coreProperties>
</file>