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76" r:id="rId7"/>
    <p:sldId id="277" r:id="rId8"/>
    <p:sldId id="267" r:id="rId9"/>
    <p:sldId id="268" r:id="rId10"/>
    <p:sldId id="269" r:id="rId11"/>
    <p:sldId id="270" r:id="rId12"/>
    <p:sldId id="260" r:id="rId13"/>
    <p:sldId id="261" r:id="rId14"/>
    <p:sldId id="272" r:id="rId15"/>
    <p:sldId id="27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7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0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7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6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2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7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B5A4-109C-4497-AA86-E34AD99C0A6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BBA70-3C44-4C2D-A0AF-BC3FD69DF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6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Multipole</a:t>
            </a:r>
            <a:r>
              <a:rPr lang="en-US" dirty="0" smtClean="0"/>
              <a:t> Moments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9356" b="32045"/>
          <a:stretch/>
        </p:blipFill>
        <p:spPr bwMode="auto">
          <a:xfrm>
            <a:off x="914400" y="1600201"/>
            <a:ext cx="812094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524000" y="1371600"/>
            <a:ext cx="4419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0" y="685800"/>
            <a:ext cx="6098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advantage of the new tensor is that it has zero trace.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32610" y="1981200"/>
            <a:ext cx="73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4572000"/>
            <a:ext cx="5291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Therefore D</a:t>
            </a:r>
            <a:r>
              <a:rPr lang="en-US" sz="2000" baseline="-25000" dirty="0" smtClean="0">
                <a:latin typeface="Symbol" panose="05050102010706020507" pitchFamily="18" charset="2"/>
              </a:rPr>
              <a:t>ab</a:t>
            </a:r>
            <a:r>
              <a:rPr lang="en-US" sz="2000" dirty="0" smtClean="0"/>
              <a:t> has only 5 independent quantities.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650770" y="2667000"/>
            <a:ext cx="5959829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s an equation that allows one of the 6 quantities to be expressed as a combination of the other 5.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5714" r="33893"/>
          <a:stretch/>
        </p:blipFill>
        <p:spPr bwMode="auto">
          <a:xfrm>
            <a:off x="66677" y="2514599"/>
            <a:ext cx="5876923" cy="251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953000" y="2286000"/>
            <a:ext cx="3733799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Depends on 5 quantities that characterize the charge distribution.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917216"/>
            <a:ext cx="2819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Unit vector in the direction of the field point.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Every 3-D symmetric tensor can be </a:t>
            </a:r>
            <a:r>
              <a:rPr lang="en-US" sz="2000" dirty="0" err="1" smtClean="0"/>
              <a:t>diagonalized</a:t>
            </a:r>
            <a:r>
              <a:rPr lang="en-US" sz="2000" dirty="0" smtClean="0"/>
              <a:t> by finding principal axes.</a:t>
            </a:r>
          </a:p>
          <a:p>
            <a:r>
              <a:rPr lang="en-US" sz="2000" dirty="0" smtClean="0"/>
              <a:t>Since </a:t>
            </a:r>
            <a:r>
              <a:rPr lang="en-US" sz="2000" dirty="0" err="1" smtClean="0"/>
              <a:t>D</a:t>
            </a:r>
            <a:r>
              <a:rPr lang="en-US" sz="2000" baseline="-25000" dirty="0" err="1" smtClean="0">
                <a:latin typeface="Symbol" pitchFamily="18" charset="2"/>
              </a:rPr>
              <a:t>aa</a:t>
            </a:r>
            <a:r>
              <a:rPr lang="en-US" sz="2000" dirty="0" smtClean="0"/>
              <a:t> = 0, only two principle axes are independent. </a:t>
            </a:r>
          </a:p>
        </p:txBody>
      </p:sp>
    </p:spTree>
    <p:extLst>
      <p:ext uri="{BB962C8B-B14F-4D97-AF65-F5344CB8AC3E}">
        <p14:creationId xmlns:p14="http://schemas.microsoft.com/office/powerpoint/2010/main" val="38481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Suppose charges are symmetric about z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Then z is a principle axis.</a:t>
            </a:r>
          </a:p>
          <a:p>
            <a:r>
              <a:rPr lang="en-US" sz="2000" dirty="0" smtClean="0"/>
              <a:t>Other two axes lie in the x-y plane.</a:t>
            </a:r>
          </a:p>
          <a:p>
            <a:r>
              <a:rPr lang="en-US" sz="2000" dirty="0" smtClean="0"/>
              <a:t>Their location is arbitrary.</a:t>
            </a:r>
          </a:p>
          <a:p>
            <a:r>
              <a:rPr lang="en-US" sz="2000" dirty="0" err="1" smtClean="0"/>
              <a:t>D</a:t>
            </a:r>
            <a:r>
              <a:rPr lang="en-US" sz="2000" baseline="-25000" dirty="0" err="1" smtClean="0"/>
              <a:t>xx</a:t>
            </a:r>
            <a:r>
              <a:rPr lang="en-US" sz="2000" dirty="0" smtClean="0"/>
              <a:t> = 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yy</a:t>
            </a:r>
            <a:r>
              <a:rPr lang="en-US" sz="2000" dirty="0" smtClean="0"/>
              <a:t> = -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zz</a:t>
            </a:r>
            <a:r>
              <a:rPr lang="en-US" sz="2000" dirty="0" smtClean="0"/>
              <a:t>/2</a:t>
            </a:r>
          </a:p>
          <a:p>
            <a:r>
              <a:rPr lang="en-US" sz="2000" dirty="0" smtClean="0"/>
              <a:t>Let 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zz</a:t>
            </a:r>
            <a:r>
              <a:rPr lang="en-US" sz="2000" dirty="0" smtClean="0"/>
              <a:t> be defined as “D”.  </a:t>
            </a:r>
          </a:p>
          <a:p>
            <a:r>
              <a:rPr lang="en-US" sz="2000" dirty="0" smtClean="0"/>
              <a:t>Now we can express </a:t>
            </a:r>
            <a:r>
              <a:rPr lang="en-US" sz="2000" i="1" dirty="0" smtClean="0">
                <a:latin typeface="Symbol" pitchFamily="18" charset="2"/>
              </a:rPr>
              <a:t>f</a:t>
            </a:r>
            <a:r>
              <a:rPr lang="en-US" sz="2000" baseline="30000" dirty="0" smtClean="0"/>
              <a:t>(2)</a:t>
            </a:r>
            <a:r>
              <a:rPr lang="en-US" sz="2000" dirty="0" smtClean="0"/>
              <a:t> as product of D and P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</a:t>
            </a:r>
            <a:r>
              <a:rPr lang="en-US" sz="2000" dirty="0" err="1" smtClean="0"/>
              <a:t>cos</a:t>
            </a:r>
            <a:r>
              <a:rPr lang="en-US" sz="2000" dirty="0" err="1" smtClean="0">
                <a:latin typeface="Symbol" pitchFamily="18" charset="2"/>
              </a:rPr>
              <a:t>q</a:t>
            </a:r>
            <a:r>
              <a:rPr lang="en-US" sz="2000" dirty="0" smtClean="0"/>
              <a:t>), a Legendre polynomial.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0028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1889"/>
          <a:stretch>
            <a:fillRect/>
          </a:stretch>
        </p:blipFill>
        <p:spPr bwMode="auto">
          <a:xfrm>
            <a:off x="2139256" y="1265457"/>
            <a:ext cx="2973247" cy="74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641" y="2644072"/>
            <a:ext cx="2628359" cy="904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 t="8244"/>
          <a:stretch>
            <a:fillRect/>
          </a:stretch>
        </p:blipFill>
        <p:spPr bwMode="auto">
          <a:xfrm>
            <a:off x="1571733" y="5486400"/>
            <a:ext cx="312253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4240794"/>
            <a:ext cx="1470001" cy="1159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419600" y="381000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4635962"/>
            <a:ext cx="2362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Legendre Polynomial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053" t="2537" b="7398"/>
          <a:stretch/>
        </p:blipFill>
        <p:spPr bwMode="auto">
          <a:xfrm>
            <a:off x="385763" y="702886"/>
            <a:ext cx="8591309" cy="54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638800" y="381000"/>
            <a:ext cx="3124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990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1676400"/>
            <a:ext cx="3886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From theory of spherical harmonics</a:t>
            </a:r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38126" y="6019800"/>
            <a:ext cx="295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x</a:t>
            </a:r>
            <a:endParaRPr lang="en-US" i="1" dirty="0"/>
          </a:p>
        </p:txBody>
      </p:sp>
      <p:sp>
        <p:nvSpPr>
          <p:cNvPr id="8" name="Freeform 7"/>
          <p:cNvSpPr/>
          <p:nvPr/>
        </p:nvSpPr>
        <p:spPr>
          <a:xfrm>
            <a:off x="4028792" y="2218099"/>
            <a:ext cx="408814" cy="307818"/>
          </a:xfrm>
          <a:custGeom>
            <a:avLst/>
            <a:gdLst>
              <a:gd name="connsiteX0" fmla="*/ 0 w 408814"/>
              <a:gd name="connsiteY0" fmla="*/ 0 h 307818"/>
              <a:gd name="connsiteX1" fmla="*/ 45267 w 408814"/>
              <a:gd name="connsiteY1" fmla="*/ 45267 h 307818"/>
              <a:gd name="connsiteX2" fmla="*/ 63374 w 408814"/>
              <a:gd name="connsiteY2" fmla="*/ 72428 h 307818"/>
              <a:gd name="connsiteX3" fmla="*/ 54321 w 408814"/>
              <a:gd name="connsiteY3" fmla="*/ 126749 h 307818"/>
              <a:gd name="connsiteX4" fmla="*/ 36214 w 408814"/>
              <a:gd name="connsiteY4" fmla="*/ 181069 h 307818"/>
              <a:gd name="connsiteX5" fmla="*/ 45267 w 408814"/>
              <a:gd name="connsiteY5" fmla="*/ 235390 h 307818"/>
              <a:gd name="connsiteX6" fmla="*/ 99588 w 408814"/>
              <a:gd name="connsiteY6" fmla="*/ 271604 h 307818"/>
              <a:gd name="connsiteX7" fmla="*/ 135802 w 408814"/>
              <a:gd name="connsiteY7" fmla="*/ 289711 h 307818"/>
              <a:gd name="connsiteX8" fmla="*/ 208230 w 408814"/>
              <a:gd name="connsiteY8" fmla="*/ 307818 h 307818"/>
              <a:gd name="connsiteX9" fmla="*/ 344032 w 408814"/>
              <a:gd name="connsiteY9" fmla="*/ 298764 h 307818"/>
              <a:gd name="connsiteX10" fmla="*/ 371192 w 408814"/>
              <a:gd name="connsiteY10" fmla="*/ 289711 h 307818"/>
              <a:gd name="connsiteX11" fmla="*/ 380246 w 408814"/>
              <a:gd name="connsiteY11" fmla="*/ 262551 h 307818"/>
              <a:gd name="connsiteX12" fmla="*/ 398353 w 408814"/>
              <a:gd name="connsiteY12" fmla="*/ 235390 h 307818"/>
              <a:gd name="connsiteX13" fmla="*/ 407406 w 408814"/>
              <a:gd name="connsiteY13" fmla="*/ 144855 h 3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8814" h="307818">
                <a:moveTo>
                  <a:pt x="0" y="0"/>
                </a:moveTo>
                <a:cubicBezTo>
                  <a:pt x="15089" y="15089"/>
                  <a:pt x="31215" y="29208"/>
                  <a:pt x="45267" y="45267"/>
                </a:cubicBezTo>
                <a:cubicBezTo>
                  <a:pt x="52432" y="53456"/>
                  <a:pt x="62172" y="61613"/>
                  <a:pt x="63374" y="72428"/>
                </a:cubicBezTo>
                <a:cubicBezTo>
                  <a:pt x="65401" y="90672"/>
                  <a:pt x="58773" y="108940"/>
                  <a:pt x="54321" y="126749"/>
                </a:cubicBezTo>
                <a:cubicBezTo>
                  <a:pt x="49692" y="145265"/>
                  <a:pt x="36214" y="181069"/>
                  <a:pt x="36214" y="181069"/>
                </a:cubicBezTo>
                <a:cubicBezTo>
                  <a:pt x="39232" y="199176"/>
                  <a:pt x="37812" y="218615"/>
                  <a:pt x="45267" y="235390"/>
                </a:cubicBezTo>
                <a:cubicBezTo>
                  <a:pt x="58663" y="265531"/>
                  <a:pt x="75570" y="261311"/>
                  <a:pt x="99588" y="271604"/>
                </a:cubicBezTo>
                <a:cubicBezTo>
                  <a:pt x="111993" y="276920"/>
                  <a:pt x="123397" y="284395"/>
                  <a:pt x="135802" y="289711"/>
                </a:cubicBezTo>
                <a:cubicBezTo>
                  <a:pt x="160159" y="300149"/>
                  <a:pt x="181665" y="302505"/>
                  <a:pt x="208230" y="307818"/>
                </a:cubicBezTo>
                <a:cubicBezTo>
                  <a:pt x="253497" y="304800"/>
                  <a:pt x="298942" y="303774"/>
                  <a:pt x="344032" y="298764"/>
                </a:cubicBezTo>
                <a:cubicBezTo>
                  <a:pt x="353517" y="297710"/>
                  <a:pt x="364444" y="296459"/>
                  <a:pt x="371192" y="289711"/>
                </a:cubicBezTo>
                <a:cubicBezTo>
                  <a:pt x="377940" y="282963"/>
                  <a:pt x="375978" y="271087"/>
                  <a:pt x="380246" y="262551"/>
                </a:cubicBezTo>
                <a:cubicBezTo>
                  <a:pt x="385112" y="252819"/>
                  <a:pt x="392317" y="244444"/>
                  <a:pt x="398353" y="235390"/>
                </a:cubicBezTo>
                <a:cubicBezTo>
                  <a:pt x="414086" y="188189"/>
                  <a:pt x="407406" y="217773"/>
                  <a:pt x="407406" y="14485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467600" y="892314"/>
            <a:ext cx="123364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Law of cosines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282714"/>
            <a:ext cx="128996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Field point</a:t>
            </a:r>
          </a:p>
          <a:p>
            <a:endParaRPr lang="en-US" sz="2000" dirty="0"/>
          </a:p>
        </p:txBody>
      </p:sp>
      <p:sp>
        <p:nvSpPr>
          <p:cNvPr id="11" name="Freeform 10"/>
          <p:cNvSpPr/>
          <p:nvPr/>
        </p:nvSpPr>
        <p:spPr>
          <a:xfrm>
            <a:off x="2133600" y="633743"/>
            <a:ext cx="489309" cy="226360"/>
          </a:xfrm>
          <a:custGeom>
            <a:avLst/>
            <a:gdLst>
              <a:gd name="connsiteX0" fmla="*/ 489309 w 489309"/>
              <a:gd name="connsiteY0" fmla="*/ 0 h 226360"/>
              <a:gd name="connsiteX1" fmla="*/ 407827 w 489309"/>
              <a:gd name="connsiteY1" fmla="*/ 9053 h 226360"/>
              <a:gd name="connsiteX2" fmla="*/ 299186 w 489309"/>
              <a:gd name="connsiteY2" fmla="*/ 18107 h 226360"/>
              <a:gd name="connsiteX3" fmla="*/ 226758 w 489309"/>
              <a:gd name="connsiteY3" fmla="*/ 36213 h 226360"/>
              <a:gd name="connsiteX4" fmla="*/ 281079 w 489309"/>
              <a:gd name="connsiteY4" fmla="*/ 63374 h 226360"/>
              <a:gd name="connsiteX5" fmla="*/ 299186 w 489309"/>
              <a:gd name="connsiteY5" fmla="*/ 90534 h 226360"/>
              <a:gd name="connsiteX6" fmla="*/ 190544 w 489309"/>
              <a:gd name="connsiteY6" fmla="*/ 144855 h 226360"/>
              <a:gd name="connsiteX7" fmla="*/ 163384 w 489309"/>
              <a:gd name="connsiteY7" fmla="*/ 153908 h 226360"/>
              <a:gd name="connsiteX8" fmla="*/ 81903 w 489309"/>
              <a:gd name="connsiteY8" fmla="*/ 190122 h 226360"/>
              <a:gd name="connsiteX9" fmla="*/ 54742 w 489309"/>
              <a:gd name="connsiteY9" fmla="*/ 199176 h 226360"/>
              <a:gd name="connsiteX10" fmla="*/ 27582 w 489309"/>
              <a:gd name="connsiteY10" fmla="*/ 217283 h 226360"/>
              <a:gd name="connsiteX11" fmla="*/ 9475 w 489309"/>
              <a:gd name="connsiteY11" fmla="*/ 226336 h 22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89309" h="226360">
                <a:moveTo>
                  <a:pt x="489309" y="0"/>
                </a:moveTo>
                <a:lnTo>
                  <a:pt x="407827" y="9053"/>
                </a:lnTo>
                <a:cubicBezTo>
                  <a:pt x="371651" y="12498"/>
                  <a:pt x="335276" y="13861"/>
                  <a:pt x="299186" y="18107"/>
                </a:cubicBezTo>
                <a:cubicBezTo>
                  <a:pt x="265418" y="22080"/>
                  <a:pt x="255582" y="26606"/>
                  <a:pt x="226758" y="36213"/>
                </a:cubicBezTo>
                <a:cubicBezTo>
                  <a:pt x="248849" y="43577"/>
                  <a:pt x="263528" y="45823"/>
                  <a:pt x="281079" y="63374"/>
                </a:cubicBezTo>
                <a:cubicBezTo>
                  <a:pt x="288773" y="71068"/>
                  <a:pt x="293150" y="81481"/>
                  <a:pt x="299186" y="90534"/>
                </a:cubicBezTo>
                <a:cubicBezTo>
                  <a:pt x="228985" y="137335"/>
                  <a:pt x="265509" y="119867"/>
                  <a:pt x="190544" y="144855"/>
                </a:cubicBezTo>
                <a:lnTo>
                  <a:pt x="163384" y="153908"/>
                </a:lnTo>
                <a:cubicBezTo>
                  <a:pt x="120343" y="182603"/>
                  <a:pt x="146547" y="168574"/>
                  <a:pt x="81903" y="190122"/>
                </a:cubicBezTo>
                <a:cubicBezTo>
                  <a:pt x="72849" y="193140"/>
                  <a:pt x="62683" y="193882"/>
                  <a:pt x="54742" y="199176"/>
                </a:cubicBezTo>
                <a:cubicBezTo>
                  <a:pt x="45689" y="205212"/>
                  <a:pt x="37314" y="212417"/>
                  <a:pt x="27582" y="217283"/>
                </a:cubicBezTo>
                <a:cubicBezTo>
                  <a:pt x="7568" y="227290"/>
                  <a:pt x="-12286" y="226336"/>
                  <a:pt x="9475" y="22633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52800" y="3048000"/>
            <a:ext cx="203914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Addition theorem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67400" y="4495800"/>
            <a:ext cx="254553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Associated Legendre polynomials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8229600" y="3505200"/>
            <a:ext cx="96532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-</a:t>
            </a:r>
            <a:r>
              <a:rPr lang="en-US" sz="1600" dirty="0" err="1" smtClean="0">
                <a:latin typeface="+mj-lt"/>
              </a:rPr>
              <a:t>im</a:t>
            </a:r>
            <a:r>
              <a:rPr lang="en-US" sz="1600" dirty="0" smtClean="0">
                <a:latin typeface="+mj-lt"/>
              </a:rPr>
              <a:t>(</a:t>
            </a:r>
            <a:r>
              <a:rPr lang="en-US" sz="1600" dirty="0" smtClean="0">
                <a:latin typeface="Symbol" panose="05050102010706020507" pitchFamily="18" charset="2"/>
              </a:rPr>
              <a:t>F-f)</a:t>
            </a:r>
            <a:endParaRPr lang="en-US" sz="1600" dirty="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19372"/>
          <a:stretch/>
        </p:blipFill>
        <p:spPr bwMode="auto">
          <a:xfrm>
            <a:off x="76200" y="1600200"/>
            <a:ext cx="8954036" cy="222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1276290"/>
            <a:ext cx="217027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Spherical functions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734836" y="2590800"/>
            <a:ext cx="1295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typos in book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7620000" y="2514600"/>
            <a:ext cx="12192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520" r="1702" b="4110"/>
          <a:stretch/>
        </p:blipFill>
        <p:spPr bwMode="auto">
          <a:xfrm>
            <a:off x="228600" y="10668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85329" y="4089737"/>
            <a:ext cx="4367671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r>
              <a:rPr lang="en-US" sz="2000" i="1" baseline="30000" dirty="0" smtClean="0"/>
              <a:t>l</a:t>
            </a:r>
            <a:r>
              <a:rPr lang="en-US" sz="2000" dirty="0" smtClean="0"/>
              <a:t>-pole moment in spherical coordinates</a:t>
            </a:r>
          </a:p>
          <a:p>
            <a:endParaRPr lang="en-US" sz="2000" dirty="0" smtClean="0"/>
          </a:p>
          <a:p>
            <a:r>
              <a:rPr lang="en-US" sz="2000" dirty="0" smtClean="0"/>
              <a:t>2</a:t>
            </a:r>
            <a:r>
              <a:rPr lang="en-US" sz="2000" i="1" dirty="0" smtClean="0"/>
              <a:t>l</a:t>
            </a:r>
            <a:r>
              <a:rPr lang="en-US" sz="2000" dirty="0" smtClean="0"/>
              <a:t> + 1 independent quantities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4605113"/>
            <a:ext cx="2819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Characterizes the charge distribution 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4780230" y="4418091"/>
            <a:ext cx="409950" cy="109628"/>
          </a:xfrm>
          <a:custGeom>
            <a:avLst/>
            <a:gdLst>
              <a:gd name="connsiteX0" fmla="*/ 0 w 409950"/>
              <a:gd name="connsiteY0" fmla="*/ 0 h 109628"/>
              <a:gd name="connsiteX1" fmla="*/ 117695 w 409950"/>
              <a:gd name="connsiteY1" fmla="*/ 18107 h 109628"/>
              <a:gd name="connsiteX2" fmla="*/ 172016 w 409950"/>
              <a:gd name="connsiteY2" fmla="*/ 54321 h 109628"/>
              <a:gd name="connsiteX3" fmla="*/ 199176 w 409950"/>
              <a:gd name="connsiteY3" fmla="*/ 63374 h 109628"/>
              <a:gd name="connsiteX4" fmla="*/ 262550 w 409950"/>
              <a:gd name="connsiteY4" fmla="*/ 81481 h 109628"/>
              <a:gd name="connsiteX5" fmla="*/ 289711 w 409950"/>
              <a:gd name="connsiteY5" fmla="*/ 99588 h 109628"/>
              <a:gd name="connsiteX6" fmla="*/ 407406 w 409950"/>
              <a:gd name="connsiteY6" fmla="*/ 99588 h 109628"/>
              <a:gd name="connsiteX7" fmla="*/ 407406 w 409950"/>
              <a:gd name="connsiteY7" fmla="*/ 81481 h 109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9950" h="109628">
                <a:moveTo>
                  <a:pt x="0" y="0"/>
                </a:moveTo>
                <a:cubicBezTo>
                  <a:pt x="5281" y="587"/>
                  <a:pt x="95296" y="6907"/>
                  <a:pt x="117695" y="18107"/>
                </a:cubicBezTo>
                <a:cubicBezTo>
                  <a:pt x="137159" y="27839"/>
                  <a:pt x="151371" y="47440"/>
                  <a:pt x="172016" y="54321"/>
                </a:cubicBezTo>
                <a:cubicBezTo>
                  <a:pt x="181069" y="57339"/>
                  <a:pt x="190000" y="60752"/>
                  <a:pt x="199176" y="63374"/>
                </a:cubicBezTo>
                <a:cubicBezTo>
                  <a:pt x="278751" y="86110"/>
                  <a:pt x="197430" y="59775"/>
                  <a:pt x="262550" y="81481"/>
                </a:cubicBezTo>
                <a:cubicBezTo>
                  <a:pt x="271604" y="87517"/>
                  <a:pt x="279710" y="95302"/>
                  <a:pt x="289711" y="99588"/>
                </a:cubicBezTo>
                <a:cubicBezTo>
                  <a:pt x="325273" y="114829"/>
                  <a:pt x="373215" y="110985"/>
                  <a:pt x="407406" y="99588"/>
                </a:cubicBezTo>
                <a:cubicBezTo>
                  <a:pt x="413132" y="97679"/>
                  <a:pt x="407406" y="87517"/>
                  <a:pt x="407406" y="8148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5075872"/>
            <a:ext cx="1338893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__________</a:t>
            </a:r>
          </a:p>
          <a:p>
            <a:pPr algn="r"/>
            <a:r>
              <a:rPr lang="en-US" dirty="0" smtClean="0"/>
              <a:t>Monopole</a:t>
            </a:r>
          </a:p>
          <a:p>
            <a:pPr algn="r"/>
            <a:r>
              <a:rPr lang="en-US" dirty="0" smtClean="0"/>
              <a:t>Dipole</a:t>
            </a:r>
          </a:p>
          <a:p>
            <a:pPr algn="r"/>
            <a:r>
              <a:rPr lang="en-US" dirty="0" smtClean="0"/>
              <a:t>Quadrupole</a:t>
            </a:r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22346"/>
          <a:stretch/>
        </p:blipFill>
        <p:spPr bwMode="auto">
          <a:xfrm>
            <a:off x="76200" y="2438400"/>
            <a:ext cx="901853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2057" y="1600200"/>
            <a:ext cx="4267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Relations between Cartesian and spherical expressions for dipole and quadrupole moments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1295400"/>
            <a:ext cx="224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typo in the book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6138250" y="1530036"/>
            <a:ext cx="805758" cy="968720"/>
          </a:xfrm>
          <a:custGeom>
            <a:avLst/>
            <a:gdLst>
              <a:gd name="connsiteX0" fmla="*/ 135801 w 805758"/>
              <a:gd name="connsiteY0" fmla="*/ 0 h 968720"/>
              <a:gd name="connsiteX1" fmla="*/ 90534 w 805758"/>
              <a:gd name="connsiteY1" fmla="*/ 81481 h 968720"/>
              <a:gd name="connsiteX2" fmla="*/ 36213 w 805758"/>
              <a:gd name="connsiteY2" fmla="*/ 153909 h 968720"/>
              <a:gd name="connsiteX3" fmla="*/ 9053 w 805758"/>
              <a:gd name="connsiteY3" fmla="*/ 244443 h 968720"/>
              <a:gd name="connsiteX4" fmla="*/ 0 w 805758"/>
              <a:gd name="connsiteY4" fmla="*/ 289711 h 968720"/>
              <a:gd name="connsiteX5" fmla="*/ 9053 w 805758"/>
              <a:gd name="connsiteY5" fmla="*/ 380245 h 968720"/>
              <a:gd name="connsiteX6" fmla="*/ 54320 w 805758"/>
              <a:gd name="connsiteY6" fmla="*/ 425513 h 968720"/>
              <a:gd name="connsiteX7" fmla="*/ 117695 w 805758"/>
              <a:gd name="connsiteY7" fmla="*/ 452673 h 968720"/>
              <a:gd name="connsiteX8" fmla="*/ 190122 w 805758"/>
              <a:gd name="connsiteY8" fmla="*/ 479833 h 968720"/>
              <a:gd name="connsiteX9" fmla="*/ 298764 w 805758"/>
              <a:gd name="connsiteY9" fmla="*/ 488887 h 968720"/>
              <a:gd name="connsiteX10" fmla="*/ 389299 w 805758"/>
              <a:gd name="connsiteY10" fmla="*/ 506994 h 968720"/>
              <a:gd name="connsiteX11" fmla="*/ 470780 w 805758"/>
              <a:gd name="connsiteY11" fmla="*/ 525101 h 968720"/>
              <a:gd name="connsiteX12" fmla="*/ 579421 w 805758"/>
              <a:gd name="connsiteY12" fmla="*/ 543208 h 968720"/>
              <a:gd name="connsiteX13" fmla="*/ 615635 w 805758"/>
              <a:gd name="connsiteY13" fmla="*/ 552261 h 968720"/>
              <a:gd name="connsiteX14" fmla="*/ 742384 w 805758"/>
              <a:gd name="connsiteY14" fmla="*/ 570368 h 968720"/>
              <a:gd name="connsiteX15" fmla="*/ 805758 w 805758"/>
              <a:gd name="connsiteY15" fmla="*/ 615635 h 968720"/>
              <a:gd name="connsiteX16" fmla="*/ 796704 w 805758"/>
              <a:gd name="connsiteY16" fmla="*/ 688063 h 968720"/>
              <a:gd name="connsiteX17" fmla="*/ 778598 w 805758"/>
              <a:gd name="connsiteY17" fmla="*/ 715223 h 968720"/>
              <a:gd name="connsiteX18" fmla="*/ 697116 w 805758"/>
              <a:gd name="connsiteY18" fmla="*/ 778598 h 968720"/>
              <a:gd name="connsiteX19" fmla="*/ 642796 w 805758"/>
              <a:gd name="connsiteY19" fmla="*/ 796705 h 968720"/>
              <a:gd name="connsiteX20" fmla="*/ 615635 w 805758"/>
              <a:gd name="connsiteY20" fmla="*/ 805758 h 968720"/>
              <a:gd name="connsiteX21" fmla="*/ 588475 w 805758"/>
              <a:gd name="connsiteY21" fmla="*/ 823865 h 968720"/>
              <a:gd name="connsiteX22" fmla="*/ 534154 w 805758"/>
              <a:gd name="connsiteY22" fmla="*/ 841972 h 968720"/>
              <a:gd name="connsiteX23" fmla="*/ 497940 w 805758"/>
              <a:gd name="connsiteY23" fmla="*/ 878186 h 968720"/>
              <a:gd name="connsiteX24" fmla="*/ 416459 w 805758"/>
              <a:gd name="connsiteY24" fmla="*/ 923453 h 968720"/>
              <a:gd name="connsiteX25" fmla="*/ 389299 w 805758"/>
              <a:gd name="connsiteY25" fmla="*/ 968720 h 96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05758" h="968720">
                <a:moveTo>
                  <a:pt x="135801" y="0"/>
                </a:moveTo>
                <a:cubicBezTo>
                  <a:pt x="125608" y="20386"/>
                  <a:pt x="108135" y="60946"/>
                  <a:pt x="90534" y="81481"/>
                </a:cubicBezTo>
                <a:cubicBezTo>
                  <a:pt x="35625" y="145542"/>
                  <a:pt x="69190" y="87955"/>
                  <a:pt x="36213" y="153909"/>
                </a:cubicBezTo>
                <a:cubicBezTo>
                  <a:pt x="12695" y="271505"/>
                  <a:pt x="44786" y="125331"/>
                  <a:pt x="9053" y="244443"/>
                </a:cubicBezTo>
                <a:cubicBezTo>
                  <a:pt x="4631" y="259182"/>
                  <a:pt x="3018" y="274622"/>
                  <a:pt x="0" y="289711"/>
                </a:cubicBezTo>
                <a:cubicBezTo>
                  <a:pt x="3018" y="319889"/>
                  <a:pt x="2233" y="350693"/>
                  <a:pt x="9053" y="380245"/>
                </a:cubicBezTo>
                <a:cubicBezTo>
                  <a:pt x="14095" y="402095"/>
                  <a:pt x="37206" y="415734"/>
                  <a:pt x="54320" y="425513"/>
                </a:cubicBezTo>
                <a:cubicBezTo>
                  <a:pt x="114369" y="459826"/>
                  <a:pt x="66912" y="430908"/>
                  <a:pt x="117695" y="452673"/>
                </a:cubicBezTo>
                <a:cubicBezTo>
                  <a:pt x="154159" y="468301"/>
                  <a:pt x="150845" y="474923"/>
                  <a:pt x="190122" y="479833"/>
                </a:cubicBezTo>
                <a:cubicBezTo>
                  <a:pt x="226181" y="484340"/>
                  <a:pt x="262550" y="485869"/>
                  <a:pt x="298764" y="488887"/>
                </a:cubicBezTo>
                <a:cubicBezTo>
                  <a:pt x="382887" y="509916"/>
                  <a:pt x="278298" y="484793"/>
                  <a:pt x="389299" y="506994"/>
                </a:cubicBezTo>
                <a:cubicBezTo>
                  <a:pt x="416582" y="512451"/>
                  <a:pt x="443449" y="519895"/>
                  <a:pt x="470780" y="525101"/>
                </a:cubicBezTo>
                <a:cubicBezTo>
                  <a:pt x="506845" y="531971"/>
                  <a:pt x="543804" y="534304"/>
                  <a:pt x="579421" y="543208"/>
                </a:cubicBezTo>
                <a:cubicBezTo>
                  <a:pt x="591492" y="546226"/>
                  <a:pt x="603434" y="549821"/>
                  <a:pt x="615635" y="552261"/>
                </a:cubicBezTo>
                <a:cubicBezTo>
                  <a:pt x="659140" y="560962"/>
                  <a:pt x="697887" y="564806"/>
                  <a:pt x="742384" y="570368"/>
                </a:cubicBezTo>
                <a:cubicBezTo>
                  <a:pt x="805757" y="591493"/>
                  <a:pt x="790668" y="570368"/>
                  <a:pt x="805758" y="615635"/>
                </a:cubicBezTo>
                <a:cubicBezTo>
                  <a:pt x="802740" y="639778"/>
                  <a:pt x="803106" y="664590"/>
                  <a:pt x="796704" y="688063"/>
                </a:cubicBezTo>
                <a:cubicBezTo>
                  <a:pt x="793841" y="698560"/>
                  <a:pt x="785564" y="706864"/>
                  <a:pt x="778598" y="715223"/>
                </a:cubicBezTo>
                <a:cubicBezTo>
                  <a:pt x="760571" y="736855"/>
                  <a:pt x="720411" y="770833"/>
                  <a:pt x="697116" y="778598"/>
                </a:cubicBezTo>
                <a:lnTo>
                  <a:pt x="642796" y="796705"/>
                </a:lnTo>
                <a:lnTo>
                  <a:pt x="615635" y="805758"/>
                </a:lnTo>
                <a:cubicBezTo>
                  <a:pt x="606582" y="811794"/>
                  <a:pt x="598418" y="819446"/>
                  <a:pt x="588475" y="823865"/>
                </a:cubicBezTo>
                <a:cubicBezTo>
                  <a:pt x="571034" y="831617"/>
                  <a:pt x="534154" y="841972"/>
                  <a:pt x="534154" y="841972"/>
                </a:cubicBezTo>
                <a:cubicBezTo>
                  <a:pt x="518790" y="888061"/>
                  <a:pt x="537446" y="856238"/>
                  <a:pt x="497940" y="878186"/>
                </a:cubicBezTo>
                <a:cubicBezTo>
                  <a:pt x="404554" y="930068"/>
                  <a:pt x="477913" y="902969"/>
                  <a:pt x="416459" y="923453"/>
                </a:cubicBezTo>
                <a:cubicBezTo>
                  <a:pt x="404706" y="958711"/>
                  <a:pt x="414153" y="943866"/>
                  <a:pt x="389299" y="96872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Expand potential </a:t>
            </a:r>
            <a:r>
              <a:rPr lang="en-US" sz="2400" i="1" dirty="0" smtClean="0">
                <a:latin typeface="Symbol" pitchFamily="18" charset="2"/>
              </a:rPr>
              <a:t>f</a:t>
            </a:r>
            <a:r>
              <a:rPr lang="en-US" sz="2400" dirty="0" smtClean="0"/>
              <a:t> in powers of 1/R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3834" y="1981200"/>
            <a:ext cx="2819400" cy="16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509034" y="1981200"/>
            <a:ext cx="609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2116"/>
          <a:stretch/>
        </p:blipFill>
        <p:spPr bwMode="auto">
          <a:xfrm>
            <a:off x="152400" y="1981200"/>
            <a:ext cx="4851703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4953000"/>
            <a:ext cx="1828800" cy="105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49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6287" t="9918"/>
          <a:stretch/>
        </p:blipFill>
        <p:spPr bwMode="auto">
          <a:xfrm>
            <a:off x="4800600" y="381000"/>
            <a:ext cx="18288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10195"/>
          <a:stretch/>
        </p:blipFill>
        <p:spPr bwMode="auto">
          <a:xfrm>
            <a:off x="101484" y="3048000"/>
            <a:ext cx="889011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76600" y="6553200"/>
            <a:ext cx="2971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09800" y="561945"/>
            <a:ext cx="2455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exact potential is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800290"/>
            <a:ext cx="192244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Taylor expansion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737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Quadrupole</a:t>
            </a:r>
            <a:r>
              <a:rPr lang="en-US" sz="2400" dirty="0" smtClean="0"/>
              <a:t> potential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11548" b="2553"/>
          <a:stretch/>
        </p:blipFill>
        <p:spPr bwMode="auto">
          <a:xfrm>
            <a:off x="2286000" y="1600201"/>
            <a:ext cx="487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475538" y="3515380"/>
            <a:ext cx="4766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set </a:t>
            </a:r>
            <a:r>
              <a:rPr lang="en-US" sz="2000" b="1" i="1" dirty="0" smtClean="0"/>
              <a:t>r</a:t>
            </a:r>
            <a:r>
              <a:rPr lang="en-US" sz="2000" b="1" dirty="0" smtClean="0"/>
              <a:t> </a:t>
            </a:r>
            <a:r>
              <a:rPr lang="en-US" sz="2000" dirty="0" smtClean="0"/>
              <a:t>= 0 </a:t>
            </a:r>
            <a:r>
              <a:rPr lang="en-US" sz="2000" i="1" dirty="0" smtClean="0"/>
              <a:t>before</a:t>
            </a:r>
            <a:r>
              <a:rPr lang="en-US" sz="2000" dirty="0" smtClean="0"/>
              <a:t> taking the derivative</a:t>
            </a:r>
            <a:endParaRPr lang="en-US" sz="20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t="4546"/>
          <a:stretch/>
        </p:blipFill>
        <p:spPr bwMode="auto">
          <a:xfrm>
            <a:off x="3124200" y="4786218"/>
            <a:ext cx="3472545" cy="91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170345" y="243208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</a:t>
            </a:r>
            <a:r>
              <a:rPr lang="en-US" dirty="0" smtClean="0"/>
              <a:t> =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quadrupole</a:t>
            </a:r>
            <a:r>
              <a:rPr lang="en-US" sz="2400" dirty="0" smtClean="0"/>
              <a:t> potential has two factors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factor 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i="1" baseline="-25000" dirty="0" err="1" smtClean="0"/>
              <a:t>a</a:t>
            </a:r>
            <a:r>
              <a:rPr lang="en-US" sz="2000" dirty="0" err="1" smtClean="0"/>
              <a:t>x</a:t>
            </a:r>
            <a:r>
              <a:rPr lang="en-US" sz="2000" baseline="-25000" dirty="0" err="1" smtClean="0">
                <a:latin typeface="Symbol" pitchFamily="18" charset="2"/>
              </a:rPr>
              <a:t>a</a:t>
            </a:r>
            <a:r>
              <a:rPr lang="en-US" sz="2000" dirty="0" err="1" smtClean="0"/>
              <a:t>x</a:t>
            </a:r>
            <a:r>
              <a:rPr lang="en-US" sz="2000" baseline="-25000" dirty="0" err="1" smtClean="0">
                <a:latin typeface="Symbol" pitchFamily="18" charset="2"/>
              </a:rPr>
              <a:t>b</a:t>
            </a:r>
            <a:r>
              <a:rPr lang="en-US" sz="2000" dirty="0" smtClean="0"/>
              <a:t> is a symmetric tensor. </a:t>
            </a:r>
          </a:p>
          <a:p>
            <a:r>
              <a:rPr lang="en-US" sz="2000" dirty="0" smtClean="0"/>
              <a:t>It is given by the coordinates of all of the charges.</a:t>
            </a:r>
          </a:p>
          <a:p>
            <a:r>
              <a:rPr lang="en-US" sz="2000" dirty="0" smtClean="0"/>
              <a:t>A symmetric tensor has 6 independent quantities. </a:t>
            </a:r>
          </a:p>
          <a:p>
            <a:r>
              <a:rPr lang="en-US" sz="2000" dirty="0" smtClean="0"/>
              <a:t>The rest of </a:t>
            </a:r>
            <a:r>
              <a:rPr lang="en-US" sz="2000" i="1" dirty="0" smtClean="0">
                <a:latin typeface="Symbol" pitchFamily="18" charset="2"/>
              </a:rPr>
              <a:t>f</a:t>
            </a:r>
            <a:r>
              <a:rPr lang="en-US" sz="2000" baseline="30000" dirty="0" smtClean="0"/>
              <a:t>(2)</a:t>
            </a:r>
            <a:r>
              <a:rPr lang="en-US" sz="2000" dirty="0" smtClean="0"/>
              <a:t> depends only on the field point </a:t>
            </a:r>
            <a:r>
              <a:rPr lang="en-US" sz="2000" b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. 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581400" y="4114802"/>
            <a:ext cx="1981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ARE THERE REALLY 6?</a:t>
            </a:r>
          </a:p>
        </p:txBody>
      </p:sp>
      <p:sp>
        <p:nvSpPr>
          <p:cNvPr id="5" name="Freeform 4"/>
          <p:cNvSpPr/>
          <p:nvPr/>
        </p:nvSpPr>
        <p:spPr>
          <a:xfrm>
            <a:off x="5667469" y="2602668"/>
            <a:ext cx="1267485" cy="1661514"/>
          </a:xfrm>
          <a:custGeom>
            <a:avLst/>
            <a:gdLst>
              <a:gd name="connsiteX0" fmla="*/ 0 w 1267485"/>
              <a:gd name="connsiteY0" fmla="*/ 1661514 h 1661514"/>
              <a:gd name="connsiteX1" fmla="*/ 108642 w 1267485"/>
              <a:gd name="connsiteY1" fmla="*/ 1652461 h 1661514"/>
              <a:gd name="connsiteX2" fmla="*/ 135802 w 1267485"/>
              <a:gd name="connsiteY2" fmla="*/ 1643407 h 1661514"/>
              <a:gd name="connsiteX3" fmla="*/ 217283 w 1267485"/>
              <a:gd name="connsiteY3" fmla="*/ 1634354 h 1661514"/>
              <a:gd name="connsiteX4" fmla="*/ 271604 w 1267485"/>
              <a:gd name="connsiteY4" fmla="*/ 1616247 h 1661514"/>
              <a:gd name="connsiteX5" fmla="*/ 344032 w 1267485"/>
              <a:gd name="connsiteY5" fmla="*/ 1598140 h 1661514"/>
              <a:gd name="connsiteX6" fmla="*/ 416460 w 1267485"/>
              <a:gd name="connsiteY6" fmla="*/ 1570980 h 1661514"/>
              <a:gd name="connsiteX7" fmla="*/ 488887 w 1267485"/>
              <a:gd name="connsiteY7" fmla="*/ 1534766 h 1661514"/>
              <a:gd name="connsiteX8" fmla="*/ 624689 w 1267485"/>
              <a:gd name="connsiteY8" fmla="*/ 1489498 h 1661514"/>
              <a:gd name="connsiteX9" fmla="*/ 697117 w 1267485"/>
              <a:gd name="connsiteY9" fmla="*/ 1453284 h 1661514"/>
              <a:gd name="connsiteX10" fmla="*/ 724278 w 1267485"/>
              <a:gd name="connsiteY10" fmla="*/ 1444231 h 1661514"/>
              <a:gd name="connsiteX11" fmla="*/ 769545 w 1267485"/>
              <a:gd name="connsiteY11" fmla="*/ 1417071 h 1661514"/>
              <a:gd name="connsiteX12" fmla="*/ 796705 w 1267485"/>
              <a:gd name="connsiteY12" fmla="*/ 1398964 h 1661514"/>
              <a:gd name="connsiteX13" fmla="*/ 869133 w 1267485"/>
              <a:gd name="connsiteY13" fmla="*/ 1371803 h 1661514"/>
              <a:gd name="connsiteX14" fmla="*/ 923454 w 1267485"/>
              <a:gd name="connsiteY14" fmla="*/ 1344643 h 1661514"/>
              <a:gd name="connsiteX15" fmla="*/ 950614 w 1267485"/>
              <a:gd name="connsiteY15" fmla="*/ 1335589 h 1661514"/>
              <a:gd name="connsiteX16" fmla="*/ 1013988 w 1267485"/>
              <a:gd name="connsiteY16" fmla="*/ 1308429 h 1661514"/>
              <a:gd name="connsiteX17" fmla="*/ 1104523 w 1267485"/>
              <a:gd name="connsiteY17" fmla="*/ 1263162 h 1661514"/>
              <a:gd name="connsiteX18" fmla="*/ 1131683 w 1267485"/>
              <a:gd name="connsiteY18" fmla="*/ 1245055 h 1661514"/>
              <a:gd name="connsiteX19" fmla="*/ 1158844 w 1267485"/>
              <a:gd name="connsiteY19" fmla="*/ 1236001 h 1661514"/>
              <a:gd name="connsiteX20" fmla="*/ 1176951 w 1267485"/>
              <a:gd name="connsiteY20" fmla="*/ 1208841 h 1661514"/>
              <a:gd name="connsiteX21" fmla="*/ 1186004 w 1267485"/>
              <a:gd name="connsiteY21" fmla="*/ 1172627 h 1661514"/>
              <a:gd name="connsiteX22" fmla="*/ 1204111 w 1267485"/>
              <a:gd name="connsiteY22" fmla="*/ 1145467 h 1661514"/>
              <a:gd name="connsiteX23" fmla="*/ 1231272 w 1267485"/>
              <a:gd name="connsiteY23" fmla="*/ 1073039 h 1661514"/>
              <a:gd name="connsiteX24" fmla="*/ 1258432 w 1267485"/>
              <a:gd name="connsiteY24" fmla="*/ 991558 h 1661514"/>
              <a:gd name="connsiteX25" fmla="*/ 1267485 w 1267485"/>
              <a:gd name="connsiteY25" fmla="*/ 964397 h 1661514"/>
              <a:gd name="connsiteX26" fmla="*/ 1258432 w 1267485"/>
              <a:gd name="connsiteY26" fmla="*/ 719954 h 1661514"/>
              <a:gd name="connsiteX27" fmla="*/ 1240325 w 1267485"/>
              <a:gd name="connsiteY27" fmla="*/ 620366 h 1661514"/>
              <a:gd name="connsiteX28" fmla="*/ 1231272 w 1267485"/>
              <a:gd name="connsiteY28" fmla="*/ 593205 h 1661514"/>
              <a:gd name="connsiteX29" fmla="*/ 1149790 w 1267485"/>
              <a:gd name="connsiteY29" fmla="*/ 538884 h 1661514"/>
              <a:gd name="connsiteX30" fmla="*/ 1122630 w 1267485"/>
              <a:gd name="connsiteY30" fmla="*/ 520778 h 1661514"/>
              <a:gd name="connsiteX31" fmla="*/ 1095470 w 1267485"/>
              <a:gd name="connsiteY31" fmla="*/ 493617 h 1661514"/>
              <a:gd name="connsiteX32" fmla="*/ 1041149 w 1267485"/>
              <a:gd name="connsiteY32" fmla="*/ 412136 h 1661514"/>
              <a:gd name="connsiteX33" fmla="*/ 1013988 w 1267485"/>
              <a:gd name="connsiteY33" fmla="*/ 375922 h 1661514"/>
              <a:gd name="connsiteX34" fmla="*/ 968721 w 1267485"/>
              <a:gd name="connsiteY34" fmla="*/ 321601 h 1661514"/>
              <a:gd name="connsiteX35" fmla="*/ 932507 w 1267485"/>
              <a:gd name="connsiteY35" fmla="*/ 276334 h 1661514"/>
              <a:gd name="connsiteX36" fmla="*/ 869133 w 1267485"/>
              <a:gd name="connsiteY36" fmla="*/ 212960 h 1661514"/>
              <a:gd name="connsiteX37" fmla="*/ 841973 w 1267485"/>
              <a:gd name="connsiteY37" fmla="*/ 194853 h 1661514"/>
              <a:gd name="connsiteX38" fmla="*/ 778598 w 1267485"/>
              <a:gd name="connsiteY38" fmla="*/ 158639 h 1661514"/>
              <a:gd name="connsiteX39" fmla="*/ 715224 w 1267485"/>
              <a:gd name="connsiteY39" fmla="*/ 104318 h 1661514"/>
              <a:gd name="connsiteX40" fmla="*/ 688064 w 1267485"/>
              <a:gd name="connsiteY40" fmla="*/ 95265 h 1661514"/>
              <a:gd name="connsiteX41" fmla="*/ 669957 w 1267485"/>
              <a:gd name="connsiteY41" fmla="*/ 68104 h 1661514"/>
              <a:gd name="connsiteX42" fmla="*/ 615636 w 1267485"/>
              <a:gd name="connsiteY42" fmla="*/ 31890 h 1661514"/>
              <a:gd name="connsiteX43" fmla="*/ 588476 w 1267485"/>
              <a:gd name="connsiteY43" fmla="*/ 13783 h 1661514"/>
              <a:gd name="connsiteX44" fmla="*/ 416460 w 1267485"/>
              <a:gd name="connsiteY44" fmla="*/ 4730 h 166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67485" h="1661514">
                <a:moveTo>
                  <a:pt x="0" y="1661514"/>
                </a:moveTo>
                <a:cubicBezTo>
                  <a:pt x="36214" y="1658496"/>
                  <a:pt x="72621" y="1657264"/>
                  <a:pt x="108642" y="1652461"/>
                </a:cubicBezTo>
                <a:cubicBezTo>
                  <a:pt x="118101" y="1651200"/>
                  <a:pt x="126389" y="1644976"/>
                  <a:pt x="135802" y="1643407"/>
                </a:cubicBezTo>
                <a:cubicBezTo>
                  <a:pt x="162758" y="1638914"/>
                  <a:pt x="190123" y="1637372"/>
                  <a:pt x="217283" y="1634354"/>
                </a:cubicBezTo>
                <a:cubicBezTo>
                  <a:pt x="235390" y="1628318"/>
                  <a:pt x="253087" y="1620876"/>
                  <a:pt x="271604" y="1616247"/>
                </a:cubicBezTo>
                <a:lnTo>
                  <a:pt x="344032" y="1598140"/>
                </a:lnTo>
                <a:cubicBezTo>
                  <a:pt x="409885" y="1554237"/>
                  <a:pt x="323909" y="1606576"/>
                  <a:pt x="416460" y="1570980"/>
                </a:cubicBezTo>
                <a:cubicBezTo>
                  <a:pt x="441653" y="1561290"/>
                  <a:pt x="462419" y="1540060"/>
                  <a:pt x="488887" y="1534766"/>
                </a:cubicBezTo>
                <a:cubicBezTo>
                  <a:pt x="549484" y="1522646"/>
                  <a:pt x="554807" y="1524439"/>
                  <a:pt x="624689" y="1489498"/>
                </a:cubicBezTo>
                <a:cubicBezTo>
                  <a:pt x="648832" y="1477427"/>
                  <a:pt x="671510" y="1461819"/>
                  <a:pt x="697117" y="1453284"/>
                </a:cubicBezTo>
                <a:cubicBezTo>
                  <a:pt x="706171" y="1450266"/>
                  <a:pt x="715742" y="1448499"/>
                  <a:pt x="724278" y="1444231"/>
                </a:cubicBezTo>
                <a:cubicBezTo>
                  <a:pt x="740017" y="1436362"/>
                  <a:pt x="754623" y="1426397"/>
                  <a:pt x="769545" y="1417071"/>
                </a:cubicBezTo>
                <a:cubicBezTo>
                  <a:pt x="778772" y="1411304"/>
                  <a:pt x="786973" y="1403830"/>
                  <a:pt x="796705" y="1398964"/>
                </a:cubicBezTo>
                <a:cubicBezTo>
                  <a:pt x="898389" y="1348122"/>
                  <a:pt x="798631" y="1403138"/>
                  <a:pt x="869133" y="1371803"/>
                </a:cubicBezTo>
                <a:cubicBezTo>
                  <a:pt x="887632" y="1363581"/>
                  <a:pt x="904955" y="1352865"/>
                  <a:pt x="923454" y="1344643"/>
                </a:cubicBezTo>
                <a:cubicBezTo>
                  <a:pt x="932175" y="1340767"/>
                  <a:pt x="941843" y="1339348"/>
                  <a:pt x="950614" y="1335589"/>
                </a:cubicBezTo>
                <a:cubicBezTo>
                  <a:pt x="1028912" y="1302032"/>
                  <a:pt x="950302" y="1329657"/>
                  <a:pt x="1013988" y="1308429"/>
                </a:cubicBezTo>
                <a:cubicBezTo>
                  <a:pt x="1078662" y="1265313"/>
                  <a:pt x="1047197" y="1277493"/>
                  <a:pt x="1104523" y="1263162"/>
                </a:cubicBezTo>
                <a:cubicBezTo>
                  <a:pt x="1113576" y="1257126"/>
                  <a:pt x="1121951" y="1249921"/>
                  <a:pt x="1131683" y="1245055"/>
                </a:cubicBezTo>
                <a:cubicBezTo>
                  <a:pt x="1140219" y="1240787"/>
                  <a:pt x="1151392" y="1241963"/>
                  <a:pt x="1158844" y="1236001"/>
                </a:cubicBezTo>
                <a:cubicBezTo>
                  <a:pt x="1167341" y="1229204"/>
                  <a:pt x="1170915" y="1217894"/>
                  <a:pt x="1176951" y="1208841"/>
                </a:cubicBezTo>
                <a:cubicBezTo>
                  <a:pt x="1179969" y="1196770"/>
                  <a:pt x="1181103" y="1184064"/>
                  <a:pt x="1186004" y="1172627"/>
                </a:cubicBezTo>
                <a:cubicBezTo>
                  <a:pt x="1190290" y="1162626"/>
                  <a:pt x="1200290" y="1155655"/>
                  <a:pt x="1204111" y="1145467"/>
                </a:cubicBezTo>
                <a:cubicBezTo>
                  <a:pt x="1237674" y="1055968"/>
                  <a:pt x="1188808" y="1136734"/>
                  <a:pt x="1231272" y="1073039"/>
                </a:cubicBezTo>
                <a:lnTo>
                  <a:pt x="1258432" y="991558"/>
                </a:lnTo>
                <a:lnTo>
                  <a:pt x="1267485" y="964397"/>
                </a:lnTo>
                <a:cubicBezTo>
                  <a:pt x="1264467" y="882916"/>
                  <a:pt x="1263364" y="801342"/>
                  <a:pt x="1258432" y="719954"/>
                </a:cubicBezTo>
                <a:cubicBezTo>
                  <a:pt x="1257786" y="709291"/>
                  <a:pt x="1243812" y="634313"/>
                  <a:pt x="1240325" y="620366"/>
                </a:cubicBezTo>
                <a:cubicBezTo>
                  <a:pt x="1238010" y="611108"/>
                  <a:pt x="1238020" y="599953"/>
                  <a:pt x="1231272" y="593205"/>
                </a:cubicBezTo>
                <a:cubicBezTo>
                  <a:pt x="1231270" y="593203"/>
                  <a:pt x="1163371" y="547938"/>
                  <a:pt x="1149790" y="538884"/>
                </a:cubicBezTo>
                <a:cubicBezTo>
                  <a:pt x="1140737" y="532849"/>
                  <a:pt x="1130324" y="528472"/>
                  <a:pt x="1122630" y="520778"/>
                </a:cubicBezTo>
                <a:cubicBezTo>
                  <a:pt x="1113577" y="511724"/>
                  <a:pt x="1103331" y="503724"/>
                  <a:pt x="1095470" y="493617"/>
                </a:cubicBezTo>
                <a:cubicBezTo>
                  <a:pt x="1032060" y="412089"/>
                  <a:pt x="1081907" y="466479"/>
                  <a:pt x="1041149" y="412136"/>
                </a:cubicBezTo>
                <a:cubicBezTo>
                  <a:pt x="1032095" y="400065"/>
                  <a:pt x="1023808" y="387379"/>
                  <a:pt x="1013988" y="375922"/>
                </a:cubicBezTo>
                <a:cubicBezTo>
                  <a:pt x="961710" y="314931"/>
                  <a:pt x="1008738" y="381628"/>
                  <a:pt x="968721" y="321601"/>
                </a:cubicBezTo>
                <a:cubicBezTo>
                  <a:pt x="951097" y="268726"/>
                  <a:pt x="973458" y="317285"/>
                  <a:pt x="932507" y="276334"/>
                </a:cubicBezTo>
                <a:cubicBezTo>
                  <a:pt x="860076" y="203903"/>
                  <a:pt x="953636" y="273319"/>
                  <a:pt x="869133" y="212960"/>
                </a:cubicBezTo>
                <a:cubicBezTo>
                  <a:pt x="860279" y="206636"/>
                  <a:pt x="851420" y="200251"/>
                  <a:pt x="841973" y="194853"/>
                </a:cubicBezTo>
                <a:cubicBezTo>
                  <a:pt x="816286" y="180174"/>
                  <a:pt x="800655" y="177545"/>
                  <a:pt x="778598" y="158639"/>
                </a:cubicBezTo>
                <a:cubicBezTo>
                  <a:pt x="747414" y="131910"/>
                  <a:pt x="748478" y="120945"/>
                  <a:pt x="715224" y="104318"/>
                </a:cubicBezTo>
                <a:cubicBezTo>
                  <a:pt x="706688" y="100050"/>
                  <a:pt x="697117" y="98283"/>
                  <a:pt x="688064" y="95265"/>
                </a:cubicBezTo>
                <a:cubicBezTo>
                  <a:pt x="682028" y="86211"/>
                  <a:pt x="678146" y="75269"/>
                  <a:pt x="669957" y="68104"/>
                </a:cubicBezTo>
                <a:cubicBezTo>
                  <a:pt x="653580" y="53774"/>
                  <a:pt x="633743" y="43961"/>
                  <a:pt x="615636" y="31890"/>
                </a:cubicBezTo>
                <a:cubicBezTo>
                  <a:pt x="606583" y="25854"/>
                  <a:pt x="598799" y="17224"/>
                  <a:pt x="588476" y="13783"/>
                </a:cubicBezTo>
                <a:cubicBezTo>
                  <a:pt x="515507" y="-10538"/>
                  <a:pt x="570858" y="4730"/>
                  <a:pt x="416460" y="473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many independent quantities does a rank-two 3D tensor have?</a:t>
            </a:r>
          </a:p>
        </p:txBody>
      </p:sp>
    </p:spTree>
    <p:extLst>
      <p:ext uri="{BB962C8B-B14F-4D97-AF65-F5344CB8AC3E}">
        <p14:creationId xmlns:p14="http://schemas.microsoft.com/office/powerpoint/2010/main" val="408739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533400"/>
            <a:ext cx="17526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/>
          <p:cNvSpPr/>
          <p:nvPr/>
        </p:nvSpPr>
        <p:spPr>
          <a:xfrm>
            <a:off x="1371600" y="838200"/>
            <a:ext cx="1600200" cy="1371600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47800" y="68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33600" y="68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19400" y="685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19400" y="12573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19400" y="1828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33600" y="12573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67200" y="12573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19200" y="2819400"/>
            <a:ext cx="565481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 all six independent of each other?</a:t>
            </a:r>
          </a:p>
          <a:p>
            <a:endParaRPr lang="en-US" dirty="0"/>
          </a:p>
          <a:p>
            <a:r>
              <a:rPr lang="en-US" dirty="0" smtClean="0"/>
              <a:t>How many quantities describe the monopole?</a:t>
            </a:r>
          </a:p>
          <a:p>
            <a:endParaRPr lang="en-US" dirty="0"/>
          </a:p>
          <a:p>
            <a:r>
              <a:rPr lang="en-US" dirty="0" smtClean="0"/>
              <a:t>How many quantities describe the dipole?</a:t>
            </a:r>
          </a:p>
          <a:p>
            <a:endParaRPr lang="en-US" dirty="0"/>
          </a:p>
          <a:p>
            <a:r>
              <a:rPr lang="en-US" dirty="0" smtClean="0"/>
              <a:t>How many quantities should describe the quadrupole?  6?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0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0151"/>
          </a:xfrm>
        </p:spPr>
        <p:txBody>
          <a:bodyPr>
            <a:no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potential of a point </a:t>
            </a:r>
            <a:r>
              <a:rPr lang="en-US" sz="2400" dirty="0"/>
              <a:t>charge </a:t>
            </a:r>
            <a:r>
              <a:rPr lang="en-US" sz="2400" dirty="0" smtClean="0"/>
              <a:t>satisfies Laplace’s equation</a:t>
            </a:r>
            <a:endParaRPr lang="en-US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143000"/>
            <a:ext cx="1447800" cy="732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2907" t="18181" b="4546"/>
          <a:stretch/>
        </p:blipFill>
        <p:spPr bwMode="auto">
          <a:xfrm>
            <a:off x="1524000" y="2485799"/>
            <a:ext cx="5541479" cy="107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 cstate="print"/>
          <a:srcRect l="18378"/>
          <a:stretch/>
        </p:blipFill>
        <p:spPr bwMode="auto">
          <a:xfrm>
            <a:off x="1826043" y="4170273"/>
            <a:ext cx="3070412" cy="1152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5" cstate="print"/>
          <a:srcRect l="66662" t="64365" r="5264" b="14254"/>
          <a:stretch/>
        </p:blipFill>
        <p:spPr bwMode="auto">
          <a:xfrm>
            <a:off x="3859854" y="6280666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2223431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068" y="4451047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5726668"/>
            <a:ext cx="4741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can add this zero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baseline="30000" dirty="0" smtClean="0"/>
              <a:t>(2)</a:t>
            </a:r>
            <a:r>
              <a:rPr lang="en-US" dirty="0" smtClean="0"/>
              <a:t> without changing it.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6324600"/>
            <a:ext cx="589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we can multiply it first by                           and then add it.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14916" b="41538"/>
          <a:stretch/>
        </p:blipFill>
        <p:spPr bwMode="auto">
          <a:xfrm>
            <a:off x="87923" y="1447800"/>
            <a:ext cx="745587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15000" y="1295400"/>
            <a:ext cx="1371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44348" t="60000" r="870"/>
          <a:stretch/>
        </p:blipFill>
        <p:spPr bwMode="auto">
          <a:xfrm>
            <a:off x="2362200" y="4267200"/>
            <a:ext cx="480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2001" y="3657600"/>
            <a:ext cx="31241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factor that characterizes the charge distribution is now a </a:t>
            </a:r>
            <a:r>
              <a:rPr lang="en-US" i="1" dirty="0" smtClean="0"/>
              <a:t>different</a:t>
            </a:r>
            <a:r>
              <a:rPr lang="en-US" dirty="0" smtClean="0"/>
              <a:t> symmetric tensor: 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674843" y="2824681"/>
            <a:ext cx="1674939" cy="914400"/>
          </a:xfrm>
          <a:custGeom>
            <a:avLst/>
            <a:gdLst>
              <a:gd name="connsiteX0" fmla="*/ 1674939 w 1674939"/>
              <a:gd name="connsiteY0" fmla="*/ 0 h 914400"/>
              <a:gd name="connsiteX1" fmla="*/ 1665886 w 1674939"/>
              <a:gd name="connsiteY1" fmla="*/ 45268 h 914400"/>
              <a:gd name="connsiteX2" fmla="*/ 1638725 w 1674939"/>
              <a:gd name="connsiteY2" fmla="*/ 72428 h 914400"/>
              <a:gd name="connsiteX3" fmla="*/ 1575351 w 1674939"/>
              <a:gd name="connsiteY3" fmla="*/ 153909 h 914400"/>
              <a:gd name="connsiteX4" fmla="*/ 1548191 w 1674939"/>
              <a:gd name="connsiteY4" fmla="*/ 190123 h 914400"/>
              <a:gd name="connsiteX5" fmla="*/ 1521030 w 1674939"/>
              <a:gd name="connsiteY5" fmla="*/ 226337 h 914400"/>
              <a:gd name="connsiteX6" fmla="*/ 1502923 w 1674939"/>
              <a:gd name="connsiteY6" fmla="*/ 253497 h 914400"/>
              <a:gd name="connsiteX7" fmla="*/ 1475763 w 1674939"/>
              <a:gd name="connsiteY7" fmla="*/ 262551 h 914400"/>
              <a:gd name="connsiteX8" fmla="*/ 1439549 w 1674939"/>
              <a:gd name="connsiteY8" fmla="*/ 289711 h 914400"/>
              <a:gd name="connsiteX9" fmla="*/ 1412389 w 1674939"/>
              <a:gd name="connsiteY9" fmla="*/ 316871 h 914400"/>
              <a:gd name="connsiteX10" fmla="*/ 1358068 w 1674939"/>
              <a:gd name="connsiteY10" fmla="*/ 334978 h 914400"/>
              <a:gd name="connsiteX11" fmla="*/ 1213212 w 1674939"/>
              <a:gd name="connsiteY11" fmla="*/ 325925 h 914400"/>
              <a:gd name="connsiteX12" fmla="*/ 1186052 w 1674939"/>
              <a:gd name="connsiteY12" fmla="*/ 307818 h 914400"/>
              <a:gd name="connsiteX13" fmla="*/ 1059304 w 1674939"/>
              <a:gd name="connsiteY13" fmla="*/ 271604 h 914400"/>
              <a:gd name="connsiteX14" fmla="*/ 1004983 w 1674939"/>
              <a:gd name="connsiteY14" fmla="*/ 253497 h 914400"/>
              <a:gd name="connsiteX15" fmla="*/ 923502 w 1674939"/>
              <a:gd name="connsiteY15" fmla="*/ 244444 h 914400"/>
              <a:gd name="connsiteX16" fmla="*/ 724325 w 1674939"/>
              <a:gd name="connsiteY16" fmla="*/ 262551 h 914400"/>
              <a:gd name="connsiteX17" fmla="*/ 660951 w 1674939"/>
              <a:gd name="connsiteY17" fmla="*/ 289711 h 914400"/>
              <a:gd name="connsiteX18" fmla="*/ 624737 w 1674939"/>
              <a:gd name="connsiteY18" fmla="*/ 298765 h 914400"/>
              <a:gd name="connsiteX19" fmla="*/ 597577 w 1674939"/>
              <a:gd name="connsiteY19" fmla="*/ 316871 h 914400"/>
              <a:gd name="connsiteX20" fmla="*/ 561363 w 1674939"/>
              <a:gd name="connsiteY20" fmla="*/ 334978 h 914400"/>
              <a:gd name="connsiteX21" fmla="*/ 497989 w 1674939"/>
              <a:gd name="connsiteY21" fmla="*/ 371192 h 914400"/>
              <a:gd name="connsiteX22" fmla="*/ 461775 w 1674939"/>
              <a:gd name="connsiteY22" fmla="*/ 398353 h 914400"/>
              <a:gd name="connsiteX23" fmla="*/ 425561 w 1674939"/>
              <a:gd name="connsiteY23" fmla="*/ 434567 h 914400"/>
              <a:gd name="connsiteX24" fmla="*/ 398401 w 1674939"/>
              <a:gd name="connsiteY24" fmla="*/ 443620 h 914400"/>
              <a:gd name="connsiteX25" fmla="*/ 344080 w 1674939"/>
              <a:gd name="connsiteY25" fmla="*/ 479834 h 914400"/>
              <a:gd name="connsiteX26" fmla="*/ 316919 w 1674939"/>
              <a:gd name="connsiteY26" fmla="*/ 497941 h 914400"/>
              <a:gd name="connsiteX27" fmla="*/ 289759 w 1674939"/>
              <a:gd name="connsiteY27" fmla="*/ 525101 h 914400"/>
              <a:gd name="connsiteX28" fmla="*/ 226385 w 1674939"/>
              <a:gd name="connsiteY28" fmla="*/ 588475 h 914400"/>
              <a:gd name="connsiteX29" fmla="*/ 199224 w 1674939"/>
              <a:gd name="connsiteY29" fmla="*/ 606582 h 914400"/>
              <a:gd name="connsiteX30" fmla="*/ 153957 w 1674939"/>
              <a:gd name="connsiteY30" fmla="*/ 651850 h 914400"/>
              <a:gd name="connsiteX31" fmla="*/ 135850 w 1674939"/>
              <a:gd name="connsiteY31" fmla="*/ 679010 h 914400"/>
              <a:gd name="connsiteX32" fmla="*/ 108690 w 1674939"/>
              <a:gd name="connsiteY32" fmla="*/ 706170 h 914400"/>
              <a:gd name="connsiteX33" fmla="*/ 72476 w 1674939"/>
              <a:gd name="connsiteY33" fmla="*/ 760491 h 914400"/>
              <a:gd name="connsiteX34" fmla="*/ 54369 w 1674939"/>
              <a:gd name="connsiteY34" fmla="*/ 787652 h 914400"/>
              <a:gd name="connsiteX35" fmla="*/ 27208 w 1674939"/>
              <a:gd name="connsiteY35" fmla="*/ 805759 h 914400"/>
              <a:gd name="connsiteX36" fmla="*/ 18155 w 1674939"/>
              <a:gd name="connsiteY36" fmla="*/ 841972 h 914400"/>
              <a:gd name="connsiteX37" fmla="*/ 48 w 1674939"/>
              <a:gd name="connsiteY37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674939" h="914400">
                <a:moveTo>
                  <a:pt x="1674939" y="0"/>
                </a:moveTo>
                <a:cubicBezTo>
                  <a:pt x="1671921" y="15089"/>
                  <a:pt x="1672768" y="31504"/>
                  <a:pt x="1665886" y="45268"/>
                </a:cubicBezTo>
                <a:cubicBezTo>
                  <a:pt x="1660160" y="56720"/>
                  <a:pt x="1646922" y="62592"/>
                  <a:pt x="1638725" y="72428"/>
                </a:cubicBezTo>
                <a:cubicBezTo>
                  <a:pt x="1616697" y="98861"/>
                  <a:pt x="1596330" y="126636"/>
                  <a:pt x="1575351" y="153909"/>
                </a:cubicBezTo>
                <a:cubicBezTo>
                  <a:pt x="1566151" y="165869"/>
                  <a:pt x="1557244" y="178052"/>
                  <a:pt x="1548191" y="190123"/>
                </a:cubicBezTo>
                <a:cubicBezTo>
                  <a:pt x="1539137" y="202194"/>
                  <a:pt x="1529400" y="213782"/>
                  <a:pt x="1521030" y="226337"/>
                </a:cubicBezTo>
                <a:cubicBezTo>
                  <a:pt x="1514994" y="235390"/>
                  <a:pt x="1511419" y="246700"/>
                  <a:pt x="1502923" y="253497"/>
                </a:cubicBezTo>
                <a:cubicBezTo>
                  <a:pt x="1495471" y="259459"/>
                  <a:pt x="1484816" y="259533"/>
                  <a:pt x="1475763" y="262551"/>
                </a:cubicBezTo>
                <a:cubicBezTo>
                  <a:pt x="1463692" y="271604"/>
                  <a:pt x="1451006" y="279891"/>
                  <a:pt x="1439549" y="289711"/>
                </a:cubicBezTo>
                <a:cubicBezTo>
                  <a:pt x="1429828" y="298043"/>
                  <a:pt x="1423581" y="310653"/>
                  <a:pt x="1412389" y="316871"/>
                </a:cubicBezTo>
                <a:cubicBezTo>
                  <a:pt x="1395704" y="326140"/>
                  <a:pt x="1358068" y="334978"/>
                  <a:pt x="1358068" y="334978"/>
                </a:cubicBezTo>
                <a:cubicBezTo>
                  <a:pt x="1309783" y="331960"/>
                  <a:pt x="1261000" y="333470"/>
                  <a:pt x="1213212" y="325925"/>
                </a:cubicBezTo>
                <a:cubicBezTo>
                  <a:pt x="1202464" y="324228"/>
                  <a:pt x="1196312" y="311439"/>
                  <a:pt x="1186052" y="307818"/>
                </a:cubicBezTo>
                <a:cubicBezTo>
                  <a:pt x="1144617" y="293194"/>
                  <a:pt x="1100989" y="285499"/>
                  <a:pt x="1059304" y="271604"/>
                </a:cubicBezTo>
                <a:cubicBezTo>
                  <a:pt x="1041197" y="265568"/>
                  <a:pt x="1023953" y="255605"/>
                  <a:pt x="1004983" y="253497"/>
                </a:cubicBezTo>
                <a:lnTo>
                  <a:pt x="923502" y="244444"/>
                </a:lnTo>
                <a:cubicBezTo>
                  <a:pt x="857110" y="250480"/>
                  <a:pt x="790516" y="254608"/>
                  <a:pt x="724325" y="262551"/>
                </a:cubicBezTo>
                <a:cubicBezTo>
                  <a:pt x="702283" y="265196"/>
                  <a:pt x="680355" y="282434"/>
                  <a:pt x="660951" y="289711"/>
                </a:cubicBezTo>
                <a:cubicBezTo>
                  <a:pt x="649300" y="294080"/>
                  <a:pt x="636808" y="295747"/>
                  <a:pt x="624737" y="298765"/>
                </a:cubicBezTo>
                <a:cubicBezTo>
                  <a:pt x="615684" y="304800"/>
                  <a:pt x="607024" y="311473"/>
                  <a:pt x="597577" y="316871"/>
                </a:cubicBezTo>
                <a:cubicBezTo>
                  <a:pt x="585859" y="323567"/>
                  <a:pt x="572808" y="327825"/>
                  <a:pt x="561363" y="334978"/>
                </a:cubicBezTo>
                <a:cubicBezTo>
                  <a:pt x="498723" y="374129"/>
                  <a:pt x="551349" y="353406"/>
                  <a:pt x="497989" y="371192"/>
                </a:cubicBezTo>
                <a:cubicBezTo>
                  <a:pt x="485918" y="380246"/>
                  <a:pt x="473131" y="388417"/>
                  <a:pt x="461775" y="398353"/>
                </a:cubicBezTo>
                <a:cubicBezTo>
                  <a:pt x="448927" y="409595"/>
                  <a:pt x="439453" y="424644"/>
                  <a:pt x="425561" y="434567"/>
                </a:cubicBezTo>
                <a:cubicBezTo>
                  <a:pt x="417796" y="440114"/>
                  <a:pt x="407454" y="440602"/>
                  <a:pt x="398401" y="443620"/>
                </a:cubicBezTo>
                <a:lnTo>
                  <a:pt x="344080" y="479834"/>
                </a:lnTo>
                <a:cubicBezTo>
                  <a:pt x="335026" y="485870"/>
                  <a:pt x="324613" y="490247"/>
                  <a:pt x="316919" y="497941"/>
                </a:cubicBezTo>
                <a:lnTo>
                  <a:pt x="289759" y="525101"/>
                </a:lnTo>
                <a:cubicBezTo>
                  <a:pt x="273825" y="572907"/>
                  <a:pt x="288647" y="546968"/>
                  <a:pt x="226385" y="588475"/>
                </a:cubicBezTo>
                <a:lnTo>
                  <a:pt x="199224" y="606582"/>
                </a:lnTo>
                <a:cubicBezTo>
                  <a:pt x="150941" y="679008"/>
                  <a:pt x="214311" y="591496"/>
                  <a:pt x="153957" y="651850"/>
                </a:cubicBezTo>
                <a:cubicBezTo>
                  <a:pt x="146263" y="659544"/>
                  <a:pt x="142816" y="670651"/>
                  <a:pt x="135850" y="679010"/>
                </a:cubicBezTo>
                <a:cubicBezTo>
                  <a:pt x="127653" y="688846"/>
                  <a:pt x="116550" y="696064"/>
                  <a:pt x="108690" y="706170"/>
                </a:cubicBezTo>
                <a:cubicBezTo>
                  <a:pt x="95329" y="723348"/>
                  <a:pt x="84547" y="742384"/>
                  <a:pt x="72476" y="760491"/>
                </a:cubicBezTo>
                <a:cubicBezTo>
                  <a:pt x="66440" y="769545"/>
                  <a:pt x="63423" y="781616"/>
                  <a:pt x="54369" y="787652"/>
                </a:cubicBezTo>
                <a:lnTo>
                  <a:pt x="27208" y="805759"/>
                </a:lnTo>
                <a:cubicBezTo>
                  <a:pt x="24190" y="817830"/>
                  <a:pt x="21730" y="830054"/>
                  <a:pt x="18155" y="841972"/>
                </a:cubicBezTo>
                <a:cubicBezTo>
                  <a:pt x="-1861" y="908691"/>
                  <a:pt x="48" y="875097"/>
                  <a:pt x="48" y="91440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386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Multipole Moments</vt:lpstr>
      <vt:lpstr>Expand potential f in powers of 1/R0.</vt:lpstr>
      <vt:lpstr>PowerPoint Presentation</vt:lpstr>
      <vt:lpstr>Quadrupole potential</vt:lpstr>
      <vt:lpstr>The quadrupole potential has two factors</vt:lpstr>
      <vt:lpstr>PowerPoint Presentation</vt:lpstr>
      <vt:lpstr>PowerPoint Presentation</vt:lpstr>
      <vt:lpstr>The potential of a point charge satisfies Laplace’s equation</vt:lpstr>
      <vt:lpstr>PowerPoint Presentation</vt:lpstr>
      <vt:lpstr>PowerPoint Presentation</vt:lpstr>
      <vt:lpstr>PowerPoint Presentation</vt:lpstr>
      <vt:lpstr>PowerPoint Presentation</vt:lpstr>
      <vt:lpstr>Suppose charges are symmetric about z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Multipole Moments</dc:title>
  <dc:creator>Robert Peale</dc:creator>
  <cp:lastModifiedBy>Robert Peale</cp:lastModifiedBy>
  <cp:revision>18</cp:revision>
  <dcterms:created xsi:type="dcterms:W3CDTF">2012-10-25T16:54:01Z</dcterms:created>
  <dcterms:modified xsi:type="dcterms:W3CDTF">2016-10-27T16:35:41Z</dcterms:modified>
</cp:coreProperties>
</file>