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4AE-D29F-4EBB-8C74-EDC84EFC132B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674D-C635-4947-A71B-2DC89589A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4AE-D29F-4EBB-8C74-EDC84EFC132B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674D-C635-4947-A71B-2DC89589A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4AE-D29F-4EBB-8C74-EDC84EFC132B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674D-C635-4947-A71B-2DC89589A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4AE-D29F-4EBB-8C74-EDC84EFC132B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674D-C635-4947-A71B-2DC89589A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4AE-D29F-4EBB-8C74-EDC84EFC132B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674D-C635-4947-A71B-2DC89589A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4AE-D29F-4EBB-8C74-EDC84EFC132B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674D-C635-4947-A71B-2DC89589A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4AE-D29F-4EBB-8C74-EDC84EFC132B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674D-C635-4947-A71B-2DC89589A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4AE-D29F-4EBB-8C74-EDC84EFC132B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674D-C635-4947-A71B-2DC89589A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4AE-D29F-4EBB-8C74-EDC84EFC132B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674D-C635-4947-A71B-2DC89589A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4AE-D29F-4EBB-8C74-EDC84EFC132B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674D-C635-4947-A71B-2DC89589A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4AE-D29F-4EBB-8C74-EDC84EFC132B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674D-C635-4947-A71B-2DC89589A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2B4AE-D29F-4EBB-8C74-EDC84EFC132B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7674D-C635-4947-A71B-2DC89589AD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System of charges in an external field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LL2 Section 42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r="11338" b="8522"/>
          <a:stretch/>
        </p:blipFill>
        <p:spPr bwMode="auto">
          <a:xfrm>
            <a:off x="152401" y="101263"/>
            <a:ext cx="7924800" cy="599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565830" y="1981200"/>
            <a:ext cx="312097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Coordinates of the </a:t>
            </a:r>
            <a:r>
              <a:rPr lang="en-US" i="1" dirty="0" err="1" smtClean="0"/>
              <a:t>a</a:t>
            </a:r>
            <a:r>
              <a:rPr lang="en-US" baseline="30000" dirty="0" err="1" smtClean="0"/>
              <a:t>th</a:t>
            </a:r>
            <a:r>
              <a:rPr lang="en-US" dirty="0" smtClean="0"/>
              <a:t> charge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362200"/>
            <a:ext cx="48768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Symbol" panose="05050102010706020507" pitchFamily="18" charset="2"/>
              <a:buChar char="f"/>
            </a:pPr>
            <a:endParaRPr lang="en-US" sz="2000" dirty="0" smtClean="0"/>
          </a:p>
          <a:p>
            <a:pPr marL="342900" indent="-342900">
              <a:buFont typeface="Symbol" panose="05050102010706020507" pitchFamily="18" charset="2"/>
              <a:buChar char="f"/>
            </a:pPr>
            <a:r>
              <a:rPr lang="en-US" sz="2000" dirty="0" smtClean="0"/>
              <a:t>satisfies Laplace’s equation</a:t>
            </a:r>
          </a:p>
          <a:p>
            <a:pPr marL="342900" indent="-342900">
              <a:buFont typeface="Symbol" panose="05050102010706020507" pitchFamily="18" charset="2"/>
              <a:buChar char="f"/>
            </a:pP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4953000"/>
            <a:ext cx="183319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 we also have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5943600"/>
            <a:ext cx="517180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add this zero to U</a:t>
            </a:r>
            <a:r>
              <a:rPr lang="en-US" sz="2000" baseline="30000" dirty="0" smtClean="0"/>
              <a:t>(2)</a:t>
            </a:r>
            <a:r>
              <a:rPr lang="en-US" sz="2000" dirty="0" smtClean="0"/>
              <a:t> without changing it.</a:t>
            </a: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2439" r="6196"/>
          <a:stretch/>
        </p:blipFill>
        <p:spPr bwMode="auto">
          <a:xfrm>
            <a:off x="76201" y="2362200"/>
            <a:ext cx="8382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648200" y="3657600"/>
            <a:ext cx="39624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Quadrupole moment tensor</a:t>
            </a:r>
          </a:p>
          <a:p>
            <a:r>
              <a:rPr lang="en-US" sz="2000" dirty="0" smtClean="0"/>
              <a:t>              </a:t>
            </a: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9460"/>
          <a:stretch/>
        </p:blipFill>
        <p:spPr bwMode="auto">
          <a:xfrm>
            <a:off x="81742" y="1600200"/>
            <a:ext cx="8947678" cy="510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-5281" y="810161"/>
            <a:ext cx="4272481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Symbol" panose="05050102010706020507" pitchFamily="18" charset="2"/>
              <a:buChar char="f"/>
            </a:pPr>
            <a:r>
              <a:rPr lang="en-US" sz="2000" dirty="0" smtClean="0"/>
              <a:t>satisfies Laplace’s equation.  In spherical coordinates, </a:t>
            </a:r>
            <a:r>
              <a:rPr lang="en-US" sz="2000" dirty="0" err="1" smtClean="0"/>
              <a:t>sepatarion</a:t>
            </a:r>
            <a:r>
              <a:rPr lang="en-US" sz="2000" dirty="0" smtClean="0"/>
              <a:t> of variables can be applied</a:t>
            </a:r>
          </a:p>
          <a:p>
            <a:pPr marL="342900" indent="-342900">
              <a:buFont typeface="Symbol" panose="05050102010706020507" pitchFamily="18" charset="2"/>
              <a:buChar char="f"/>
            </a:pP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81742" y="2133600"/>
            <a:ext cx="733726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solution R(r) to the radial equation that is finite at the origin is </a:t>
            </a:r>
            <a:r>
              <a:rPr lang="en-US" sz="2000" i="1" dirty="0" err="1" smtClean="0"/>
              <a:t>r</a:t>
            </a:r>
            <a:r>
              <a:rPr lang="en-US" sz="2000" i="1" baseline="30000" dirty="0" err="1" smtClean="0"/>
              <a:t>l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1828800" y="2438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50374" y="2438400"/>
            <a:ext cx="135826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38800" y="24384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0" y="2567035"/>
            <a:ext cx="133322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General solution (exact)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72200" y="3810000"/>
            <a:ext cx="2288896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Spherical harmonics</a:t>
            </a:r>
          </a:p>
          <a:p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733801" y="4038600"/>
            <a:ext cx="1828799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Some coefficients characterizing the external field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-5281" y="3657600"/>
            <a:ext cx="2291281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Potential of the externally applied field at the position r within the system of charges.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b="14307"/>
          <a:stretch/>
        </p:blipFill>
        <p:spPr bwMode="auto">
          <a:xfrm>
            <a:off x="71720" y="1219199"/>
            <a:ext cx="8919880" cy="4648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257800" y="2514600"/>
            <a:ext cx="373380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</a:t>
            </a:r>
            <a:r>
              <a:rPr lang="en-US" sz="2000" i="1" baseline="30000" dirty="0" smtClean="0"/>
              <a:t>l</a:t>
            </a:r>
            <a:r>
              <a:rPr lang="en-US" sz="2000" dirty="0" smtClean="0"/>
              <a:t>-pole moment of the system of charges (41.13)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5943600"/>
            <a:ext cx="5500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order term in the expansion of U in powers of </a:t>
            </a:r>
            <a:r>
              <a:rPr lang="en-US" sz="2000" b="1" i="1" dirty="0" err="1" smtClean="0"/>
              <a:t>r</a:t>
            </a:r>
            <a:r>
              <a:rPr lang="en-US" sz="2000" b="1" i="1" baseline="-25000" dirty="0" err="1" smtClean="0"/>
              <a:t>a</a:t>
            </a:r>
            <a:r>
              <a:rPr lang="en-US" sz="2000" dirty="0" err="1" smtClean="0"/>
              <a:t>.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16279" r="25266" b="16279"/>
          <a:stretch/>
        </p:blipFill>
        <p:spPr bwMode="auto">
          <a:xfrm>
            <a:off x="397999" y="2971800"/>
            <a:ext cx="6536201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flipV="1">
            <a:off x="3810000" y="2590800"/>
            <a:ext cx="990600" cy="381000"/>
          </a:xfrm>
          <a:prstGeom prst="straightConnector1">
            <a:avLst/>
          </a:prstGeom>
          <a:ln w="28575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791200" y="3697069"/>
            <a:ext cx="25146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External </a:t>
            </a:r>
            <a:r>
              <a:rPr lang="en-US" sz="2000" b="1" dirty="0" smtClean="0"/>
              <a:t>E</a:t>
            </a:r>
            <a:r>
              <a:rPr lang="en-US" sz="2000" dirty="0" smtClean="0"/>
              <a:t>-field, whose potential is </a:t>
            </a:r>
            <a:r>
              <a:rPr lang="en-US" sz="2000" dirty="0" smtClean="0">
                <a:latin typeface="Symbol" panose="05050102010706020507" pitchFamily="18" charset="2"/>
              </a:rPr>
              <a:t>f</a:t>
            </a:r>
            <a:r>
              <a:rPr lang="en-US" sz="2000" dirty="0" smtClean="0"/>
              <a:t>(</a:t>
            </a:r>
            <a:r>
              <a:rPr lang="en-US" sz="2000" b="1" dirty="0" smtClean="0"/>
              <a:t>r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4648200"/>
            <a:ext cx="22860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system of charges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3432" t="2500" r="6477" b="20000"/>
          <a:stretch/>
        </p:blipFill>
        <p:spPr bwMode="auto">
          <a:xfrm>
            <a:off x="454601" y="762001"/>
            <a:ext cx="8001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0" y="457200"/>
            <a:ext cx="27432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potential energy of the charges in the external field is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425714"/>
            <a:ext cx="81534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Assume E changes slowly near the charges.  Expand U in powers of </a:t>
            </a:r>
            <a:r>
              <a:rPr lang="en-US" sz="2000" b="1" i="1" dirty="0" err="1" smtClean="0"/>
              <a:t>r</a:t>
            </a:r>
            <a:r>
              <a:rPr lang="en-US" sz="2000" i="1" baseline="-25000" dirty="0" err="1" smtClean="0"/>
              <a:t>a</a:t>
            </a:r>
            <a:r>
              <a:rPr lang="en-US" sz="2000" dirty="0" err="1" smtClean="0"/>
              <a:t>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038600" y="5435026"/>
            <a:ext cx="38321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Value of the potential at the origin.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34154" y="6150114"/>
            <a:ext cx="717247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Zeroth approximation assumes all charges are located at the origin.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981200"/>
            <a:ext cx="8985504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371600" y="5410200"/>
            <a:ext cx="71472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This is the net force on the charge distribution as a whole.</a:t>
            </a:r>
          </a:p>
          <a:p>
            <a:r>
              <a:rPr lang="en-US" sz="2000" dirty="0" smtClean="0"/>
              <a:t>Determined by how the potential and field change near the origin. 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4019490"/>
            <a:ext cx="94359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Force =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791200" y="2819400"/>
            <a:ext cx="12192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Field at the origin</a:t>
            </a:r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315200" y="2743200"/>
            <a:ext cx="167030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Dipole moment of the system of charges</a:t>
            </a:r>
          </a:p>
          <a:p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6705600" y="2743200"/>
            <a:ext cx="201028" cy="353085"/>
          </a:xfrm>
          <a:custGeom>
            <a:avLst/>
            <a:gdLst>
              <a:gd name="connsiteX0" fmla="*/ 0 w 201028"/>
              <a:gd name="connsiteY0" fmla="*/ 353085 h 353085"/>
              <a:gd name="connsiteX1" fmla="*/ 72427 w 201028"/>
              <a:gd name="connsiteY1" fmla="*/ 344032 h 353085"/>
              <a:gd name="connsiteX2" fmla="*/ 117695 w 201028"/>
              <a:gd name="connsiteY2" fmla="*/ 298764 h 353085"/>
              <a:gd name="connsiteX3" fmla="*/ 144855 w 201028"/>
              <a:gd name="connsiteY3" fmla="*/ 280657 h 353085"/>
              <a:gd name="connsiteX4" fmla="*/ 190123 w 201028"/>
              <a:gd name="connsiteY4" fmla="*/ 199176 h 353085"/>
              <a:gd name="connsiteX5" fmla="*/ 199176 w 201028"/>
              <a:gd name="connsiteY5" fmla="*/ 0 h 353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028" h="353085">
                <a:moveTo>
                  <a:pt x="0" y="353085"/>
                </a:moveTo>
                <a:cubicBezTo>
                  <a:pt x="24142" y="350067"/>
                  <a:pt x="48954" y="350434"/>
                  <a:pt x="72427" y="344032"/>
                </a:cubicBezTo>
                <a:cubicBezTo>
                  <a:pt x="105624" y="334978"/>
                  <a:pt x="96570" y="319890"/>
                  <a:pt x="117695" y="298764"/>
                </a:cubicBezTo>
                <a:cubicBezTo>
                  <a:pt x="125389" y="291070"/>
                  <a:pt x="135802" y="286693"/>
                  <a:pt x="144855" y="280657"/>
                </a:cubicBezTo>
                <a:cubicBezTo>
                  <a:pt x="186363" y="218396"/>
                  <a:pt x="174187" y="246982"/>
                  <a:pt x="190123" y="199176"/>
                </a:cubicBezTo>
                <a:cubicBezTo>
                  <a:pt x="207114" y="97227"/>
                  <a:pt x="199176" y="163212"/>
                  <a:pt x="199176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214847" y="2697933"/>
            <a:ext cx="227102" cy="280657"/>
          </a:xfrm>
          <a:custGeom>
            <a:avLst/>
            <a:gdLst>
              <a:gd name="connsiteX0" fmla="*/ 163727 w 227102"/>
              <a:gd name="connsiteY0" fmla="*/ 253497 h 280657"/>
              <a:gd name="connsiteX1" fmla="*/ 118460 w 227102"/>
              <a:gd name="connsiteY1" fmla="*/ 262550 h 280657"/>
              <a:gd name="connsiteX2" fmla="*/ 64139 w 227102"/>
              <a:gd name="connsiteY2" fmla="*/ 280657 h 280657"/>
              <a:gd name="connsiteX3" fmla="*/ 18872 w 227102"/>
              <a:gd name="connsiteY3" fmla="*/ 271604 h 280657"/>
              <a:gd name="connsiteX4" fmla="*/ 9818 w 227102"/>
              <a:gd name="connsiteY4" fmla="*/ 181069 h 280657"/>
              <a:gd name="connsiteX5" fmla="*/ 18872 w 227102"/>
              <a:gd name="connsiteY5" fmla="*/ 153909 h 280657"/>
              <a:gd name="connsiteX6" fmla="*/ 46032 w 227102"/>
              <a:gd name="connsiteY6" fmla="*/ 144855 h 280657"/>
              <a:gd name="connsiteX7" fmla="*/ 91300 w 227102"/>
              <a:gd name="connsiteY7" fmla="*/ 108641 h 280657"/>
              <a:gd name="connsiteX8" fmla="*/ 109406 w 227102"/>
              <a:gd name="connsiteY8" fmla="*/ 81481 h 280657"/>
              <a:gd name="connsiteX9" fmla="*/ 136567 w 227102"/>
              <a:gd name="connsiteY9" fmla="*/ 72427 h 280657"/>
              <a:gd name="connsiteX10" fmla="*/ 163727 w 227102"/>
              <a:gd name="connsiteY10" fmla="*/ 54320 h 280657"/>
              <a:gd name="connsiteX11" fmla="*/ 181834 w 227102"/>
              <a:gd name="connsiteY11" fmla="*/ 27160 h 280657"/>
              <a:gd name="connsiteX12" fmla="*/ 208995 w 227102"/>
              <a:gd name="connsiteY12" fmla="*/ 18107 h 280657"/>
              <a:gd name="connsiteX13" fmla="*/ 227102 w 227102"/>
              <a:gd name="connsiteY13" fmla="*/ 0 h 28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7102" h="280657">
                <a:moveTo>
                  <a:pt x="163727" y="253497"/>
                </a:moveTo>
                <a:cubicBezTo>
                  <a:pt x="148638" y="256515"/>
                  <a:pt x="133306" y="258501"/>
                  <a:pt x="118460" y="262550"/>
                </a:cubicBezTo>
                <a:cubicBezTo>
                  <a:pt x="100046" y="267572"/>
                  <a:pt x="64139" y="280657"/>
                  <a:pt x="64139" y="280657"/>
                </a:cubicBezTo>
                <a:cubicBezTo>
                  <a:pt x="49050" y="277639"/>
                  <a:pt x="32232" y="279239"/>
                  <a:pt x="18872" y="271604"/>
                </a:cubicBezTo>
                <a:cubicBezTo>
                  <a:pt x="-14123" y="252749"/>
                  <a:pt x="5211" y="204105"/>
                  <a:pt x="9818" y="181069"/>
                </a:cubicBezTo>
                <a:cubicBezTo>
                  <a:pt x="11690" y="171711"/>
                  <a:pt x="12124" y="160657"/>
                  <a:pt x="18872" y="153909"/>
                </a:cubicBezTo>
                <a:cubicBezTo>
                  <a:pt x="25620" y="147161"/>
                  <a:pt x="36979" y="147873"/>
                  <a:pt x="46032" y="144855"/>
                </a:cubicBezTo>
                <a:cubicBezTo>
                  <a:pt x="97925" y="67017"/>
                  <a:pt x="28827" y="158620"/>
                  <a:pt x="91300" y="108641"/>
                </a:cubicBezTo>
                <a:cubicBezTo>
                  <a:pt x="99796" y="101844"/>
                  <a:pt x="100910" y="88278"/>
                  <a:pt x="109406" y="81481"/>
                </a:cubicBezTo>
                <a:cubicBezTo>
                  <a:pt x="116858" y="75519"/>
                  <a:pt x="128031" y="76695"/>
                  <a:pt x="136567" y="72427"/>
                </a:cubicBezTo>
                <a:cubicBezTo>
                  <a:pt x="146299" y="67561"/>
                  <a:pt x="154674" y="60356"/>
                  <a:pt x="163727" y="54320"/>
                </a:cubicBezTo>
                <a:cubicBezTo>
                  <a:pt x="169763" y="45267"/>
                  <a:pt x="173337" y="33957"/>
                  <a:pt x="181834" y="27160"/>
                </a:cubicBezTo>
                <a:cubicBezTo>
                  <a:pt x="189286" y="21198"/>
                  <a:pt x="200812" y="23017"/>
                  <a:pt x="208995" y="18107"/>
                </a:cubicBezTo>
                <a:cubicBezTo>
                  <a:pt x="216314" y="13716"/>
                  <a:pt x="221066" y="6036"/>
                  <a:pt x="227102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r="28125"/>
          <a:stretch/>
        </p:blipFill>
        <p:spPr bwMode="auto">
          <a:xfrm>
            <a:off x="990600" y="336666"/>
            <a:ext cx="5257800" cy="1263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30516" t="18750"/>
          <a:stretch/>
        </p:blipFill>
        <p:spPr bwMode="auto">
          <a:xfrm>
            <a:off x="1759748" y="3349405"/>
            <a:ext cx="2801690" cy="615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5660" y="1981200"/>
            <a:ext cx="81939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For there to be a force on a neutral system,  there must be a dipole moment, </a:t>
            </a:r>
            <a:r>
              <a:rPr lang="en-US" sz="2000" dirty="0" smtClean="0"/>
              <a:t>and the </a:t>
            </a:r>
            <a:r>
              <a:rPr lang="en-US" sz="2000" dirty="0" smtClean="0"/>
              <a:t>electric field </a:t>
            </a:r>
            <a:r>
              <a:rPr lang="en-US" sz="2000" dirty="0" smtClean="0"/>
              <a:t>must </a:t>
            </a:r>
            <a:r>
              <a:rPr lang="en-US" sz="2000" dirty="0" smtClean="0"/>
              <a:t>be non-uniform</a:t>
            </a:r>
            <a:endParaRPr lang="en-US" sz="20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 rotWithShape="1">
          <a:blip r:embed="rId4" cstate="print"/>
          <a:srcRect t="16667" r="54720"/>
          <a:stretch/>
        </p:blipFill>
        <p:spPr bwMode="auto">
          <a:xfrm>
            <a:off x="1981200" y="4114800"/>
            <a:ext cx="320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5661" y="227846"/>
            <a:ext cx="4536339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the system is electrically neutral</a:t>
            </a:r>
          </a:p>
          <a:p>
            <a:r>
              <a:rPr lang="en-US" sz="2000" dirty="0" smtClean="0"/>
              <a:t>Then,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203339" y="1066800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HW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5024673" y="1511913"/>
            <a:ext cx="3087722" cy="651865"/>
          </a:xfrm>
          <a:custGeom>
            <a:avLst/>
            <a:gdLst>
              <a:gd name="connsiteX0" fmla="*/ 3069125 w 3087722"/>
              <a:gd name="connsiteY0" fmla="*/ 651865 h 651865"/>
              <a:gd name="connsiteX1" fmla="*/ 3087232 w 3087722"/>
              <a:gd name="connsiteY1" fmla="*/ 597544 h 651865"/>
              <a:gd name="connsiteX2" fmla="*/ 3060072 w 3087722"/>
              <a:gd name="connsiteY2" fmla="*/ 507010 h 651865"/>
              <a:gd name="connsiteX3" fmla="*/ 3023858 w 3087722"/>
              <a:gd name="connsiteY3" fmla="*/ 479849 h 651865"/>
              <a:gd name="connsiteX4" fmla="*/ 2996697 w 3087722"/>
              <a:gd name="connsiteY4" fmla="*/ 452689 h 651865"/>
              <a:gd name="connsiteX5" fmla="*/ 2969537 w 3087722"/>
              <a:gd name="connsiteY5" fmla="*/ 443636 h 651865"/>
              <a:gd name="connsiteX6" fmla="*/ 2860895 w 3087722"/>
              <a:gd name="connsiteY6" fmla="*/ 398368 h 651865"/>
              <a:gd name="connsiteX7" fmla="*/ 2833735 w 3087722"/>
              <a:gd name="connsiteY7" fmla="*/ 389315 h 651865"/>
              <a:gd name="connsiteX8" fmla="*/ 2761307 w 3087722"/>
              <a:gd name="connsiteY8" fmla="*/ 362154 h 651865"/>
              <a:gd name="connsiteX9" fmla="*/ 2725093 w 3087722"/>
              <a:gd name="connsiteY9" fmla="*/ 353101 h 651865"/>
              <a:gd name="connsiteX10" fmla="*/ 2697933 w 3087722"/>
              <a:gd name="connsiteY10" fmla="*/ 344047 h 651865"/>
              <a:gd name="connsiteX11" fmla="*/ 2571184 w 3087722"/>
              <a:gd name="connsiteY11" fmla="*/ 334994 h 651865"/>
              <a:gd name="connsiteX12" fmla="*/ 2498757 w 3087722"/>
              <a:gd name="connsiteY12" fmla="*/ 316887 h 651865"/>
              <a:gd name="connsiteX13" fmla="*/ 2462543 w 3087722"/>
              <a:gd name="connsiteY13" fmla="*/ 307834 h 651865"/>
              <a:gd name="connsiteX14" fmla="*/ 2390115 w 3087722"/>
              <a:gd name="connsiteY14" fmla="*/ 298780 h 651865"/>
              <a:gd name="connsiteX15" fmla="*/ 2344848 w 3087722"/>
              <a:gd name="connsiteY15" fmla="*/ 289727 h 651865"/>
              <a:gd name="connsiteX16" fmla="*/ 2308634 w 3087722"/>
              <a:gd name="connsiteY16" fmla="*/ 280673 h 651865"/>
              <a:gd name="connsiteX17" fmla="*/ 2199992 w 3087722"/>
              <a:gd name="connsiteY17" fmla="*/ 271620 h 651865"/>
              <a:gd name="connsiteX18" fmla="*/ 407406 w 3087722"/>
              <a:gd name="connsiteY18" fmla="*/ 253513 h 651865"/>
              <a:gd name="connsiteX19" fmla="*/ 380246 w 3087722"/>
              <a:gd name="connsiteY19" fmla="*/ 244459 h 651865"/>
              <a:gd name="connsiteX20" fmla="*/ 325925 w 3087722"/>
              <a:gd name="connsiteY20" fmla="*/ 235406 h 651865"/>
              <a:gd name="connsiteX21" fmla="*/ 271604 w 3087722"/>
              <a:gd name="connsiteY21" fmla="*/ 217299 h 651865"/>
              <a:gd name="connsiteX22" fmla="*/ 244444 w 3087722"/>
              <a:gd name="connsiteY22" fmla="*/ 208245 h 651865"/>
              <a:gd name="connsiteX23" fmla="*/ 190123 w 3087722"/>
              <a:gd name="connsiteY23" fmla="*/ 181085 h 651865"/>
              <a:gd name="connsiteX24" fmla="*/ 162963 w 3087722"/>
              <a:gd name="connsiteY24" fmla="*/ 162978 h 651865"/>
              <a:gd name="connsiteX25" fmla="*/ 126749 w 3087722"/>
              <a:gd name="connsiteY25" fmla="*/ 144871 h 651865"/>
              <a:gd name="connsiteX26" fmla="*/ 81481 w 3087722"/>
              <a:gd name="connsiteY26" fmla="*/ 108657 h 651865"/>
              <a:gd name="connsiteX27" fmla="*/ 45268 w 3087722"/>
              <a:gd name="connsiteY27" fmla="*/ 54337 h 651865"/>
              <a:gd name="connsiteX28" fmla="*/ 0 w 3087722"/>
              <a:gd name="connsiteY28" fmla="*/ 16 h 651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087722" h="651865">
                <a:moveTo>
                  <a:pt x="3069125" y="651865"/>
                </a:moveTo>
                <a:cubicBezTo>
                  <a:pt x="3075161" y="633758"/>
                  <a:pt x="3085768" y="616574"/>
                  <a:pt x="3087232" y="597544"/>
                </a:cubicBezTo>
                <a:cubicBezTo>
                  <a:pt x="3089674" y="565798"/>
                  <a:pt x="3083368" y="530307"/>
                  <a:pt x="3060072" y="507010"/>
                </a:cubicBezTo>
                <a:cubicBezTo>
                  <a:pt x="3049402" y="496340"/>
                  <a:pt x="3035315" y="489669"/>
                  <a:pt x="3023858" y="479849"/>
                </a:cubicBezTo>
                <a:cubicBezTo>
                  <a:pt x="3014137" y="471517"/>
                  <a:pt x="3007350" y="459791"/>
                  <a:pt x="2996697" y="452689"/>
                </a:cubicBezTo>
                <a:cubicBezTo>
                  <a:pt x="2988757" y="447396"/>
                  <a:pt x="2978397" y="447180"/>
                  <a:pt x="2969537" y="443636"/>
                </a:cubicBezTo>
                <a:cubicBezTo>
                  <a:pt x="2933111" y="429066"/>
                  <a:pt x="2898114" y="410774"/>
                  <a:pt x="2860895" y="398368"/>
                </a:cubicBezTo>
                <a:cubicBezTo>
                  <a:pt x="2851842" y="395350"/>
                  <a:pt x="2842670" y="392666"/>
                  <a:pt x="2833735" y="389315"/>
                </a:cubicBezTo>
                <a:cubicBezTo>
                  <a:pt x="2803129" y="377838"/>
                  <a:pt x="2790072" y="370373"/>
                  <a:pt x="2761307" y="362154"/>
                </a:cubicBezTo>
                <a:cubicBezTo>
                  <a:pt x="2749343" y="358736"/>
                  <a:pt x="2737057" y="356519"/>
                  <a:pt x="2725093" y="353101"/>
                </a:cubicBezTo>
                <a:cubicBezTo>
                  <a:pt x="2715917" y="350479"/>
                  <a:pt x="2707411" y="345162"/>
                  <a:pt x="2697933" y="344047"/>
                </a:cubicBezTo>
                <a:cubicBezTo>
                  <a:pt x="2655866" y="339098"/>
                  <a:pt x="2613434" y="338012"/>
                  <a:pt x="2571184" y="334994"/>
                </a:cubicBezTo>
                <a:lnTo>
                  <a:pt x="2498757" y="316887"/>
                </a:lnTo>
                <a:cubicBezTo>
                  <a:pt x="2486686" y="313869"/>
                  <a:pt x="2474890" y="309377"/>
                  <a:pt x="2462543" y="307834"/>
                </a:cubicBezTo>
                <a:cubicBezTo>
                  <a:pt x="2438400" y="304816"/>
                  <a:pt x="2414163" y="302480"/>
                  <a:pt x="2390115" y="298780"/>
                </a:cubicBezTo>
                <a:cubicBezTo>
                  <a:pt x="2374906" y="296440"/>
                  <a:pt x="2359869" y="293065"/>
                  <a:pt x="2344848" y="289727"/>
                </a:cubicBezTo>
                <a:cubicBezTo>
                  <a:pt x="2332701" y="287028"/>
                  <a:pt x="2320981" y="282216"/>
                  <a:pt x="2308634" y="280673"/>
                </a:cubicBezTo>
                <a:cubicBezTo>
                  <a:pt x="2272575" y="276166"/>
                  <a:pt x="2236206" y="274638"/>
                  <a:pt x="2199992" y="271620"/>
                </a:cubicBezTo>
                <a:cubicBezTo>
                  <a:pt x="1633102" y="82643"/>
                  <a:pt x="1004935" y="259549"/>
                  <a:pt x="407406" y="253513"/>
                </a:cubicBezTo>
                <a:cubicBezTo>
                  <a:pt x="397863" y="253417"/>
                  <a:pt x="389562" y="246529"/>
                  <a:pt x="380246" y="244459"/>
                </a:cubicBezTo>
                <a:cubicBezTo>
                  <a:pt x="362326" y="240477"/>
                  <a:pt x="344032" y="238424"/>
                  <a:pt x="325925" y="235406"/>
                </a:cubicBezTo>
                <a:lnTo>
                  <a:pt x="271604" y="217299"/>
                </a:lnTo>
                <a:cubicBezTo>
                  <a:pt x="262551" y="214281"/>
                  <a:pt x="252384" y="213539"/>
                  <a:pt x="244444" y="208245"/>
                </a:cubicBezTo>
                <a:cubicBezTo>
                  <a:pt x="209343" y="184845"/>
                  <a:pt x="227606" y="193579"/>
                  <a:pt x="190123" y="181085"/>
                </a:cubicBezTo>
                <a:cubicBezTo>
                  <a:pt x="181070" y="175049"/>
                  <a:pt x="172410" y="168376"/>
                  <a:pt x="162963" y="162978"/>
                </a:cubicBezTo>
                <a:cubicBezTo>
                  <a:pt x="151245" y="156282"/>
                  <a:pt x="137117" y="153511"/>
                  <a:pt x="126749" y="144871"/>
                </a:cubicBezTo>
                <a:cubicBezTo>
                  <a:pt x="72147" y="99370"/>
                  <a:pt x="146331" y="130274"/>
                  <a:pt x="81481" y="108657"/>
                </a:cubicBezTo>
                <a:cubicBezTo>
                  <a:pt x="64167" y="56714"/>
                  <a:pt x="84827" y="105199"/>
                  <a:pt x="45268" y="54337"/>
                </a:cubicBezTo>
                <a:cubicBezTo>
                  <a:pt x="1065" y="-2495"/>
                  <a:pt x="31692" y="16"/>
                  <a:pt x="0" y="1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395865" y="1475715"/>
            <a:ext cx="2898075" cy="1032095"/>
          </a:xfrm>
          <a:custGeom>
            <a:avLst/>
            <a:gdLst>
              <a:gd name="connsiteX0" fmla="*/ 2770361 w 2898075"/>
              <a:gd name="connsiteY0" fmla="*/ 1032095 h 1032095"/>
              <a:gd name="connsiteX1" fmla="*/ 2806575 w 2898075"/>
              <a:gd name="connsiteY1" fmla="*/ 986828 h 1032095"/>
              <a:gd name="connsiteX2" fmla="*/ 2824682 w 2898075"/>
              <a:gd name="connsiteY2" fmla="*/ 959667 h 1032095"/>
              <a:gd name="connsiteX3" fmla="*/ 2851842 w 2898075"/>
              <a:gd name="connsiteY3" fmla="*/ 932507 h 1032095"/>
              <a:gd name="connsiteX4" fmla="*/ 2888056 w 2898075"/>
              <a:gd name="connsiteY4" fmla="*/ 851026 h 1032095"/>
              <a:gd name="connsiteX5" fmla="*/ 2888056 w 2898075"/>
              <a:gd name="connsiteY5" fmla="*/ 624689 h 1032095"/>
              <a:gd name="connsiteX6" fmla="*/ 2869949 w 2898075"/>
              <a:gd name="connsiteY6" fmla="*/ 570368 h 1032095"/>
              <a:gd name="connsiteX7" fmla="*/ 2842788 w 2898075"/>
              <a:gd name="connsiteY7" fmla="*/ 516047 h 1032095"/>
              <a:gd name="connsiteX8" fmla="*/ 2788468 w 2898075"/>
              <a:gd name="connsiteY8" fmla="*/ 461727 h 1032095"/>
              <a:gd name="connsiteX9" fmla="*/ 2779414 w 2898075"/>
              <a:gd name="connsiteY9" fmla="*/ 434566 h 1032095"/>
              <a:gd name="connsiteX10" fmla="*/ 2752254 w 2898075"/>
              <a:gd name="connsiteY10" fmla="*/ 416459 h 1032095"/>
              <a:gd name="connsiteX11" fmla="*/ 2697933 w 2898075"/>
              <a:gd name="connsiteY11" fmla="*/ 380245 h 1032095"/>
              <a:gd name="connsiteX12" fmla="*/ 2679826 w 2898075"/>
              <a:gd name="connsiteY12" fmla="*/ 353085 h 1032095"/>
              <a:gd name="connsiteX13" fmla="*/ 2589291 w 2898075"/>
              <a:gd name="connsiteY13" fmla="*/ 298764 h 1032095"/>
              <a:gd name="connsiteX14" fmla="*/ 2553078 w 2898075"/>
              <a:gd name="connsiteY14" fmla="*/ 289711 h 1032095"/>
              <a:gd name="connsiteX15" fmla="*/ 2498757 w 2898075"/>
              <a:gd name="connsiteY15" fmla="*/ 262550 h 1032095"/>
              <a:gd name="connsiteX16" fmla="*/ 2462543 w 2898075"/>
              <a:gd name="connsiteY16" fmla="*/ 244443 h 1032095"/>
              <a:gd name="connsiteX17" fmla="*/ 2390115 w 2898075"/>
              <a:gd name="connsiteY17" fmla="*/ 235390 h 1032095"/>
              <a:gd name="connsiteX18" fmla="*/ 2290527 w 2898075"/>
              <a:gd name="connsiteY18" fmla="*/ 217283 h 1032095"/>
              <a:gd name="connsiteX19" fmla="*/ 2254313 w 2898075"/>
              <a:gd name="connsiteY19" fmla="*/ 208230 h 1032095"/>
              <a:gd name="connsiteX20" fmla="*/ 2127565 w 2898075"/>
              <a:gd name="connsiteY20" fmla="*/ 190123 h 1032095"/>
              <a:gd name="connsiteX21" fmla="*/ 2009870 w 2898075"/>
              <a:gd name="connsiteY21" fmla="*/ 172016 h 1032095"/>
              <a:gd name="connsiteX22" fmla="*/ 1982709 w 2898075"/>
              <a:gd name="connsiteY22" fmla="*/ 162962 h 1032095"/>
              <a:gd name="connsiteX23" fmla="*/ 1865014 w 2898075"/>
              <a:gd name="connsiteY23" fmla="*/ 144855 h 1032095"/>
              <a:gd name="connsiteX24" fmla="*/ 1801640 w 2898075"/>
              <a:gd name="connsiteY24" fmla="*/ 135802 h 1032095"/>
              <a:gd name="connsiteX25" fmla="*/ 1765426 w 2898075"/>
              <a:gd name="connsiteY25" fmla="*/ 126748 h 1032095"/>
              <a:gd name="connsiteX26" fmla="*/ 1692998 w 2898075"/>
              <a:gd name="connsiteY26" fmla="*/ 117695 h 1032095"/>
              <a:gd name="connsiteX27" fmla="*/ 1656785 w 2898075"/>
              <a:gd name="connsiteY27" fmla="*/ 108641 h 1032095"/>
              <a:gd name="connsiteX28" fmla="*/ 1557196 w 2898075"/>
              <a:gd name="connsiteY28" fmla="*/ 90535 h 1032095"/>
              <a:gd name="connsiteX29" fmla="*/ 1113577 w 2898075"/>
              <a:gd name="connsiteY29" fmla="*/ 99588 h 1032095"/>
              <a:gd name="connsiteX30" fmla="*/ 1086416 w 2898075"/>
              <a:gd name="connsiteY30" fmla="*/ 108641 h 1032095"/>
              <a:gd name="connsiteX31" fmla="*/ 1013988 w 2898075"/>
              <a:gd name="connsiteY31" fmla="*/ 117695 h 1032095"/>
              <a:gd name="connsiteX32" fmla="*/ 914400 w 2898075"/>
              <a:gd name="connsiteY32" fmla="*/ 135802 h 1032095"/>
              <a:gd name="connsiteX33" fmla="*/ 778598 w 2898075"/>
              <a:gd name="connsiteY33" fmla="*/ 153909 h 1032095"/>
              <a:gd name="connsiteX34" fmla="*/ 742385 w 2898075"/>
              <a:gd name="connsiteY34" fmla="*/ 162962 h 1032095"/>
              <a:gd name="connsiteX35" fmla="*/ 172016 w 2898075"/>
              <a:gd name="connsiteY35" fmla="*/ 153909 h 1032095"/>
              <a:gd name="connsiteX36" fmla="*/ 99588 w 2898075"/>
              <a:gd name="connsiteY36" fmla="*/ 117695 h 1032095"/>
              <a:gd name="connsiteX37" fmla="*/ 45268 w 2898075"/>
              <a:gd name="connsiteY37" fmla="*/ 81481 h 1032095"/>
              <a:gd name="connsiteX38" fmla="*/ 9054 w 2898075"/>
              <a:gd name="connsiteY38" fmla="*/ 27160 h 1032095"/>
              <a:gd name="connsiteX39" fmla="*/ 0 w 2898075"/>
              <a:gd name="connsiteY39" fmla="*/ 0 h 1032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898075" h="1032095">
                <a:moveTo>
                  <a:pt x="2770361" y="1032095"/>
                </a:moveTo>
                <a:cubicBezTo>
                  <a:pt x="2782432" y="1017006"/>
                  <a:pt x="2794981" y="1002287"/>
                  <a:pt x="2806575" y="986828"/>
                </a:cubicBezTo>
                <a:cubicBezTo>
                  <a:pt x="2813104" y="978123"/>
                  <a:pt x="2817716" y="968026"/>
                  <a:pt x="2824682" y="959667"/>
                </a:cubicBezTo>
                <a:cubicBezTo>
                  <a:pt x="2832878" y="949831"/>
                  <a:pt x="2842789" y="941560"/>
                  <a:pt x="2851842" y="932507"/>
                </a:cubicBezTo>
                <a:cubicBezTo>
                  <a:pt x="2873390" y="867864"/>
                  <a:pt x="2859362" y="894067"/>
                  <a:pt x="2888056" y="851026"/>
                </a:cubicBezTo>
                <a:cubicBezTo>
                  <a:pt x="2898140" y="750178"/>
                  <a:pt x="2904336" y="738652"/>
                  <a:pt x="2888056" y="624689"/>
                </a:cubicBezTo>
                <a:cubicBezTo>
                  <a:pt x="2885357" y="605794"/>
                  <a:pt x="2875985" y="588475"/>
                  <a:pt x="2869949" y="570368"/>
                </a:cubicBezTo>
                <a:cubicBezTo>
                  <a:pt x="2861560" y="545201"/>
                  <a:pt x="2861507" y="537106"/>
                  <a:pt x="2842788" y="516047"/>
                </a:cubicBezTo>
                <a:cubicBezTo>
                  <a:pt x="2825776" y="496908"/>
                  <a:pt x="2788468" y="461727"/>
                  <a:pt x="2788468" y="461727"/>
                </a:cubicBezTo>
                <a:cubicBezTo>
                  <a:pt x="2785450" y="452673"/>
                  <a:pt x="2785376" y="442018"/>
                  <a:pt x="2779414" y="434566"/>
                </a:cubicBezTo>
                <a:cubicBezTo>
                  <a:pt x="2772617" y="426069"/>
                  <a:pt x="2760613" y="423425"/>
                  <a:pt x="2752254" y="416459"/>
                </a:cubicBezTo>
                <a:cubicBezTo>
                  <a:pt x="2707043" y="378784"/>
                  <a:pt x="2745663" y="396156"/>
                  <a:pt x="2697933" y="380245"/>
                </a:cubicBezTo>
                <a:cubicBezTo>
                  <a:pt x="2691897" y="371192"/>
                  <a:pt x="2688015" y="360250"/>
                  <a:pt x="2679826" y="353085"/>
                </a:cubicBezTo>
                <a:cubicBezTo>
                  <a:pt x="2664033" y="339266"/>
                  <a:pt x="2614111" y="308072"/>
                  <a:pt x="2589291" y="298764"/>
                </a:cubicBezTo>
                <a:cubicBezTo>
                  <a:pt x="2577641" y="294395"/>
                  <a:pt x="2565149" y="292729"/>
                  <a:pt x="2553078" y="289711"/>
                </a:cubicBezTo>
                <a:cubicBezTo>
                  <a:pt x="2500882" y="254914"/>
                  <a:pt x="2551232" y="285040"/>
                  <a:pt x="2498757" y="262550"/>
                </a:cubicBezTo>
                <a:cubicBezTo>
                  <a:pt x="2486352" y="257233"/>
                  <a:pt x="2475636" y="247716"/>
                  <a:pt x="2462543" y="244443"/>
                </a:cubicBezTo>
                <a:cubicBezTo>
                  <a:pt x="2438939" y="238542"/>
                  <a:pt x="2414258" y="238408"/>
                  <a:pt x="2390115" y="235390"/>
                </a:cubicBezTo>
                <a:cubicBezTo>
                  <a:pt x="2307988" y="214857"/>
                  <a:pt x="2409454" y="238905"/>
                  <a:pt x="2290527" y="217283"/>
                </a:cubicBezTo>
                <a:cubicBezTo>
                  <a:pt x="2278285" y="215057"/>
                  <a:pt x="2266587" y="210276"/>
                  <a:pt x="2254313" y="208230"/>
                </a:cubicBezTo>
                <a:cubicBezTo>
                  <a:pt x="2212215" y="201214"/>
                  <a:pt x="2169414" y="198493"/>
                  <a:pt x="2127565" y="190123"/>
                </a:cubicBezTo>
                <a:cubicBezTo>
                  <a:pt x="2058439" y="176297"/>
                  <a:pt x="2097566" y="182978"/>
                  <a:pt x="2009870" y="172016"/>
                </a:cubicBezTo>
                <a:cubicBezTo>
                  <a:pt x="2000816" y="168998"/>
                  <a:pt x="1991967" y="165277"/>
                  <a:pt x="1982709" y="162962"/>
                </a:cubicBezTo>
                <a:cubicBezTo>
                  <a:pt x="1939256" y="152099"/>
                  <a:pt x="1912120" y="151136"/>
                  <a:pt x="1865014" y="144855"/>
                </a:cubicBezTo>
                <a:cubicBezTo>
                  <a:pt x="1843862" y="142035"/>
                  <a:pt x="1822635" y="139619"/>
                  <a:pt x="1801640" y="135802"/>
                </a:cubicBezTo>
                <a:cubicBezTo>
                  <a:pt x="1789398" y="133576"/>
                  <a:pt x="1777700" y="128794"/>
                  <a:pt x="1765426" y="126748"/>
                </a:cubicBezTo>
                <a:cubicBezTo>
                  <a:pt x="1741427" y="122748"/>
                  <a:pt x="1717141" y="120713"/>
                  <a:pt x="1692998" y="117695"/>
                </a:cubicBezTo>
                <a:cubicBezTo>
                  <a:pt x="1680927" y="114677"/>
                  <a:pt x="1669027" y="110867"/>
                  <a:pt x="1656785" y="108641"/>
                </a:cubicBezTo>
                <a:cubicBezTo>
                  <a:pt x="1537819" y="87011"/>
                  <a:pt x="1639345" y="111071"/>
                  <a:pt x="1557196" y="90535"/>
                </a:cubicBezTo>
                <a:lnTo>
                  <a:pt x="1113577" y="99588"/>
                </a:lnTo>
                <a:cubicBezTo>
                  <a:pt x="1104041" y="99955"/>
                  <a:pt x="1095805" y="106934"/>
                  <a:pt x="1086416" y="108641"/>
                </a:cubicBezTo>
                <a:cubicBezTo>
                  <a:pt x="1062478" y="112993"/>
                  <a:pt x="1038074" y="114254"/>
                  <a:pt x="1013988" y="117695"/>
                </a:cubicBezTo>
                <a:cubicBezTo>
                  <a:pt x="777980" y="151411"/>
                  <a:pt x="1117253" y="104594"/>
                  <a:pt x="914400" y="135802"/>
                </a:cubicBezTo>
                <a:cubicBezTo>
                  <a:pt x="863124" y="143691"/>
                  <a:pt x="828936" y="144757"/>
                  <a:pt x="778598" y="153909"/>
                </a:cubicBezTo>
                <a:cubicBezTo>
                  <a:pt x="766356" y="156135"/>
                  <a:pt x="754456" y="159944"/>
                  <a:pt x="742385" y="162962"/>
                </a:cubicBezTo>
                <a:lnTo>
                  <a:pt x="172016" y="153909"/>
                </a:lnTo>
                <a:cubicBezTo>
                  <a:pt x="82293" y="151308"/>
                  <a:pt x="142500" y="155243"/>
                  <a:pt x="99588" y="117695"/>
                </a:cubicBezTo>
                <a:cubicBezTo>
                  <a:pt x="83211" y="103365"/>
                  <a:pt x="45268" y="81481"/>
                  <a:pt x="45268" y="81481"/>
                </a:cubicBezTo>
                <a:cubicBezTo>
                  <a:pt x="33197" y="63374"/>
                  <a:pt x="15936" y="47805"/>
                  <a:pt x="9054" y="27160"/>
                </a:cubicBezTo>
                <a:lnTo>
                  <a:pt x="0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33400" y="3349405"/>
            <a:ext cx="905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Torque</a:t>
            </a:r>
            <a:endParaRPr lang="en-US" sz="2000" dirty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 rotWithShape="1">
          <a:blip r:embed="rId4" cstate="print"/>
          <a:srcRect l="45135" t="16667" r="16054"/>
          <a:stretch/>
        </p:blipFill>
        <p:spPr bwMode="auto">
          <a:xfrm>
            <a:off x="2057400" y="5103159"/>
            <a:ext cx="2743201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 rotWithShape="1">
          <a:blip r:embed="rId4" cstate="print"/>
          <a:srcRect l="84181" t="16667"/>
          <a:stretch/>
        </p:blipFill>
        <p:spPr bwMode="auto">
          <a:xfrm>
            <a:off x="2209800" y="6019800"/>
            <a:ext cx="111810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85800"/>
            <a:ext cx="7010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 electric field is applied to a neutral molecule.  If it experiences a force and accelerates, what two things must be true?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03275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6135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Neutral molecule must have a dipole moment and the electric field must be non-uniform. 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36899" y="24384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a neutral molecule to experience a torque in an external electric field, do we still need a dipole moment and field non-uniformity?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30703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1461" t="8861"/>
          <a:stretch/>
        </p:blipFill>
        <p:spPr bwMode="auto">
          <a:xfrm>
            <a:off x="1066800" y="1371599"/>
            <a:ext cx="8105490" cy="548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762000" y="457200"/>
            <a:ext cx="77724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Suppose we have two systems of charges, each with zero total charge.  There separation R is large compared to their dimensions.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2819400"/>
            <a:ext cx="706623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lowest non-zero contribution to their fields is the dipole term.</a:t>
            </a: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505200"/>
            <a:ext cx="1890902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Potential energy</a:t>
            </a:r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963560" y="3429000"/>
            <a:ext cx="418044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(system 2 is in the field from system 1)</a:t>
            </a:r>
          </a:p>
          <a:p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410200" y="4019490"/>
            <a:ext cx="376949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Evaluated at the origin of system 2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858000" y="4343400"/>
            <a:ext cx="22860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(40.8) for dipole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6396"/>
          <a:stretch/>
        </p:blipFill>
        <p:spPr bwMode="auto">
          <a:xfrm>
            <a:off x="0" y="838200"/>
            <a:ext cx="9067800" cy="5867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429000" y="344269"/>
            <a:ext cx="5562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Two systems of charges, one with non-zero total charge </a:t>
            </a:r>
            <a:r>
              <a:rPr lang="en-US" i="1" dirty="0" smtClean="0"/>
              <a:t>e</a:t>
            </a:r>
            <a:r>
              <a:rPr lang="en-US" dirty="0" smtClean="0"/>
              <a:t>, well separated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0" y="3124200"/>
            <a:ext cx="7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2743200"/>
            <a:ext cx="38862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Note the choice of direction for </a:t>
            </a:r>
            <a:r>
              <a:rPr lang="en-US" sz="2000" b="1" dirty="0" smtClean="0"/>
              <a:t>R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8601" y="3276600"/>
            <a:ext cx="35052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monopole filed is the lowest order contribution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406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Symbol</vt:lpstr>
      <vt:lpstr>Office Theme</vt:lpstr>
      <vt:lpstr>System of charges in an external field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Robert Peale</cp:lastModifiedBy>
  <cp:revision>14</cp:revision>
  <dcterms:created xsi:type="dcterms:W3CDTF">2013-10-24T00:00:36Z</dcterms:created>
  <dcterms:modified xsi:type="dcterms:W3CDTF">2016-10-27T18:37:13Z</dcterms:modified>
</cp:coreProperties>
</file>