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3DAF-93CA-4238-8817-F8062917889D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1F7E8-A4EE-4F76-B4EB-B035B4FAE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3DAF-93CA-4238-8817-F8062917889D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1F7E8-A4EE-4F76-B4EB-B035B4FAE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3DAF-93CA-4238-8817-F8062917889D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1F7E8-A4EE-4F76-B4EB-B035B4FAE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3DAF-93CA-4238-8817-F8062917889D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1F7E8-A4EE-4F76-B4EB-B035B4FAE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3DAF-93CA-4238-8817-F8062917889D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1F7E8-A4EE-4F76-B4EB-B035B4FAE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3DAF-93CA-4238-8817-F8062917889D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1F7E8-A4EE-4F76-B4EB-B035B4FAE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3DAF-93CA-4238-8817-F8062917889D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1F7E8-A4EE-4F76-B4EB-B035B4FAE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3DAF-93CA-4238-8817-F8062917889D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1F7E8-A4EE-4F76-B4EB-B035B4FAE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3DAF-93CA-4238-8817-F8062917889D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1F7E8-A4EE-4F76-B4EB-B035B4FAE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3DAF-93CA-4238-8817-F8062917889D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1F7E8-A4EE-4F76-B4EB-B035B4FAE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3DAF-93CA-4238-8817-F8062917889D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1F7E8-A4EE-4F76-B4EB-B035B4FAE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C3DAF-93CA-4238-8817-F8062917889D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1F7E8-A4EE-4F76-B4EB-B035B4FAED5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Constant magnetic field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LL2 section 43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2971800"/>
            <a:ext cx="28956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Electrons in atoms and circuits all perform finite motion.</a:t>
            </a:r>
          </a:p>
          <a:p>
            <a:r>
              <a:rPr lang="en-US" dirty="0"/>
              <a:t>This creates magnetic fields that are constant when averaged over time.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2400300"/>
            <a:ext cx="269557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5392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95" y="-1"/>
            <a:ext cx="7448550" cy="678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 flipV="1">
            <a:off x="3429000" y="2514600"/>
            <a:ext cx="152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248400" y="5943600"/>
            <a:ext cx="259079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Since </a:t>
            </a:r>
            <a:r>
              <a:rPr lang="en-US" b="1" dirty="0" smtClean="0"/>
              <a:t>E</a:t>
            </a:r>
            <a:r>
              <a:rPr lang="en-US" dirty="0" smtClean="0"/>
              <a:t>(t) varies over a finite range at any point </a:t>
            </a:r>
            <a:r>
              <a:rPr lang="en-US" b="1" dirty="0" smtClean="0"/>
              <a:t>r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5449669"/>
            <a:ext cx="32004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Displacement currents do not contribute to constant </a:t>
            </a:r>
            <a:r>
              <a:rPr lang="en-US" b="1" dirty="0" smtClean="0"/>
              <a:t>H</a:t>
            </a:r>
            <a:r>
              <a:rPr lang="en-US" dirty="0" smtClean="0"/>
              <a:t>-fields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444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Time-averaged vector potential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12" y="838200"/>
            <a:ext cx="6429375" cy="36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66800" y="50292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Choose Coulomb Gauge: div </a:t>
            </a:r>
            <a:r>
              <a:rPr lang="en-US" b="1" dirty="0" smtClean="0"/>
              <a:t>A</a:t>
            </a:r>
            <a:r>
              <a:rPr lang="en-US" dirty="0" smtClean="0"/>
              <a:t> = 0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286000" y="4191000"/>
            <a:ext cx="4572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410200"/>
            <a:ext cx="44196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491" y="794266"/>
            <a:ext cx="7924800" cy="2551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4800" y="609600"/>
            <a:ext cx="1783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Poisson Equation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8091" y="1784866"/>
            <a:ext cx="154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Coulomb’s law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3843291" y="1556266"/>
            <a:ext cx="14478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95814" y="1752600"/>
            <a:ext cx="9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Analogy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088750" y="1632466"/>
            <a:ext cx="0" cy="4376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586491" y="1784866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331" y="4114800"/>
            <a:ext cx="5237269" cy="255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Transition from continuous current density to discrete particles</a:t>
            </a:r>
            <a:endParaRPr lang="en-US" sz="2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066800"/>
            <a:ext cx="6677025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400800" y="28194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a</a:t>
            </a:r>
            <a:r>
              <a:rPr lang="en-US" dirty="0" smtClean="0"/>
              <a:t> is time dependent distance in the sum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2745927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 is time </a:t>
            </a:r>
            <a:r>
              <a:rPr lang="en-US" i="1" dirty="0" smtClean="0"/>
              <a:t>in</a:t>
            </a:r>
            <a:r>
              <a:rPr lang="en-US" dirty="0" smtClean="0"/>
              <a:t>dependent integration variable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6161099" y="2369589"/>
            <a:ext cx="639196" cy="631063"/>
          </a:xfrm>
          <a:custGeom>
            <a:avLst/>
            <a:gdLst>
              <a:gd name="connsiteX0" fmla="*/ 248579 w 639196"/>
              <a:gd name="connsiteY0" fmla="*/ 631063 h 631063"/>
              <a:gd name="connsiteX1" fmla="*/ 186435 w 639196"/>
              <a:gd name="connsiteY1" fmla="*/ 622186 h 631063"/>
              <a:gd name="connsiteX2" fmla="*/ 159802 w 639196"/>
              <a:gd name="connsiteY2" fmla="*/ 604430 h 631063"/>
              <a:gd name="connsiteX3" fmla="*/ 133169 w 639196"/>
              <a:gd name="connsiteY3" fmla="*/ 595553 h 631063"/>
              <a:gd name="connsiteX4" fmla="*/ 71025 w 639196"/>
              <a:gd name="connsiteY4" fmla="*/ 551164 h 631063"/>
              <a:gd name="connsiteX5" fmla="*/ 53270 w 639196"/>
              <a:gd name="connsiteY5" fmla="*/ 524531 h 631063"/>
              <a:gd name="connsiteX6" fmla="*/ 26637 w 639196"/>
              <a:gd name="connsiteY6" fmla="*/ 515654 h 631063"/>
              <a:gd name="connsiteX7" fmla="*/ 17759 w 639196"/>
              <a:gd name="connsiteY7" fmla="*/ 489021 h 631063"/>
              <a:gd name="connsiteX8" fmla="*/ 4 w 639196"/>
              <a:gd name="connsiteY8" fmla="*/ 462388 h 631063"/>
              <a:gd name="connsiteX9" fmla="*/ 17759 w 639196"/>
              <a:gd name="connsiteY9" fmla="*/ 293712 h 631063"/>
              <a:gd name="connsiteX10" fmla="*/ 35515 w 639196"/>
              <a:gd name="connsiteY10" fmla="*/ 267079 h 631063"/>
              <a:gd name="connsiteX11" fmla="*/ 79903 w 639196"/>
              <a:gd name="connsiteY11" fmla="*/ 187180 h 631063"/>
              <a:gd name="connsiteX12" fmla="*/ 106536 w 639196"/>
              <a:gd name="connsiteY12" fmla="*/ 169425 h 631063"/>
              <a:gd name="connsiteX13" fmla="*/ 150924 w 639196"/>
              <a:gd name="connsiteY13" fmla="*/ 142792 h 631063"/>
              <a:gd name="connsiteX14" fmla="*/ 195313 w 639196"/>
              <a:gd name="connsiteY14" fmla="*/ 98403 h 631063"/>
              <a:gd name="connsiteX15" fmla="*/ 301845 w 639196"/>
              <a:gd name="connsiteY15" fmla="*/ 62893 h 631063"/>
              <a:gd name="connsiteX16" fmla="*/ 328478 w 639196"/>
              <a:gd name="connsiteY16" fmla="*/ 54015 h 631063"/>
              <a:gd name="connsiteX17" fmla="*/ 355111 w 639196"/>
              <a:gd name="connsiteY17" fmla="*/ 36260 h 631063"/>
              <a:gd name="connsiteX18" fmla="*/ 408377 w 639196"/>
              <a:gd name="connsiteY18" fmla="*/ 18504 h 631063"/>
              <a:gd name="connsiteX19" fmla="*/ 435010 w 639196"/>
              <a:gd name="connsiteY19" fmla="*/ 9627 h 631063"/>
              <a:gd name="connsiteX20" fmla="*/ 639196 w 639196"/>
              <a:gd name="connsiteY20" fmla="*/ 749 h 631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39196" h="631063">
                <a:moveTo>
                  <a:pt x="248579" y="631063"/>
                </a:moveTo>
                <a:cubicBezTo>
                  <a:pt x="227864" y="628104"/>
                  <a:pt x="206477" y="628199"/>
                  <a:pt x="186435" y="622186"/>
                </a:cubicBezTo>
                <a:cubicBezTo>
                  <a:pt x="176215" y="619120"/>
                  <a:pt x="169345" y="609202"/>
                  <a:pt x="159802" y="604430"/>
                </a:cubicBezTo>
                <a:cubicBezTo>
                  <a:pt x="151432" y="600245"/>
                  <a:pt x="142047" y="598512"/>
                  <a:pt x="133169" y="595553"/>
                </a:cubicBezTo>
                <a:cubicBezTo>
                  <a:pt x="91041" y="553425"/>
                  <a:pt x="113539" y="565336"/>
                  <a:pt x="71025" y="551164"/>
                </a:cubicBezTo>
                <a:cubicBezTo>
                  <a:pt x="65107" y="542286"/>
                  <a:pt x="61602" y="531196"/>
                  <a:pt x="53270" y="524531"/>
                </a:cubicBezTo>
                <a:cubicBezTo>
                  <a:pt x="45963" y="518685"/>
                  <a:pt x="33254" y="522271"/>
                  <a:pt x="26637" y="515654"/>
                </a:cubicBezTo>
                <a:cubicBezTo>
                  <a:pt x="20020" y="509037"/>
                  <a:pt x="21944" y="497391"/>
                  <a:pt x="17759" y="489021"/>
                </a:cubicBezTo>
                <a:cubicBezTo>
                  <a:pt x="12987" y="479478"/>
                  <a:pt x="5922" y="471266"/>
                  <a:pt x="4" y="462388"/>
                </a:cubicBezTo>
                <a:cubicBezTo>
                  <a:pt x="817" y="449381"/>
                  <a:pt x="-4413" y="338056"/>
                  <a:pt x="17759" y="293712"/>
                </a:cubicBezTo>
                <a:cubicBezTo>
                  <a:pt x="22531" y="284169"/>
                  <a:pt x="29596" y="275957"/>
                  <a:pt x="35515" y="267079"/>
                </a:cubicBezTo>
                <a:cubicBezTo>
                  <a:pt x="44766" y="239325"/>
                  <a:pt x="53736" y="204624"/>
                  <a:pt x="79903" y="187180"/>
                </a:cubicBezTo>
                <a:cubicBezTo>
                  <a:pt x="88781" y="181262"/>
                  <a:pt x="98205" y="176090"/>
                  <a:pt x="106536" y="169425"/>
                </a:cubicBezTo>
                <a:cubicBezTo>
                  <a:pt x="141354" y="141570"/>
                  <a:pt x="104671" y="158208"/>
                  <a:pt x="150924" y="142792"/>
                </a:cubicBezTo>
                <a:cubicBezTo>
                  <a:pt x="165720" y="127996"/>
                  <a:pt x="175462" y="105020"/>
                  <a:pt x="195313" y="98403"/>
                </a:cubicBezTo>
                <a:lnTo>
                  <a:pt x="301845" y="62893"/>
                </a:lnTo>
                <a:cubicBezTo>
                  <a:pt x="310723" y="59934"/>
                  <a:pt x="320692" y="59206"/>
                  <a:pt x="328478" y="54015"/>
                </a:cubicBezTo>
                <a:cubicBezTo>
                  <a:pt x="337356" y="48097"/>
                  <a:pt x="345361" y="40593"/>
                  <a:pt x="355111" y="36260"/>
                </a:cubicBezTo>
                <a:cubicBezTo>
                  <a:pt x="372214" y="28659"/>
                  <a:pt x="390622" y="24422"/>
                  <a:pt x="408377" y="18504"/>
                </a:cubicBezTo>
                <a:cubicBezTo>
                  <a:pt x="417255" y="15545"/>
                  <a:pt x="425709" y="10660"/>
                  <a:pt x="435010" y="9627"/>
                </a:cubicBezTo>
                <a:cubicBezTo>
                  <a:pt x="556085" y="-3826"/>
                  <a:pt x="488112" y="749"/>
                  <a:pt x="639196" y="74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379216" y="2379216"/>
            <a:ext cx="532660" cy="710213"/>
          </a:xfrm>
          <a:custGeom>
            <a:avLst/>
            <a:gdLst>
              <a:gd name="connsiteX0" fmla="*/ 0 w 532660"/>
              <a:gd name="connsiteY0" fmla="*/ 710213 h 710213"/>
              <a:gd name="connsiteX1" fmla="*/ 142042 w 532660"/>
              <a:gd name="connsiteY1" fmla="*/ 692458 h 710213"/>
              <a:gd name="connsiteX2" fmla="*/ 292963 w 532660"/>
              <a:gd name="connsiteY2" fmla="*/ 674702 h 710213"/>
              <a:gd name="connsiteX3" fmla="*/ 346229 w 532660"/>
              <a:gd name="connsiteY3" fmla="*/ 656947 h 710213"/>
              <a:gd name="connsiteX4" fmla="*/ 417250 w 532660"/>
              <a:gd name="connsiteY4" fmla="*/ 639192 h 710213"/>
              <a:gd name="connsiteX5" fmla="*/ 470516 w 532660"/>
              <a:gd name="connsiteY5" fmla="*/ 603681 h 710213"/>
              <a:gd name="connsiteX6" fmla="*/ 488271 w 532660"/>
              <a:gd name="connsiteY6" fmla="*/ 577048 h 710213"/>
              <a:gd name="connsiteX7" fmla="*/ 523782 w 532660"/>
              <a:gd name="connsiteY7" fmla="*/ 532660 h 710213"/>
              <a:gd name="connsiteX8" fmla="*/ 532660 w 532660"/>
              <a:gd name="connsiteY8" fmla="*/ 506027 h 710213"/>
              <a:gd name="connsiteX9" fmla="*/ 506027 w 532660"/>
              <a:gd name="connsiteY9" fmla="*/ 390617 h 710213"/>
              <a:gd name="connsiteX10" fmla="*/ 452761 w 532660"/>
              <a:gd name="connsiteY10" fmla="*/ 372862 h 710213"/>
              <a:gd name="connsiteX11" fmla="*/ 426128 w 532660"/>
              <a:gd name="connsiteY11" fmla="*/ 363984 h 710213"/>
              <a:gd name="connsiteX12" fmla="*/ 399495 w 532660"/>
              <a:gd name="connsiteY12" fmla="*/ 355106 h 710213"/>
              <a:gd name="connsiteX13" fmla="*/ 372862 w 532660"/>
              <a:gd name="connsiteY13" fmla="*/ 346229 h 710213"/>
              <a:gd name="connsiteX14" fmla="*/ 292963 w 532660"/>
              <a:gd name="connsiteY14" fmla="*/ 310718 h 710213"/>
              <a:gd name="connsiteX15" fmla="*/ 266330 w 532660"/>
              <a:gd name="connsiteY15" fmla="*/ 301840 h 710213"/>
              <a:gd name="connsiteX16" fmla="*/ 239697 w 532660"/>
              <a:gd name="connsiteY16" fmla="*/ 292963 h 710213"/>
              <a:gd name="connsiteX17" fmla="*/ 221941 w 532660"/>
              <a:gd name="connsiteY17" fmla="*/ 275207 h 710213"/>
              <a:gd name="connsiteX18" fmla="*/ 186431 w 532660"/>
              <a:gd name="connsiteY18" fmla="*/ 266330 h 710213"/>
              <a:gd name="connsiteX19" fmla="*/ 159798 w 532660"/>
              <a:gd name="connsiteY19" fmla="*/ 257452 h 710213"/>
              <a:gd name="connsiteX20" fmla="*/ 142042 w 532660"/>
              <a:gd name="connsiteY20" fmla="*/ 239697 h 710213"/>
              <a:gd name="connsiteX21" fmla="*/ 142042 w 532660"/>
              <a:gd name="connsiteY21" fmla="*/ 168675 h 710213"/>
              <a:gd name="connsiteX22" fmla="*/ 159798 w 532660"/>
              <a:gd name="connsiteY22" fmla="*/ 106532 h 710213"/>
              <a:gd name="connsiteX23" fmla="*/ 177553 w 532660"/>
              <a:gd name="connsiteY23" fmla="*/ 88776 h 710213"/>
              <a:gd name="connsiteX24" fmla="*/ 195308 w 532660"/>
              <a:gd name="connsiteY24" fmla="*/ 62143 h 710213"/>
              <a:gd name="connsiteX25" fmla="*/ 248574 w 532660"/>
              <a:gd name="connsiteY25" fmla="*/ 44388 h 710213"/>
              <a:gd name="connsiteX26" fmla="*/ 319596 w 532660"/>
              <a:gd name="connsiteY26" fmla="*/ 8877 h 710213"/>
              <a:gd name="connsiteX27" fmla="*/ 346229 w 532660"/>
              <a:gd name="connsiteY27" fmla="*/ 0 h 710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532660" h="710213">
                <a:moveTo>
                  <a:pt x="0" y="710213"/>
                </a:moveTo>
                <a:lnTo>
                  <a:pt x="142042" y="692458"/>
                </a:lnTo>
                <a:cubicBezTo>
                  <a:pt x="245653" y="680945"/>
                  <a:pt x="195351" y="686904"/>
                  <a:pt x="292963" y="674702"/>
                </a:cubicBezTo>
                <a:cubicBezTo>
                  <a:pt x="310718" y="668784"/>
                  <a:pt x="327877" y="660618"/>
                  <a:pt x="346229" y="656947"/>
                </a:cubicBezTo>
                <a:cubicBezTo>
                  <a:pt x="399793" y="646234"/>
                  <a:pt x="376302" y="652840"/>
                  <a:pt x="417250" y="639192"/>
                </a:cubicBezTo>
                <a:cubicBezTo>
                  <a:pt x="435005" y="627355"/>
                  <a:pt x="458679" y="621436"/>
                  <a:pt x="470516" y="603681"/>
                </a:cubicBezTo>
                <a:cubicBezTo>
                  <a:pt x="476434" y="594803"/>
                  <a:pt x="481606" y="585379"/>
                  <a:pt x="488271" y="577048"/>
                </a:cubicBezTo>
                <a:cubicBezTo>
                  <a:pt x="510294" y="549520"/>
                  <a:pt x="505563" y="569098"/>
                  <a:pt x="523782" y="532660"/>
                </a:cubicBezTo>
                <a:cubicBezTo>
                  <a:pt x="527967" y="524290"/>
                  <a:pt x="529701" y="514905"/>
                  <a:pt x="532660" y="506027"/>
                </a:cubicBezTo>
                <a:cubicBezTo>
                  <a:pt x="531632" y="495743"/>
                  <a:pt x="537082" y="410026"/>
                  <a:pt x="506027" y="390617"/>
                </a:cubicBezTo>
                <a:cubicBezTo>
                  <a:pt x="490156" y="380698"/>
                  <a:pt x="470516" y="378780"/>
                  <a:pt x="452761" y="372862"/>
                </a:cubicBezTo>
                <a:lnTo>
                  <a:pt x="426128" y="363984"/>
                </a:lnTo>
                <a:lnTo>
                  <a:pt x="399495" y="355106"/>
                </a:lnTo>
                <a:lnTo>
                  <a:pt x="372862" y="346229"/>
                </a:lnTo>
                <a:cubicBezTo>
                  <a:pt x="330656" y="318091"/>
                  <a:pt x="356352" y="331848"/>
                  <a:pt x="292963" y="310718"/>
                </a:cubicBezTo>
                <a:lnTo>
                  <a:pt x="266330" y="301840"/>
                </a:lnTo>
                <a:lnTo>
                  <a:pt x="239697" y="292963"/>
                </a:lnTo>
                <a:cubicBezTo>
                  <a:pt x="233778" y="287044"/>
                  <a:pt x="229428" y="278950"/>
                  <a:pt x="221941" y="275207"/>
                </a:cubicBezTo>
                <a:cubicBezTo>
                  <a:pt x="211028" y="269751"/>
                  <a:pt x="198162" y="269682"/>
                  <a:pt x="186431" y="266330"/>
                </a:cubicBezTo>
                <a:cubicBezTo>
                  <a:pt x="177433" y="263759"/>
                  <a:pt x="168676" y="260411"/>
                  <a:pt x="159798" y="257452"/>
                </a:cubicBezTo>
                <a:cubicBezTo>
                  <a:pt x="153879" y="251534"/>
                  <a:pt x="146348" y="246874"/>
                  <a:pt x="142042" y="239697"/>
                </a:cubicBezTo>
                <a:cubicBezTo>
                  <a:pt x="125981" y="212929"/>
                  <a:pt x="135220" y="199375"/>
                  <a:pt x="142042" y="168675"/>
                </a:cubicBezTo>
                <a:cubicBezTo>
                  <a:pt x="143408" y="162529"/>
                  <a:pt x="154564" y="115255"/>
                  <a:pt x="159798" y="106532"/>
                </a:cubicBezTo>
                <a:cubicBezTo>
                  <a:pt x="164104" y="99355"/>
                  <a:pt x="172324" y="95312"/>
                  <a:pt x="177553" y="88776"/>
                </a:cubicBezTo>
                <a:cubicBezTo>
                  <a:pt x="184218" y="80444"/>
                  <a:pt x="186260" y="67798"/>
                  <a:pt x="195308" y="62143"/>
                </a:cubicBezTo>
                <a:cubicBezTo>
                  <a:pt x="211179" y="52224"/>
                  <a:pt x="248574" y="44388"/>
                  <a:pt x="248574" y="44388"/>
                </a:cubicBezTo>
                <a:cubicBezTo>
                  <a:pt x="279564" y="13400"/>
                  <a:pt x="258391" y="29279"/>
                  <a:pt x="319596" y="8877"/>
                </a:cubicBezTo>
                <a:lnTo>
                  <a:pt x="346229" y="0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1712" y="5562600"/>
            <a:ext cx="5334000" cy="1106397"/>
          </a:xfrm>
          <a:prstGeom prst="rect">
            <a:avLst/>
          </a:prstGeom>
          <a:solidFill>
            <a:srgbClr val="FFFF00"/>
          </a:solidFill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7845"/>
            <a:ext cx="6629400" cy="6744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" y="1824335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Curl is with respect to field point coordinates </a:t>
            </a:r>
            <a:r>
              <a:rPr lang="en-US" b="1" dirty="0" smtClean="0"/>
              <a:t>r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341789" y="1752600"/>
            <a:ext cx="236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 point coordinates r’ integrate out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66106" y="5181600"/>
            <a:ext cx="3351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0, since </a:t>
            </a:r>
            <a:r>
              <a:rPr lang="en-US" b="1" dirty="0" smtClean="0"/>
              <a:t>j</a:t>
            </a:r>
            <a:r>
              <a:rPr lang="en-US" dirty="0" smtClean="0"/>
              <a:t> is a function of </a:t>
            </a:r>
            <a:r>
              <a:rPr lang="en-US" b="1" dirty="0" smtClean="0"/>
              <a:t>r</a:t>
            </a:r>
            <a:r>
              <a:rPr lang="en-US" dirty="0" smtClean="0"/>
              <a:t>’, not </a:t>
            </a:r>
            <a:r>
              <a:rPr lang="en-US" b="1" dirty="0" smtClean="0"/>
              <a:t>r</a:t>
            </a:r>
            <a:endParaRPr lang="en-US" b="1" dirty="0"/>
          </a:p>
        </p:txBody>
      </p:sp>
      <p:sp>
        <p:nvSpPr>
          <p:cNvPr id="8" name="Freeform 7"/>
          <p:cNvSpPr/>
          <p:nvPr/>
        </p:nvSpPr>
        <p:spPr>
          <a:xfrm>
            <a:off x="2190939" y="1502875"/>
            <a:ext cx="725211" cy="896293"/>
          </a:xfrm>
          <a:custGeom>
            <a:avLst/>
            <a:gdLst>
              <a:gd name="connsiteX0" fmla="*/ 0 w 725211"/>
              <a:gd name="connsiteY0" fmla="*/ 896293 h 896293"/>
              <a:gd name="connsiteX1" fmla="*/ 162962 w 725211"/>
              <a:gd name="connsiteY1" fmla="*/ 869133 h 896293"/>
              <a:gd name="connsiteX2" fmla="*/ 226336 w 725211"/>
              <a:gd name="connsiteY2" fmla="*/ 851026 h 896293"/>
              <a:gd name="connsiteX3" fmla="*/ 253497 w 725211"/>
              <a:gd name="connsiteY3" fmla="*/ 841973 h 896293"/>
              <a:gd name="connsiteX4" fmla="*/ 289711 w 725211"/>
              <a:gd name="connsiteY4" fmla="*/ 823866 h 896293"/>
              <a:gd name="connsiteX5" fmla="*/ 316871 w 725211"/>
              <a:gd name="connsiteY5" fmla="*/ 814812 h 896293"/>
              <a:gd name="connsiteX6" fmla="*/ 371192 w 725211"/>
              <a:gd name="connsiteY6" fmla="*/ 778598 h 896293"/>
              <a:gd name="connsiteX7" fmla="*/ 416459 w 725211"/>
              <a:gd name="connsiteY7" fmla="*/ 742384 h 896293"/>
              <a:gd name="connsiteX8" fmla="*/ 443619 w 725211"/>
              <a:gd name="connsiteY8" fmla="*/ 715224 h 896293"/>
              <a:gd name="connsiteX9" fmla="*/ 497940 w 725211"/>
              <a:gd name="connsiteY9" fmla="*/ 679010 h 896293"/>
              <a:gd name="connsiteX10" fmla="*/ 552261 w 725211"/>
              <a:gd name="connsiteY10" fmla="*/ 624689 h 896293"/>
              <a:gd name="connsiteX11" fmla="*/ 597528 w 725211"/>
              <a:gd name="connsiteY11" fmla="*/ 561315 h 896293"/>
              <a:gd name="connsiteX12" fmla="*/ 633742 w 725211"/>
              <a:gd name="connsiteY12" fmla="*/ 506994 h 896293"/>
              <a:gd name="connsiteX13" fmla="*/ 651849 w 725211"/>
              <a:gd name="connsiteY13" fmla="*/ 479834 h 896293"/>
              <a:gd name="connsiteX14" fmla="*/ 669956 w 725211"/>
              <a:gd name="connsiteY14" fmla="*/ 425513 h 896293"/>
              <a:gd name="connsiteX15" fmla="*/ 679010 w 725211"/>
              <a:gd name="connsiteY15" fmla="*/ 398353 h 896293"/>
              <a:gd name="connsiteX16" fmla="*/ 688063 w 725211"/>
              <a:gd name="connsiteY16" fmla="*/ 362139 h 896293"/>
              <a:gd name="connsiteX17" fmla="*/ 706170 w 725211"/>
              <a:gd name="connsiteY17" fmla="*/ 162963 h 896293"/>
              <a:gd name="connsiteX18" fmla="*/ 715223 w 725211"/>
              <a:gd name="connsiteY18" fmla="*/ 90535 h 896293"/>
              <a:gd name="connsiteX19" fmla="*/ 724277 w 725211"/>
              <a:gd name="connsiteY19" fmla="*/ 63375 h 896293"/>
              <a:gd name="connsiteX20" fmla="*/ 724277 w 725211"/>
              <a:gd name="connsiteY20" fmla="*/ 0 h 896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25211" h="896293">
                <a:moveTo>
                  <a:pt x="0" y="896293"/>
                </a:moveTo>
                <a:cubicBezTo>
                  <a:pt x="54735" y="889451"/>
                  <a:pt x="109578" y="884386"/>
                  <a:pt x="162962" y="869133"/>
                </a:cubicBezTo>
                <a:lnTo>
                  <a:pt x="226336" y="851026"/>
                </a:lnTo>
                <a:cubicBezTo>
                  <a:pt x="235477" y="848284"/>
                  <a:pt x="244725" y="845732"/>
                  <a:pt x="253497" y="841973"/>
                </a:cubicBezTo>
                <a:cubicBezTo>
                  <a:pt x="265902" y="836657"/>
                  <a:pt x="277306" y="829183"/>
                  <a:pt x="289711" y="823866"/>
                </a:cubicBezTo>
                <a:cubicBezTo>
                  <a:pt x="298482" y="820107"/>
                  <a:pt x="308529" y="819447"/>
                  <a:pt x="316871" y="814812"/>
                </a:cubicBezTo>
                <a:cubicBezTo>
                  <a:pt x="335894" y="804243"/>
                  <a:pt x="371192" y="778598"/>
                  <a:pt x="371192" y="778598"/>
                </a:cubicBezTo>
                <a:cubicBezTo>
                  <a:pt x="411687" y="717856"/>
                  <a:pt x="363984" y="777368"/>
                  <a:pt x="416459" y="742384"/>
                </a:cubicBezTo>
                <a:cubicBezTo>
                  <a:pt x="427112" y="735282"/>
                  <a:pt x="433513" y="723084"/>
                  <a:pt x="443619" y="715224"/>
                </a:cubicBezTo>
                <a:cubicBezTo>
                  <a:pt x="460797" y="701863"/>
                  <a:pt x="482552" y="694398"/>
                  <a:pt x="497940" y="679010"/>
                </a:cubicBezTo>
                <a:cubicBezTo>
                  <a:pt x="516047" y="660903"/>
                  <a:pt x="538057" y="645995"/>
                  <a:pt x="552261" y="624689"/>
                </a:cubicBezTo>
                <a:cubicBezTo>
                  <a:pt x="611142" y="536370"/>
                  <a:pt x="518904" y="673637"/>
                  <a:pt x="597528" y="561315"/>
                </a:cubicBezTo>
                <a:cubicBezTo>
                  <a:pt x="610008" y="543487"/>
                  <a:pt x="621671" y="525101"/>
                  <a:pt x="633742" y="506994"/>
                </a:cubicBezTo>
                <a:cubicBezTo>
                  <a:pt x="639778" y="497941"/>
                  <a:pt x="648408" y="490156"/>
                  <a:pt x="651849" y="479834"/>
                </a:cubicBezTo>
                <a:lnTo>
                  <a:pt x="669956" y="425513"/>
                </a:lnTo>
                <a:cubicBezTo>
                  <a:pt x="672974" y="416460"/>
                  <a:pt x="676696" y="407611"/>
                  <a:pt x="679010" y="398353"/>
                </a:cubicBezTo>
                <a:lnTo>
                  <a:pt x="688063" y="362139"/>
                </a:lnTo>
                <a:cubicBezTo>
                  <a:pt x="697071" y="245033"/>
                  <a:pt x="694258" y="264218"/>
                  <a:pt x="706170" y="162963"/>
                </a:cubicBezTo>
                <a:cubicBezTo>
                  <a:pt x="709013" y="138799"/>
                  <a:pt x="710871" y="114473"/>
                  <a:pt x="715223" y="90535"/>
                </a:cubicBezTo>
                <a:cubicBezTo>
                  <a:pt x="716930" y="81146"/>
                  <a:pt x="723327" y="72871"/>
                  <a:pt x="724277" y="63375"/>
                </a:cubicBezTo>
                <a:cubicBezTo>
                  <a:pt x="726379" y="42355"/>
                  <a:pt x="724277" y="21125"/>
                  <a:pt x="724277" y="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961299" y="1646713"/>
            <a:ext cx="1258432" cy="707188"/>
          </a:xfrm>
          <a:custGeom>
            <a:avLst/>
            <a:gdLst>
              <a:gd name="connsiteX0" fmla="*/ 1258432 w 1258432"/>
              <a:gd name="connsiteY0" fmla="*/ 707188 h 707188"/>
              <a:gd name="connsiteX1" fmla="*/ 1086416 w 1258432"/>
              <a:gd name="connsiteY1" fmla="*/ 698135 h 707188"/>
              <a:gd name="connsiteX2" fmla="*/ 986828 w 1258432"/>
              <a:gd name="connsiteY2" fmla="*/ 680028 h 707188"/>
              <a:gd name="connsiteX3" fmla="*/ 941560 w 1258432"/>
              <a:gd name="connsiteY3" fmla="*/ 652867 h 707188"/>
              <a:gd name="connsiteX4" fmla="*/ 887240 w 1258432"/>
              <a:gd name="connsiteY4" fmla="*/ 634760 h 707188"/>
              <a:gd name="connsiteX5" fmla="*/ 823865 w 1258432"/>
              <a:gd name="connsiteY5" fmla="*/ 598546 h 707188"/>
              <a:gd name="connsiteX6" fmla="*/ 769545 w 1258432"/>
              <a:gd name="connsiteY6" fmla="*/ 562333 h 707188"/>
              <a:gd name="connsiteX7" fmla="*/ 742384 w 1258432"/>
              <a:gd name="connsiteY7" fmla="*/ 544226 h 707188"/>
              <a:gd name="connsiteX8" fmla="*/ 679010 w 1258432"/>
              <a:gd name="connsiteY8" fmla="*/ 462744 h 707188"/>
              <a:gd name="connsiteX9" fmla="*/ 660903 w 1258432"/>
              <a:gd name="connsiteY9" fmla="*/ 435584 h 707188"/>
              <a:gd name="connsiteX10" fmla="*/ 633743 w 1258432"/>
              <a:gd name="connsiteY10" fmla="*/ 381263 h 707188"/>
              <a:gd name="connsiteX11" fmla="*/ 606582 w 1258432"/>
              <a:gd name="connsiteY11" fmla="*/ 326942 h 707188"/>
              <a:gd name="connsiteX12" fmla="*/ 579422 w 1258432"/>
              <a:gd name="connsiteY12" fmla="*/ 263568 h 707188"/>
              <a:gd name="connsiteX13" fmla="*/ 534154 w 1258432"/>
              <a:gd name="connsiteY13" fmla="*/ 200194 h 707188"/>
              <a:gd name="connsiteX14" fmla="*/ 497941 w 1258432"/>
              <a:gd name="connsiteY14" fmla="*/ 145873 h 707188"/>
              <a:gd name="connsiteX15" fmla="*/ 470780 w 1258432"/>
              <a:gd name="connsiteY15" fmla="*/ 127766 h 707188"/>
              <a:gd name="connsiteX16" fmla="*/ 443620 w 1258432"/>
              <a:gd name="connsiteY16" fmla="*/ 100606 h 707188"/>
              <a:gd name="connsiteX17" fmla="*/ 389299 w 1258432"/>
              <a:gd name="connsiteY17" fmla="*/ 82499 h 707188"/>
              <a:gd name="connsiteX18" fmla="*/ 334978 w 1258432"/>
              <a:gd name="connsiteY18" fmla="*/ 55338 h 707188"/>
              <a:gd name="connsiteX19" fmla="*/ 307818 w 1258432"/>
              <a:gd name="connsiteY19" fmla="*/ 37232 h 707188"/>
              <a:gd name="connsiteX20" fmla="*/ 253497 w 1258432"/>
              <a:gd name="connsiteY20" fmla="*/ 19125 h 707188"/>
              <a:gd name="connsiteX21" fmla="*/ 172016 w 1258432"/>
              <a:gd name="connsiteY21" fmla="*/ 1018 h 707188"/>
              <a:gd name="connsiteX22" fmla="*/ 0 w 1258432"/>
              <a:gd name="connsiteY22" fmla="*/ 1018 h 707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58432" h="707188">
                <a:moveTo>
                  <a:pt x="1258432" y="707188"/>
                </a:moveTo>
                <a:cubicBezTo>
                  <a:pt x="1201093" y="704170"/>
                  <a:pt x="1143651" y="702714"/>
                  <a:pt x="1086416" y="698135"/>
                </a:cubicBezTo>
                <a:cubicBezTo>
                  <a:pt x="1067120" y="696591"/>
                  <a:pt x="1008012" y="684265"/>
                  <a:pt x="986828" y="680028"/>
                </a:cubicBezTo>
                <a:cubicBezTo>
                  <a:pt x="971739" y="670974"/>
                  <a:pt x="957580" y="660149"/>
                  <a:pt x="941560" y="652867"/>
                </a:cubicBezTo>
                <a:cubicBezTo>
                  <a:pt x="924185" y="644969"/>
                  <a:pt x="903121" y="645347"/>
                  <a:pt x="887240" y="634760"/>
                </a:cubicBezTo>
                <a:cubicBezTo>
                  <a:pt x="793280" y="572121"/>
                  <a:pt x="938736" y="667468"/>
                  <a:pt x="823865" y="598546"/>
                </a:cubicBezTo>
                <a:cubicBezTo>
                  <a:pt x="805205" y="587350"/>
                  <a:pt x="787652" y="574404"/>
                  <a:pt x="769545" y="562333"/>
                </a:cubicBezTo>
                <a:cubicBezTo>
                  <a:pt x="760491" y="556297"/>
                  <a:pt x="750078" y="551920"/>
                  <a:pt x="742384" y="544226"/>
                </a:cubicBezTo>
                <a:cubicBezTo>
                  <a:pt x="699836" y="501676"/>
                  <a:pt x="722327" y="527719"/>
                  <a:pt x="679010" y="462744"/>
                </a:cubicBezTo>
                <a:lnTo>
                  <a:pt x="660903" y="435584"/>
                </a:lnTo>
                <a:cubicBezTo>
                  <a:pt x="638151" y="367324"/>
                  <a:pt x="668840" y="451457"/>
                  <a:pt x="633743" y="381263"/>
                </a:cubicBezTo>
                <a:cubicBezTo>
                  <a:pt x="596259" y="306296"/>
                  <a:pt x="658475" y="404783"/>
                  <a:pt x="606582" y="326942"/>
                </a:cubicBezTo>
                <a:cubicBezTo>
                  <a:pt x="596425" y="296471"/>
                  <a:pt x="597322" y="294893"/>
                  <a:pt x="579422" y="263568"/>
                </a:cubicBezTo>
                <a:cubicBezTo>
                  <a:pt x="566340" y="240674"/>
                  <a:pt x="549268" y="221786"/>
                  <a:pt x="534154" y="200194"/>
                </a:cubicBezTo>
                <a:cubicBezTo>
                  <a:pt x="521675" y="182366"/>
                  <a:pt x="516048" y="157944"/>
                  <a:pt x="497941" y="145873"/>
                </a:cubicBezTo>
                <a:cubicBezTo>
                  <a:pt x="488887" y="139837"/>
                  <a:pt x="479139" y="134732"/>
                  <a:pt x="470780" y="127766"/>
                </a:cubicBezTo>
                <a:cubicBezTo>
                  <a:pt x="460944" y="119570"/>
                  <a:pt x="454812" y="106824"/>
                  <a:pt x="443620" y="100606"/>
                </a:cubicBezTo>
                <a:cubicBezTo>
                  <a:pt x="426935" y="91337"/>
                  <a:pt x="389299" y="82499"/>
                  <a:pt x="389299" y="82499"/>
                </a:cubicBezTo>
                <a:cubicBezTo>
                  <a:pt x="311473" y="30614"/>
                  <a:pt x="409935" y="92816"/>
                  <a:pt x="334978" y="55338"/>
                </a:cubicBezTo>
                <a:cubicBezTo>
                  <a:pt x="325246" y="50472"/>
                  <a:pt x="317761" y="41651"/>
                  <a:pt x="307818" y="37232"/>
                </a:cubicBezTo>
                <a:cubicBezTo>
                  <a:pt x="290377" y="29480"/>
                  <a:pt x="271604" y="25161"/>
                  <a:pt x="253497" y="19125"/>
                </a:cubicBezTo>
                <a:cubicBezTo>
                  <a:pt x="223226" y="9035"/>
                  <a:pt x="208236" y="2467"/>
                  <a:pt x="172016" y="1018"/>
                </a:cubicBezTo>
                <a:cubicBezTo>
                  <a:pt x="114723" y="-1274"/>
                  <a:pt x="57339" y="1018"/>
                  <a:pt x="0" y="1018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372824" y="5024673"/>
            <a:ext cx="307818" cy="362139"/>
          </a:xfrm>
          <a:custGeom>
            <a:avLst/>
            <a:gdLst>
              <a:gd name="connsiteX0" fmla="*/ 0 w 307818"/>
              <a:gd name="connsiteY0" fmla="*/ 0 h 362139"/>
              <a:gd name="connsiteX1" fmla="*/ 9053 w 307818"/>
              <a:gd name="connsiteY1" fmla="*/ 72428 h 362139"/>
              <a:gd name="connsiteX2" fmla="*/ 18107 w 307818"/>
              <a:gd name="connsiteY2" fmla="*/ 99588 h 362139"/>
              <a:gd name="connsiteX3" fmla="*/ 27160 w 307818"/>
              <a:gd name="connsiteY3" fmla="*/ 208230 h 362139"/>
              <a:gd name="connsiteX4" fmla="*/ 36214 w 307818"/>
              <a:gd name="connsiteY4" fmla="*/ 235390 h 362139"/>
              <a:gd name="connsiteX5" fmla="*/ 117695 w 307818"/>
              <a:gd name="connsiteY5" fmla="*/ 298765 h 362139"/>
              <a:gd name="connsiteX6" fmla="*/ 172016 w 307818"/>
              <a:gd name="connsiteY6" fmla="*/ 334978 h 362139"/>
              <a:gd name="connsiteX7" fmla="*/ 226336 w 307818"/>
              <a:gd name="connsiteY7" fmla="*/ 353085 h 362139"/>
              <a:gd name="connsiteX8" fmla="*/ 253497 w 307818"/>
              <a:gd name="connsiteY8" fmla="*/ 362139 h 362139"/>
              <a:gd name="connsiteX9" fmla="*/ 307818 w 307818"/>
              <a:gd name="connsiteY9" fmla="*/ 362139 h 362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07818" h="362139">
                <a:moveTo>
                  <a:pt x="0" y="0"/>
                </a:moveTo>
                <a:cubicBezTo>
                  <a:pt x="3018" y="24143"/>
                  <a:pt x="4701" y="48490"/>
                  <a:pt x="9053" y="72428"/>
                </a:cubicBezTo>
                <a:cubicBezTo>
                  <a:pt x="10760" y="81817"/>
                  <a:pt x="16846" y="90129"/>
                  <a:pt x="18107" y="99588"/>
                </a:cubicBezTo>
                <a:cubicBezTo>
                  <a:pt x="22910" y="135609"/>
                  <a:pt x="22357" y="172209"/>
                  <a:pt x="27160" y="208230"/>
                </a:cubicBezTo>
                <a:cubicBezTo>
                  <a:pt x="28421" y="217689"/>
                  <a:pt x="30920" y="227450"/>
                  <a:pt x="36214" y="235390"/>
                </a:cubicBezTo>
                <a:cubicBezTo>
                  <a:pt x="53235" y="260922"/>
                  <a:pt x="96108" y="284373"/>
                  <a:pt x="117695" y="298765"/>
                </a:cubicBezTo>
                <a:lnTo>
                  <a:pt x="172016" y="334978"/>
                </a:lnTo>
                <a:lnTo>
                  <a:pt x="226336" y="353085"/>
                </a:lnTo>
                <a:cubicBezTo>
                  <a:pt x="235390" y="356103"/>
                  <a:pt x="243954" y="362139"/>
                  <a:pt x="253497" y="362139"/>
                </a:cubicBezTo>
                <a:lnTo>
                  <a:pt x="307818" y="362139"/>
                </a:ln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867400" y="5987534"/>
            <a:ext cx="163775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Biot-Savart</a:t>
            </a:r>
            <a:r>
              <a:rPr lang="en-US" dirty="0" smtClean="0"/>
              <a:t> Law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117</Words>
  <Application>Microsoft Office PowerPoint</Application>
  <PresentationFormat>On-screen Show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Constant magnetic field</vt:lpstr>
      <vt:lpstr>PowerPoint Presentation</vt:lpstr>
      <vt:lpstr>PowerPoint Presentation</vt:lpstr>
      <vt:lpstr>PowerPoint Presentation</vt:lpstr>
      <vt:lpstr>Time-averaged vector potential</vt:lpstr>
      <vt:lpstr>PowerPoint Presentation</vt:lpstr>
      <vt:lpstr>Transition from continuous current density to discrete particles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Constant magnetic field</dc:title>
  <dc:creator>Your User Name</dc:creator>
  <cp:lastModifiedBy>Robert Peale</cp:lastModifiedBy>
  <cp:revision>7</cp:revision>
  <dcterms:created xsi:type="dcterms:W3CDTF">2013-10-24T02:01:06Z</dcterms:created>
  <dcterms:modified xsi:type="dcterms:W3CDTF">2014-10-28T16:09:30Z</dcterms:modified>
</cp:coreProperties>
</file>