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0" r:id="rId6"/>
    <p:sldId id="261" r:id="rId7"/>
    <p:sldId id="270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FA24A-B5D6-4949-82C7-F7B9A75A031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FA27-2843-4748-9D75-49A22AAAD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Larmor’s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" r="23865" b="46381"/>
          <a:stretch/>
        </p:blipFill>
        <p:spPr bwMode="auto">
          <a:xfrm>
            <a:off x="3064708" y="1828800"/>
            <a:ext cx="3707027" cy="1975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0" y="3886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Lagrangian</a:t>
            </a:r>
            <a:r>
              <a:rPr lang="en-US" sz="2000" dirty="0" smtClean="0"/>
              <a:t> for closed system when v&lt;&lt;c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3657600"/>
            <a:ext cx="28194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Same as the </a:t>
            </a:r>
            <a:r>
              <a:rPr lang="en-US" sz="2000" dirty="0" err="1" smtClean="0"/>
              <a:t>Lagrangian</a:t>
            </a:r>
            <a:r>
              <a:rPr lang="en-US" sz="2000" dirty="0" smtClean="0"/>
              <a:t> </a:t>
            </a:r>
            <a:r>
              <a:rPr lang="en-US" sz="2000" dirty="0" smtClean="0"/>
              <a:t>for </a:t>
            </a:r>
            <a:r>
              <a:rPr lang="en-US" sz="2000" dirty="0" err="1" smtClean="0"/>
              <a:t>chargres</a:t>
            </a:r>
            <a:r>
              <a:rPr lang="en-US" sz="2000" dirty="0" smtClean="0"/>
              <a:t> in an external </a:t>
            </a:r>
            <a:r>
              <a:rPr lang="en-US" sz="2000" dirty="0" smtClean="0"/>
              <a:t>constant uniform </a:t>
            </a:r>
            <a:r>
              <a:rPr lang="en-US" sz="2000" dirty="0" smtClean="0"/>
              <a:t>H-field, but it appears just because of a particular choice of </a:t>
            </a:r>
            <a:r>
              <a:rPr lang="en-US" sz="2000" b="1" dirty="0" smtClean="0">
                <a:latin typeface="Symbol" panose="05050102010706020507" pitchFamily="18" charset="2"/>
              </a:rPr>
              <a:t>W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02925" y="1981200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U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8715" t="6657" r="18713" b="62905"/>
          <a:stretch/>
        </p:blipFill>
        <p:spPr bwMode="auto">
          <a:xfrm>
            <a:off x="1654760" y="1557068"/>
            <a:ext cx="6495691" cy="202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01318" y="1428690"/>
            <a:ext cx="20038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Larmor</a:t>
            </a:r>
            <a:r>
              <a:rPr lang="en-US" sz="2000" dirty="0" smtClean="0"/>
              <a:t> Theorem: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40161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 of charges, Non-relativistic, Same e/m, Finite motion, Central E-field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49791" y="3810506"/>
            <a:ext cx="38704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 of identical </a:t>
            </a:r>
            <a:r>
              <a:rPr lang="en-US" sz="2000" dirty="0" err="1" smtClean="0"/>
              <a:t>chargres</a:t>
            </a:r>
            <a:r>
              <a:rPr lang="en-US" sz="2000" dirty="0" smtClean="0"/>
              <a:t> in a w</a:t>
            </a:r>
            <a:r>
              <a:rPr lang="en-US" sz="2000" dirty="0" smtClean="0"/>
              <a:t>eak applied magnetic field H and centrally symmetric E-field, Coordinates </a:t>
            </a:r>
            <a:r>
              <a:rPr lang="en-US" sz="2000" dirty="0" smtClean="0"/>
              <a:t>not rotating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953399" y="3810506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system without an</a:t>
            </a:r>
            <a:r>
              <a:rPr lang="en-US" dirty="0" smtClean="0"/>
              <a:t> H-field, but now coordinates </a:t>
            </a:r>
            <a:r>
              <a:rPr lang="en-US" dirty="0" smtClean="0"/>
              <a:t>rotating at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</a:t>
            </a:r>
            <a:r>
              <a:rPr lang="en-US" dirty="0" err="1" smtClean="0"/>
              <a:t>eH</a:t>
            </a:r>
            <a:r>
              <a:rPr lang="en-US" dirty="0" smtClean="0"/>
              <a:t>/2mc </a:t>
            </a:r>
          </a:p>
          <a:p>
            <a:r>
              <a:rPr lang="en-US" dirty="0"/>
              <a:t> </a:t>
            </a:r>
            <a:r>
              <a:rPr lang="en-US" dirty="0" smtClean="0"/>
              <a:t>    = “</a:t>
            </a:r>
            <a:r>
              <a:rPr lang="en-US" dirty="0" err="1" smtClean="0"/>
              <a:t>Larmor</a:t>
            </a:r>
            <a:r>
              <a:rPr lang="en-US" dirty="0" smtClean="0"/>
              <a:t> frequency”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9103" y="5715000"/>
            <a:ext cx="855439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These two problems have the same </a:t>
            </a:r>
            <a:r>
              <a:rPr lang="en-US" dirty="0" err="1" smtClean="0"/>
              <a:t>Lagrangian</a:t>
            </a:r>
            <a:r>
              <a:rPr lang="en-US" dirty="0" smtClean="0"/>
              <a:t>, and hence the same equations of motion.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914401"/>
            <a:ext cx="8229600" cy="2057400"/>
          </a:xfrm>
        </p:spPr>
        <p:txBody>
          <a:bodyPr>
            <a:normAutofit/>
          </a:bodyPr>
          <a:lstStyle/>
          <a:p>
            <a:r>
              <a:rPr lang="en-US" sz="2000" dirty="0"/>
              <a:t>For sufficiently weak H, </a:t>
            </a:r>
            <a:r>
              <a:rPr lang="en-US" sz="2000" dirty="0">
                <a:latin typeface="Symbol" panose="05050102010706020507" pitchFamily="18" charset="2"/>
              </a:rPr>
              <a:t>W </a:t>
            </a:r>
            <a:r>
              <a:rPr lang="en-US" sz="2000" dirty="0"/>
              <a:t>= </a:t>
            </a:r>
            <a:r>
              <a:rPr lang="en-US" sz="2000" dirty="0" err="1"/>
              <a:t>eH</a:t>
            </a:r>
            <a:r>
              <a:rPr lang="en-US" sz="2000" dirty="0"/>
              <a:t>/2mc </a:t>
            </a:r>
            <a:r>
              <a:rPr lang="en-US" sz="2000" dirty="0" smtClean="0"/>
              <a:t>is much smaller than the</a:t>
            </a:r>
            <a:r>
              <a:rPr lang="en-US" sz="2000" dirty="0" smtClean="0"/>
              <a:t> </a:t>
            </a:r>
            <a:r>
              <a:rPr lang="en-US" sz="2000" dirty="0"/>
              <a:t>frequencies of finite motion </a:t>
            </a:r>
            <a:r>
              <a:rPr lang="en-US" sz="2000" dirty="0" smtClean="0"/>
              <a:t>for the</a:t>
            </a:r>
            <a:r>
              <a:rPr lang="en-US" sz="2000" dirty="0" smtClean="0"/>
              <a:t> charges.</a:t>
            </a:r>
            <a:endParaRPr lang="en-US" sz="2000" dirty="0"/>
          </a:p>
          <a:p>
            <a:r>
              <a:rPr lang="en-US" sz="2000" dirty="0"/>
              <a:t>Then, average quantities describing the system </a:t>
            </a:r>
            <a:r>
              <a:rPr lang="en-US" sz="2000" dirty="0" smtClean="0"/>
              <a:t>over times </a:t>
            </a:r>
            <a:r>
              <a:rPr lang="en-US" sz="2000" dirty="0"/>
              <a:t>t &lt;&lt; 2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/</a:t>
            </a:r>
            <a:r>
              <a:rPr lang="en-US" sz="2000" dirty="0">
                <a:latin typeface="Symbol" panose="05050102010706020507" pitchFamily="18" charset="2"/>
              </a:rPr>
              <a:t>W</a:t>
            </a:r>
            <a:r>
              <a:rPr lang="en-US" sz="2000" dirty="0"/>
              <a:t> = </a:t>
            </a:r>
            <a:r>
              <a:rPr lang="en-US" sz="2000" dirty="0" err="1"/>
              <a:t>Larmor</a:t>
            </a:r>
            <a:r>
              <a:rPr lang="en-US" sz="2000" dirty="0"/>
              <a:t> period</a:t>
            </a:r>
          </a:p>
          <a:p>
            <a:r>
              <a:rPr lang="en-US" sz="2000" dirty="0"/>
              <a:t>Averaged quantities will vary slowly with time at frequency </a:t>
            </a:r>
            <a:r>
              <a:rPr lang="en-US" sz="2000" dirty="0">
                <a:latin typeface="Symbol" panose="05050102010706020507" pitchFamily="18" charset="2"/>
              </a:rPr>
              <a:t>W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Time averaged angular momentum &lt;</a:t>
            </a:r>
            <a:r>
              <a:rPr lang="en-US" sz="2400" b="1" dirty="0" smtClean="0"/>
              <a:t>M</a:t>
            </a:r>
            <a:r>
              <a:rPr lang="en-US" sz="2400" dirty="0" smtClean="0"/>
              <a:t>&gt;</a:t>
            </a:r>
            <a:r>
              <a:rPr lang="en-US" sz="2400" baseline="-25000" dirty="0" smtClean="0"/>
              <a:t>t</a:t>
            </a:r>
            <a:endParaRPr lang="en-US" sz="2400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40231" y="3316069"/>
            <a:ext cx="3726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e/m is the same for all particles,</a:t>
            </a:r>
          </a:p>
          <a:p>
            <a:r>
              <a:rPr lang="en-US" sz="2000" b="1" dirty="0"/>
              <a:t>m</a:t>
            </a:r>
            <a:r>
              <a:rPr lang="en-US" sz="2000" dirty="0" smtClean="0"/>
              <a:t> = </a:t>
            </a:r>
            <a:r>
              <a:rPr lang="en-US" sz="2000" dirty="0" err="1" smtClean="0"/>
              <a:t>e</a:t>
            </a:r>
            <a:r>
              <a:rPr lang="en-US" sz="2000" b="1" dirty="0" err="1" smtClean="0"/>
              <a:t>M</a:t>
            </a:r>
            <a:r>
              <a:rPr lang="en-US" sz="2000" dirty="0" smtClean="0"/>
              <a:t>/2mc (44.5)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42" y="1447800"/>
            <a:ext cx="26384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78991"/>
            <a:ext cx="19335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800" y="1600200"/>
            <a:ext cx="88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torque</a:t>
            </a:r>
            <a:endParaRPr lang="en-US" sz="20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194" y="4226125"/>
            <a:ext cx="13239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582" y="5278269"/>
            <a:ext cx="187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248400" y="5267325"/>
            <a:ext cx="2356449" cy="1438275"/>
            <a:chOff x="6858000" y="5267325"/>
            <a:chExt cx="1746849" cy="990231"/>
          </a:xfrm>
        </p:grpSpPr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0" y="5267325"/>
              <a:ext cx="1285875" cy="771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60"/>
            <a:stretch/>
          </p:blipFill>
          <p:spPr bwMode="auto">
            <a:xfrm>
              <a:off x="7772400" y="5791200"/>
              <a:ext cx="832449" cy="466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18" t="629" r="-4090" b="-3"/>
          <a:stretch/>
        </p:blipFill>
        <p:spPr bwMode="auto">
          <a:xfrm>
            <a:off x="789909" y="4114800"/>
            <a:ext cx="1440019" cy="8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87440" y="4191000"/>
            <a:ext cx="33565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Larmor</a:t>
            </a:r>
            <a:r>
              <a:rPr lang="en-US" sz="2000" dirty="0" smtClean="0"/>
              <a:t> precession:</a:t>
            </a:r>
          </a:p>
          <a:p>
            <a:r>
              <a:rPr lang="en-US" sz="2000" dirty="0" smtClean="0"/>
              <a:t>&lt;</a:t>
            </a:r>
            <a:r>
              <a:rPr lang="en-US" sz="2000" b="1" dirty="0" smtClean="0"/>
              <a:t>M</a:t>
            </a:r>
            <a:r>
              <a:rPr lang="en-US" sz="2000" dirty="0" smtClean="0"/>
              <a:t>&gt; and &lt;</a:t>
            </a:r>
            <a:r>
              <a:rPr lang="en-US" sz="2000" b="1" dirty="0" smtClean="0"/>
              <a:t>m</a:t>
            </a:r>
            <a:r>
              <a:rPr lang="en-US" sz="2000" dirty="0" smtClean="0"/>
              <a:t>&gt; rotate around H</a:t>
            </a:r>
          </a:p>
          <a:p>
            <a:r>
              <a:rPr lang="en-US" sz="2000" dirty="0" smtClean="0"/>
              <a:t>Without changing |M|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System of charges, finite motion, external constant </a:t>
            </a:r>
            <a:r>
              <a:rPr lang="en-US" sz="2400" b="1" dirty="0" smtClean="0"/>
              <a:t>H</a:t>
            </a:r>
            <a:r>
              <a:rPr lang="en-US" sz="2400" dirty="0" smtClean="0"/>
              <a:t>-field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4800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3276600"/>
            <a:ext cx="2163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 average force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437214" y="4888176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Time average of time derivative of quantity with finite variations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47800"/>
            <a:ext cx="5225085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786" y="3733800"/>
            <a:ext cx="112441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t="10811"/>
          <a:stretch>
            <a:fillRect/>
          </a:stretch>
        </p:blipFill>
        <p:spPr bwMode="auto">
          <a:xfrm>
            <a:off x="2819400" y="3657600"/>
            <a:ext cx="1846707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495800"/>
            <a:ext cx="26930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 t="20000"/>
          <a:stretch>
            <a:fillRect/>
          </a:stretch>
        </p:blipFill>
        <p:spPr bwMode="auto">
          <a:xfrm>
            <a:off x="2525590" y="5562600"/>
            <a:ext cx="7510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5160475" y="4916032"/>
            <a:ext cx="262678" cy="652174"/>
          </a:xfrm>
          <a:custGeom>
            <a:avLst/>
            <a:gdLst>
              <a:gd name="connsiteX0" fmla="*/ 162963 w 262678"/>
              <a:gd name="connsiteY0" fmla="*/ 0 h 652174"/>
              <a:gd name="connsiteX1" fmla="*/ 199176 w 262678"/>
              <a:gd name="connsiteY1" fmla="*/ 45267 h 652174"/>
              <a:gd name="connsiteX2" fmla="*/ 217283 w 262678"/>
              <a:gd name="connsiteY2" fmla="*/ 99588 h 652174"/>
              <a:gd name="connsiteX3" fmla="*/ 226337 w 262678"/>
              <a:gd name="connsiteY3" fmla="*/ 126748 h 652174"/>
              <a:gd name="connsiteX4" fmla="*/ 244444 w 262678"/>
              <a:gd name="connsiteY4" fmla="*/ 153909 h 652174"/>
              <a:gd name="connsiteX5" fmla="*/ 262551 w 262678"/>
              <a:gd name="connsiteY5" fmla="*/ 208229 h 652174"/>
              <a:gd name="connsiteX6" fmla="*/ 244444 w 262678"/>
              <a:gd name="connsiteY6" fmla="*/ 353085 h 652174"/>
              <a:gd name="connsiteX7" fmla="*/ 226337 w 262678"/>
              <a:gd name="connsiteY7" fmla="*/ 389299 h 652174"/>
              <a:gd name="connsiteX8" fmla="*/ 217283 w 262678"/>
              <a:gd name="connsiteY8" fmla="*/ 416459 h 652174"/>
              <a:gd name="connsiteX9" fmla="*/ 162963 w 262678"/>
              <a:gd name="connsiteY9" fmla="*/ 488887 h 652174"/>
              <a:gd name="connsiteX10" fmla="*/ 144856 w 262678"/>
              <a:gd name="connsiteY10" fmla="*/ 516047 h 652174"/>
              <a:gd name="connsiteX11" fmla="*/ 117695 w 262678"/>
              <a:gd name="connsiteY11" fmla="*/ 543208 h 652174"/>
              <a:gd name="connsiteX12" fmla="*/ 54321 w 262678"/>
              <a:gd name="connsiteY12" fmla="*/ 615635 h 652174"/>
              <a:gd name="connsiteX13" fmla="*/ 9054 w 262678"/>
              <a:gd name="connsiteY13" fmla="*/ 651849 h 652174"/>
              <a:gd name="connsiteX14" fmla="*/ 0 w 262678"/>
              <a:gd name="connsiteY14" fmla="*/ 651849 h 65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2678" h="652174">
                <a:moveTo>
                  <a:pt x="162963" y="0"/>
                </a:moveTo>
                <a:cubicBezTo>
                  <a:pt x="175034" y="15089"/>
                  <a:pt x="189923" y="28303"/>
                  <a:pt x="199176" y="45267"/>
                </a:cubicBezTo>
                <a:cubicBezTo>
                  <a:pt x="208315" y="62023"/>
                  <a:pt x="211247" y="81481"/>
                  <a:pt x="217283" y="99588"/>
                </a:cubicBezTo>
                <a:cubicBezTo>
                  <a:pt x="220301" y="108641"/>
                  <a:pt x="221043" y="118808"/>
                  <a:pt x="226337" y="126748"/>
                </a:cubicBezTo>
                <a:lnTo>
                  <a:pt x="244444" y="153909"/>
                </a:lnTo>
                <a:cubicBezTo>
                  <a:pt x="250480" y="172016"/>
                  <a:pt x="264136" y="189209"/>
                  <a:pt x="262551" y="208229"/>
                </a:cubicBezTo>
                <a:cubicBezTo>
                  <a:pt x="259919" y="239808"/>
                  <a:pt x="259757" y="312249"/>
                  <a:pt x="244444" y="353085"/>
                </a:cubicBezTo>
                <a:cubicBezTo>
                  <a:pt x="239705" y="365722"/>
                  <a:pt x="231654" y="376894"/>
                  <a:pt x="226337" y="389299"/>
                </a:cubicBezTo>
                <a:cubicBezTo>
                  <a:pt x="222578" y="398070"/>
                  <a:pt x="222406" y="408408"/>
                  <a:pt x="217283" y="416459"/>
                </a:cubicBezTo>
                <a:cubicBezTo>
                  <a:pt x="201081" y="441919"/>
                  <a:pt x="179703" y="463777"/>
                  <a:pt x="162963" y="488887"/>
                </a:cubicBezTo>
                <a:cubicBezTo>
                  <a:pt x="156927" y="497940"/>
                  <a:pt x="151822" y="507688"/>
                  <a:pt x="144856" y="516047"/>
                </a:cubicBezTo>
                <a:cubicBezTo>
                  <a:pt x="136659" y="525883"/>
                  <a:pt x="125556" y="533101"/>
                  <a:pt x="117695" y="543208"/>
                </a:cubicBezTo>
                <a:cubicBezTo>
                  <a:pt x="60820" y="616331"/>
                  <a:pt x="106900" y="580582"/>
                  <a:pt x="54321" y="615635"/>
                </a:cubicBezTo>
                <a:cubicBezTo>
                  <a:pt x="33770" y="646462"/>
                  <a:pt x="44038" y="643103"/>
                  <a:pt x="9054" y="651849"/>
                </a:cubicBezTo>
                <a:cubicBezTo>
                  <a:pt x="6126" y="652581"/>
                  <a:pt x="3018" y="651849"/>
                  <a:pt x="0" y="65184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Time averaged torque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762000"/>
            <a:ext cx="1489851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762000"/>
            <a:ext cx="97345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295400"/>
            <a:ext cx="22444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1943100"/>
            <a:ext cx="2733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76475" y="2438400"/>
            <a:ext cx="46577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086600" y="22860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average of time derivative of quantity with finite variations</a:t>
            </a:r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00725" y="3200400"/>
            <a:ext cx="66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flipH="1">
            <a:off x="6400800" y="32004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3486150"/>
            <a:ext cx="209931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 t="16883"/>
          <a:stretch>
            <a:fillRect/>
          </a:stretch>
        </p:blipFill>
        <p:spPr bwMode="auto">
          <a:xfrm>
            <a:off x="4419600" y="3581400"/>
            <a:ext cx="25047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98123" y="4533900"/>
            <a:ext cx="402647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19350" y="5181600"/>
            <a:ext cx="2152650" cy="69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29107" y="5943600"/>
            <a:ext cx="145709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762000"/>
            <a:ext cx="4648200" cy="6556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Compare with electric dipole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0"/>
            <a:ext cx="1990494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42382"/>
            <a:ext cx="838200" cy="64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2066" y="3652838"/>
            <a:ext cx="2067934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771900" y="1371600"/>
            <a:ext cx="2647950" cy="2686050"/>
          </a:xfrm>
          <a:custGeom>
            <a:avLst/>
            <a:gdLst>
              <a:gd name="connsiteX0" fmla="*/ 2647950 w 2647950"/>
              <a:gd name="connsiteY0" fmla="*/ 0 h 2686050"/>
              <a:gd name="connsiteX1" fmla="*/ 2609850 w 2647950"/>
              <a:gd name="connsiteY1" fmla="*/ 533400 h 2686050"/>
              <a:gd name="connsiteX2" fmla="*/ 2590800 w 2647950"/>
              <a:gd name="connsiteY2" fmla="*/ 647700 h 2686050"/>
              <a:gd name="connsiteX3" fmla="*/ 2400300 w 2647950"/>
              <a:gd name="connsiteY3" fmla="*/ 1028700 h 2686050"/>
              <a:gd name="connsiteX4" fmla="*/ 2286000 w 2647950"/>
              <a:gd name="connsiteY4" fmla="*/ 1200150 h 2686050"/>
              <a:gd name="connsiteX5" fmla="*/ 2228850 w 2647950"/>
              <a:gd name="connsiteY5" fmla="*/ 1257300 h 2686050"/>
              <a:gd name="connsiteX6" fmla="*/ 2133600 w 2647950"/>
              <a:gd name="connsiteY6" fmla="*/ 1371600 h 2686050"/>
              <a:gd name="connsiteX7" fmla="*/ 2076450 w 2647950"/>
              <a:gd name="connsiteY7" fmla="*/ 1409700 h 2686050"/>
              <a:gd name="connsiteX8" fmla="*/ 1809750 w 2647950"/>
              <a:gd name="connsiteY8" fmla="*/ 1619250 h 2686050"/>
              <a:gd name="connsiteX9" fmla="*/ 1714500 w 2647950"/>
              <a:gd name="connsiteY9" fmla="*/ 1695450 h 2686050"/>
              <a:gd name="connsiteX10" fmla="*/ 1657350 w 2647950"/>
              <a:gd name="connsiteY10" fmla="*/ 1771650 h 2686050"/>
              <a:gd name="connsiteX11" fmla="*/ 1581150 w 2647950"/>
              <a:gd name="connsiteY11" fmla="*/ 1885950 h 2686050"/>
              <a:gd name="connsiteX12" fmla="*/ 1524000 w 2647950"/>
              <a:gd name="connsiteY12" fmla="*/ 1924050 h 2686050"/>
              <a:gd name="connsiteX13" fmla="*/ 1466850 w 2647950"/>
              <a:gd name="connsiteY13" fmla="*/ 2057400 h 2686050"/>
              <a:gd name="connsiteX14" fmla="*/ 1409700 w 2647950"/>
              <a:gd name="connsiteY14" fmla="*/ 2114550 h 2686050"/>
              <a:gd name="connsiteX15" fmla="*/ 1352550 w 2647950"/>
              <a:gd name="connsiteY15" fmla="*/ 2247900 h 2686050"/>
              <a:gd name="connsiteX16" fmla="*/ 1276350 w 2647950"/>
              <a:gd name="connsiteY16" fmla="*/ 2343150 h 2686050"/>
              <a:gd name="connsiteX17" fmla="*/ 1200150 w 2647950"/>
              <a:gd name="connsiteY17" fmla="*/ 2457450 h 2686050"/>
              <a:gd name="connsiteX18" fmla="*/ 1085850 w 2647950"/>
              <a:gd name="connsiteY18" fmla="*/ 2533650 h 2686050"/>
              <a:gd name="connsiteX19" fmla="*/ 1009650 w 2647950"/>
              <a:gd name="connsiteY19" fmla="*/ 2590800 h 2686050"/>
              <a:gd name="connsiteX20" fmla="*/ 895350 w 2647950"/>
              <a:gd name="connsiteY20" fmla="*/ 2609850 h 2686050"/>
              <a:gd name="connsiteX21" fmla="*/ 800100 w 2647950"/>
              <a:gd name="connsiteY21" fmla="*/ 2628900 h 2686050"/>
              <a:gd name="connsiteX22" fmla="*/ 590550 w 2647950"/>
              <a:gd name="connsiteY22" fmla="*/ 2609850 h 2686050"/>
              <a:gd name="connsiteX23" fmla="*/ 476250 w 2647950"/>
              <a:gd name="connsiteY23" fmla="*/ 2590800 h 2686050"/>
              <a:gd name="connsiteX24" fmla="*/ 0 w 2647950"/>
              <a:gd name="connsiteY24" fmla="*/ 268605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47950" h="2686050">
                <a:moveTo>
                  <a:pt x="2647950" y="0"/>
                </a:moveTo>
                <a:cubicBezTo>
                  <a:pt x="2635250" y="177800"/>
                  <a:pt x="2625517" y="355837"/>
                  <a:pt x="2609850" y="533400"/>
                </a:cubicBezTo>
                <a:cubicBezTo>
                  <a:pt x="2606455" y="571876"/>
                  <a:pt x="2602321" y="610833"/>
                  <a:pt x="2590800" y="647700"/>
                </a:cubicBezTo>
                <a:cubicBezTo>
                  <a:pt x="2543334" y="799592"/>
                  <a:pt x="2488896" y="895806"/>
                  <a:pt x="2400300" y="1028700"/>
                </a:cubicBezTo>
                <a:cubicBezTo>
                  <a:pt x="2362200" y="1085850"/>
                  <a:pt x="2327211" y="1145201"/>
                  <a:pt x="2286000" y="1200150"/>
                </a:cubicBezTo>
                <a:cubicBezTo>
                  <a:pt x="2269836" y="1221703"/>
                  <a:pt x="2246748" y="1237164"/>
                  <a:pt x="2228850" y="1257300"/>
                </a:cubicBezTo>
                <a:cubicBezTo>
                  <a:pt x="2195901" y="1294368"/>
                  <a:pt x="2168669" y="1336531"/>
                  <a:pt x="2133600" y="1371600"/>
                </a:cubicBezTo>
                <a:cubicBezTo>
                  <a:pt x="2117411" y="1387789"/>
                  <a:pt x="2094766" y="1395963"/>
                  <a:pt x="2076450" y="1409700"/>
                </a:cubicBezTo>
                <a:cubicBezTo>
                  <a:pt x="1985986" y="1477548"/>
                  <a:pt x="1898031" y="1548625"/>
                  <a:pt x="1809750" y="1619250"/>
                </a:cubicBezTo>
                <a:cubicBezTo>
                  <a:pt x="1778000" y="1644650"/>
                  <a:pt x="1738896" y="1662922"/>
                  <a:pt x="1714500" y="1695450"/>
                </a:cubicBezTo>
                <a:cubicBezTo>
                  <a:pt x="1695450" y="1720850"/>
                  <a:pt x="1675557" y="1745639"/>
                  <a:pt x="1657350" y="1771650"/>
                </a:cubicBezTo>
                <a:cubicBezTo>
                  <a:pt x="1631091" y="1809163"/>
                  <a:pt x="1611303" y="1851489"/>
                  <a:pt x="1581150" y="1885950"/>
                </a:cubicBezTo>
                <a:cubicBezTo>
                  <a:pt x="1566073" y="1903180"/>
                  <a:pt x="1543050" y="1911350"/>
                  <a:pt x="1524000" y="1924050"/>
                </a:cubicBezTo>
                <a:cubicBezTo>
                  <a:pt x="1508454" y="1970689"/>
                  <a:pt x="1496275" y="2016205"/>
                  <a:pt x="1466850" y="2057400"/>
                </a:cubicBezTo>
                <a:cubicBezTo>
                  <a:pt x="1451191" y="2079323"/>
                  <a:pt x="1428750" y="2095500"/>
                  <a:pt x="1409700" y="2114550"/>
                </a:cubicBezTo>
                <a:cubicBezTo>
                  <a:pt x="1392767" y="2165350"/>
                  <a:pt x="1383937" y="2200820"/>
                  <a:pt x="1352550" y="2247900"/>
                </a:cubicBezTo>
                <a:cubicBezTo>
                  <a:pt x="1329996" y="2281731"/>
                  <a:pt x="1300265" y="2310267"/>
                  <a:pt x="1276350" y="2343150"/>
                </a:cubicBezTo>
                <a:cubicBezTo>
                  <a:pt x="1249417" y="2380182"/>
                  <a:pt x="1232529" y="2425071"/>
                  <a:pt x="1200150" y="2457450"/>
                </a:cubicBezTo>
                <a:cubicBezTo>
                  <a:pt x="1167771" y="2489829"/>
                  <a:pt x="1122482" y="2506176"/>
                  <a:pt x="1085850" y="2533650"/>
                </a:cubicBezTo>
                <a:cubicBezTo>
                  <a:pt x="1060450" y="2552700"/>
                  <a:pt x="1039129" y="2579008"/>
                  <a:pt x="1009650" y="2590800"/>
                </a:cubicBezTo>
                <a:cubicBezTo>
                  <a:pt x="973787" y="2605145"/>
                  <a:pt x="933353" y="2602940"/>
                  <a:pt x="895350" y="2609850"/>
                </a:cubicBezTo>
                <a:cubicBezTo>
                  <a:pt x="863493" y="2615642"/>
                  <a:pt x="831850" y="2622550"/>
                  <a:pt x="800100" y="2628900"/>
                </a:cubicBezTo>
                <a:cubicBezTo>
                  <a:pt x="730250" y="2622550"/>
                  <a:pt x="660208" y="2618045"/>
                  <a:pt x="590550" y="2609850"/>
                </a:cubicBezTo>
                <a:cubicBezTo>
                  <a:pt x="552189" y="2605337"/>
                  <a:pt x="514558" y="2585857"/>
                  <a:pt x="476250" y="2590800"/>
                </a:cubicBezTo>
                <a:cubicBezTo>
                  <a:pt x="315687" y="2611518"/>
                  <a:pt x="0" y="2686050"/>
                  <a:pt x="0" y="268605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5825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Lagrangian</a:t>
            </a:r>
            <a:r>
              <a:rPr lang="en-US" sz="2000" dirty="0" smtClean="0"/>
              <a:t> for charge in a given electro-magnetic field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057400"/>
            <a:ext cx="2058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Free particle term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752600"/>
            <a:ext cx="2976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no external electric field.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8939"/>
          <a:stretch>
            <a:fillRect/>
          </a:stretch>
        </p:blipFill>
        <p:spPr bwMode="auto">
          <a:xfrm>
            <a:off x="533400" y="1219200"/>
            <a:ext cx="2290017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143000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81000" y="3048000"/>
            <a:ext cx="766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Lagrangian</a:t>
            </a:r>
            <a:r>
              <a:rPr lang="en-US" sz="2000" dirty="0" smtClean="0"/>
              <a:t> for system of charges in an external constant uniform </a:t>
            </a:r>
            <a:r>
              <a:rPr lang="en-US" sz="2000" b="1" dirty="0" smtClean="0"/>
              <a:t>H</a:t>
            </a:r>
            <a:r>
              <a:rPr lang="en-US" sz="2000" dirty="0" smtClean="0"/>
              <a:t>-field</a:t>
            </a:r>
            <a:endParaRPr 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962400"/>
            <a:ext cx="359109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3962400"/>
            <a:ext cx="1828800" cy="105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447800" y="5257800"/>
            <a:ext cx="2031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closed system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953000"/>
            <a:ext cx="17526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Extra term due to external H-field,</a:t>
            </a:r>
          </a:p>
          <a:p>
            <a:endParaRPr lang="en-US" sz="20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5867400"/>
            <a:ext cx="7778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150" r="40098"/>
          <a:stretch>
            <a:fillRect/>
          </a:stretch>
        </p:blipFill>
        <p:spPr bwMode="auto">
          <a:xfrm>
            <a:off x="1697677" y="2362200"/>
            <a:ext cx="295052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371600"/>
            <a:ext cx="22637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257800" y="3593068"/>
            <a:ext cx="2798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(19.4) for uniform </a:t>
            </a:r>
            <a:r>
              <a:rPr lang="en-US" sz="2000" b="1" dirty="0" smtClean="0"/>
              <a:t>H</a:t>
            </a:r>
            <a:r>
              <a:rPr lang="en-US" sz="2000" dirty="0" smtClean="0"/>
              <a:t>-field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5467290"/>
            <a:ext cx="1133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Compare</a:t>
            </a:r>
            <a:endParaRPr lang="en-US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5273040"/>
            <a:ext cx="1600200" cy="12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37"/>
          <a:stretch/>
        </p:blipFill>
        <p:spPr bwMode="auto">
          <a:xfrm>
            <a:off x="609600" y="1700394"/>
            <a:ext cx="1362075" cy="110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94802"/>
            <a:ext cx="6572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990600"/>
            <a:ext cx="2152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Centrally symmetric electric field.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19812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 of charges, finite motion, v&lt;&lt;c, e.g. electrons of atom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0637" y="4038600"/>
            <a:ext cx="4132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Transform to rotating reference frame</a:t>
            </a:r>
            <a:endParaRPr lang="en-US" sz="20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0"/>
            <a:ext cx="628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4610100"/>
            <a:ext cx="1362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62000" y="5410200"/>
            <a:ext cx="1381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Velocity in lab frame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0" y="54102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Velocity in rotating frame</a:t>
            </a:r>
            <a:endParaRPr lang="en-US" sz="20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76400" y="49530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667000" y="49530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315200" y="46482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315200" y="49530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61964" y="43242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anose="05050102010706020507" pitchFamily="18" charset="2"/>
              </a:rPr>
              <a:t>W</a:t>
            </a:r>
            <a:endParaRPr lang="en-US" sz="2000" dirty="0">
              <a:latin typeface="Symbol" panose="05050102010706020507" pitchFamily="18" charset="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43800" y="5181600"/>
            <a:ext cx="276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0" y="5867400"/>
            <a:ext cx="17534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Suppose v’ = 0,</a:t>
            </a:r>
          </a:p>
          <a:p>
            <a:r>
              <a:rPr lang="en-US" sz="2000" dirty="0" smtClean="0"/>
              <a:t>Then </a:t>
            </a:r>
            <a:r>
              <a:rPr lang="en-US" sz="2000" b="1" dirty="0" smtClean="0"/>
              <a:t>v</a:t>
            </a:r>
            <a:r>
              <a:rPr lang="en-US" sz="2000" dirty="0" smtClean="0"/>
              <a:t> = -</a:t>
            </a:r>
            <a:r>
              <a:rPr lang="en-US" sz="2000" b="1" dirty="0" smtClean="0">
                <a:latin typeface="Symbol" panose="05050102010706020507" pitchFamily="18" charset="2"/>
              </a:rPr>
              <a:t>W</a:t>
            </a:r>
            <a:r>
              <a:rPr lang="en-US" sz="2000" b="1" dirty="0" smtClean="0"/>
              <a:t> x r</a:t>
            </a:r>
            <a:endParaRPr lang="en-US" sz="2000" b="1" dirty="0"/>
          </a:p>
        </p:txBody>
      </p:sp>
      <p:sp>
        <p:nvSpPr>
          <p:cNvPr id="26" name="Oval 25"/>
          <p:cNvSpPr/>
          <p:nvPr/>
        </p:nvSpPr>
        <p:spPr>
          <a:xfrm>
            <a:off x="7924800" y="49149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095197" y="4729183"/>
            <a:ext cx="7857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-</a:t>
            </a:r>
            <a:r>
              <a:rPr lang="en-US" sz="2000" b="1" dirty="0">
                <a:latin typeface="Symbol" panose="05050102010706020507" pitchFamily="18" charset="2"/>
              </a:rPr>
              <a:t>W</a:t>
            </a:r>
            <a:r>
              <a:rPr lang="en-US" sz="2000" b="1" dirty="0"/>
              <a:t> x 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90963" y="3124200"/>
            <a:ext cx="208287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 magnetic field.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0122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7939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Lagrangian</a:t>
            </a:r>
            <a:r>
              <a:rPr lang="en-US" sz="2400" dirty="0" smtClean="0"/>
              <a:t> of system of charges in lab frame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397370" y="1309777"/>
            <a:ext cx="2270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 = </a:t>
            </a:r>
            <a:r>
              <a:rPr lang="en-US" sz="2400" dirty="0" smtClean="0">
                <a:latin typeface="Symbol" panose="05050102010706020507" pitchFamily="18" charset="2"/>
              </a:rPr>
              <a:t>S</a:t>
            </a:r>
            <a:r>
              <a:rPr lang="en-US" sz="2400" dirty="0" smtClean="0"/>
              <a:t> ½ mv’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-  U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133600"/>
            <a:ext cx="906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 is a function of the distances from the </a:t>
            </a:r>
            <a:r>
              <a:rPr lang="en-US" sz="2000" i="1" dirty="0" err="1" smtClean="0"/>
              <a:t>e</a:t>
            </a:r>
            <a:r>
              <a:rPr lang="en-US" sz="2000" i="1" baseline="-25000" dirty="0" err="1" smtClean="0"/>
              <a:t>a</a:t>
            </a:r>
            <a:r>
              <a:rPr lang="en-US" sz="2000" dirty="0" smtClean="0"/>
              <a:t> to Q and of the distances between the </a:t>
            </a:r>
            <a:r>
              <a:rPr lang="en-US" sz="2000" i="1" dirty="0" smtClean="0"/>
              <a:t>e</a:t>
            </a:r>
            <a:r>
              <a:rPr lang="en-US" sz="2000" i="1" baseline="-25000" dirty="0"/>
              <a:t>a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 </a:t>
            </a:r>
          </a:p>
          <a:p>
            <a:r>
              <a:rPr lang="en-US" sz="2000" dirty="0" smtClean="0"/>
              <a:t>This function is unchanged by the transform to the rotating frame.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3200400" y="4343400"/>
            <a:ext cx="3444635" cy="681667"/>
            <a:chOff x="3570784" y="4343400"/>
            <a:chExt cx="3444635" cy="68166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0784" y="4343400"/>
              <a:ext cx="962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869" y="4434517"/>
              <a:ext cx="2495550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914400" y="346872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/>
              <a:t>Lagrangian</a:t>
            </a:r>
            <a:r>
              <a:rPr lang="en-US" sz="2000" dirty="0"/>
              <a:t> of system of charges in </a:t>
            </a:r>
            <a:r>
              <a:rPr lang="en-US" sz="2000" i="1" dirty="0"/>
              <a:t>rotating</a:t>
            </a:r>
            <a:r>
              <a:rPr lang="en-US" sz="2000" dirty="0"/>
              <a:t> </a:t>
            </a:r>
            <a:r>
              <a:rPr lang="en-US" sz="2000" dirty="0" smtClean="0"/>
              <a:t>frame and </a:t>
            </a:r>
            <a:r>
              <a:rPr lang="en-US" sz="2000" i="1" dirty="0" smtClean="0"/>
              <a:t>without an applied magnetic field</a:t>
            </a:r>
            <a:endParaRPr lang="en-US" sz="20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283" t="43541" r="7446" b="15907"/>
          <a:stretch/>
        </p:blipFill>
        <p:spPr bwMode="auto">
          <a:xfrm>
            <a:off x="914400" y="2667000"/>
            <a:ext cx="7341079" cy="200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199" y="457200"/>
            <a:ext cx="7798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Assume e/m is the same for all particles,  e.g. electrons of an atom.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59468"/>
            <a:ext cx="191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And choose 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6471"/>
            <a:ext cx="17145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74102" y="4985266"/>
            <a:ext cx="1962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Neglect for small H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248400" y="4648200"/>
            <a:ext cx="152400" cy="33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425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Larmor’s Theorem</vt:lpstr>
      <vt:lpstr>System of charges, finite motion, external constant H-field</vt:lpstr>
      <vt:lpstr>Time averaged torque</vt:lpstr>
      <vt:lpstr>Compare with electric dipole</vt:lpstr>
      <vt:lpstr>PowerPoint Presentation</vt:lpstr>
      <vt:lpstr>PowerPoint Presentation</vt:lpstr>
      <vt:lpstr>PowerPoint Presentation</vt:lpstr>
      <vt:lpstr>Lagrangian of system of charges in lab frame</vt:lpstr>
      <vt:lpstr>PowerPoint Presentation</vt:lpstr>
      <vt:lpstr>PowerPoint Presentation</vt:lpstr>
      <vt:lpstr>PowerPoint Presentation</vt:lpstr>
      <vt:lpstr>PowerPoint Presentation</vt:lpstr>
      <vt:lpstr>Time averaged angular momentum &lt;M&gt;t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Larmor’s Theorem</dc:title>
  <dc:creator>Your User Name</dc:creator>
  <cp:lastModifiedBy>Robert Peale</cp:lastModifiedBy>
  <cp:revision>23</cp:revision>
  <dcterms:created xsi:type="dcterms:W3CDTF">2013-10-29T02:13:04Z</dcterms:created>
  <dcterms:modified xsi:type="dcterms:W3CDTF">2016-11-08T17:56:43Z</dcterms:modified>
</cp:coreProperties>
</file>