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4ADC-EE63-4E11-8062-31D20ED39759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56B-ABCB-4F29-9186-B5D925688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597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4ADC-EE63-4E11-8062-31D20ED39759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56B-ABCB-4F29-9186-B5D925688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543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4ADC-EE63-4E11-8062-31D20ED39759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56B-ABCB-4F29-9186-B5D925688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087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4ADC-EE63-4E11-8062-31D20ED39759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56B-ABCB-4F29-9186-B5D925688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48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4ADC-EE63-4E11-8062-31D20ED39759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56B-ABCB-4F29-9186-B5D925688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057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4ADC-EE63-4E11-8062-31D20ED39759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56B-ABCB-4F29-9186-B5D925688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384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4ADC-EE63-4E11-8062-31D20ED39759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56B-ABCB-4F29-9186-B5D925688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1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4ADC-EE63-4E11-8062-31D20ED39759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56B-ABCB-4F29-9186-B5D925688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07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4ADC-EE63-4E11-8062-31D20ED39759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56B-ABCB-4F29-9186-B5D925688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96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4ADC-EE63-4E11-8062-31D20ED39759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56B-ABCB-4F29-9186-B5D925688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175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F4ADC-EE63-4E11-8062-31D20ED39759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4256B-ABCB-4F29-9186-B5D925688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960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6F4ADC-EE63-4E11-8062-31D20ED39759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4256B-ABCB-4F29-9186-B5D925688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73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10" Type="http://schemas.openxmlformats.org/officeDocument/2006/relationships/image" Target="../media/image37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Plane waves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LL2 Section 47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95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105400" cy="79216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Energy flux in plane wave</a:t>
            </a:r>
            <a:endParaRPr lang="en-US" sz="2000" dirty="0"/>
          </a:p>
        </p:txBody>
      </p:sp>
      <p:grpSp>
        <p:nvGrpSpPr>
          <p:cNvPr id="3" name="Group 2"/>
          <p:cNvGrpSpPr/>
          <p:nvPr/>
        </p:nvGrpSpPr>
        <p:grpSpPr>
          <a:xfrm>
            <a:off x="457199" y="1028700"/>
            <a:ext cx="3089307" cy="4457700"/>
            <a:chOff x="457200" y="1028700"/>
            <a:chExt cx="2747962" cy="4129088"/>
          </a:xfrm>
        </p:grpSpPr>
        <p:grpSp>
          <p:nvGrpSpPr>
            <p:cNvPr id="4" name="Group 3"/>
            <p:cNvGrpSpPr/>
            <p:nvPr/>
          </p:nvGrpSpPr>
          <p:grpSpPr>
            <a:xfrm>
              <a:off x="457200" y="1028700"/>
              <a:ext cx="1533525" cy="514350"/>
              <a:chOff x="457200" y="1028700"/>
              <a:chExt cx="1533525" cy="514350"/>
            </a:xfrm>
          </p:grpSpPr>
          <p:pic>
            <p:nvPicPr>
              <p:cNvPr id="5122" name="Picture 2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7200" y="1066800"/>
                <a:ext cx="1219200" cy="4381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23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76400" y="1028700"/>
                <a:ext cx="314325" cy="5143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5124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1581150"/>
              <a:ext cx="1695450" cy="628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5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0099" y="2286000"/>
              <a:ext cx="2066925" cy="485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6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8675" y="2828925"/>
              <a:ext cx="1695450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7" name="Picture 7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6287" y="3429000"/>
              <a:ext cx="2428875" cy="542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8" name="Picture 8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4038600"/>
              <a:ext cx="1590675" cy="447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9" name="Picture 9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2675" y="4008360"/>
              <a:ext cx="3238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5" name="Group 4"/>
            <p:cNvGrpSpPr/>
            <p:nvPr/>
          </p:nvGrpSpPr>
          <p:grpSpPr>
            <a:xfrm>
              <a:off x="762000" y="4724400"/>
              <a:ext cx="1881187" cy="433388"/>
              <a:chOff x="4138613" y="3200400"/>
              <a:chExt cx="1881187" cy="433388"/>
            </a:xfrm>
          </p:grpSpPr>
          <p:pic>
            <p:nvPicPr>
              <p:cNvPr id="5130" name="Picture 10"/>
              <p:cNvPicPr>
                <a:picLocks noChangeAspect="1" noChangeArrowheads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138613" y="3224213"/>
                <a:ext cx="866775" cy="4095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31" name="Picture 11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38725" y="3200400"/>
                <a:ext cx="981075" cy="428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6" name="TextBox 5"/>
          <p:cNvSpPr txBox="1"/>
          <p:nvPr/>
        </p:nvSpPr>
        <p:spPr>
          <a:xfrm>
            <a:off x="533400" y="5634335"/>
            <a:ext cx="3089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</a:t>
            </a:r>
            <a:r>
              <a:rPr lang="en-US" sz="2000" dirty="0" smtClean="0"/>
              <a:t> = (c/4</a:t>
            </a:r>
            <a:r>
              <a:rPr lang="en-US" sz="2000" dirty="0" smtClean="0">
                <a:latin typeface="Symbol" panose="05050102010706020507" pitchFamily="18" charset="2"/>
              </a:rPr>
              <a:t>p</a:t>
            </a:r>
            <a:r>
              <a:rPr lang="en-US" sz="2000" dirty="0" smtClean="0"/>
              <a:t>) E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r>
              <a:rPr lang="en-US" sz="2000" b="1" dirty="0" smtClean="0"/>
              <a:t>n</a:t>
            </a:r>
            <a:r>
              <a:rPr lang="en-US" sz="2000" dirty="0" smtClean="0"/>
              <a:t> = </a:t>
            </a:r>
            <a:r>
              <a:rPr lang="en-US" sz="2000" dirty="0"/>
              <a:t>(c/4</a:t>
            </a:r>
            <a:r>
              <a:rPr lang="en-US" sz="2000" dirty="0">
                <a:latin typeface="Symbol" panose="05050102010706020507" pitchFamily="18" charset="2"/>
              </a:rPr>
              <a:t>p</a:t>
            </a:r>
            <a:r>
              <a:rPr lang="en-US" sz="2000" dirty="0"/>
              <a:t>) </a:t>
            </a:r>
            <a:r>
              <a:rPr lang="en-US" sz="2000" dirty="0" smtClean="0"/>
              <a:t>H</a:t>
            </a:r>
            <a:r>
              <a:rPr lang="en-US" sz="2000" baseline="30000" dirty="0" smtClean="0"/>
              <a:t>2</a:t>
            </a:r>
            <a:r>
              <a:rPr lang="en-US" sz="2000" dirty="0" smtClean="0"/>
              <a:t> </a:t>
            </a:r>
            <a:r>
              <a:rPr lang="en-US" sz="2000" b="1" dirty="0"/>
              <a:t>n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92193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561" y="665678"/>
            <a:ext cx="31051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52600" y="914400"/>
            <a:ext cx="17120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Energy density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752600" y="2009313"/>
            <a:ext cx="33518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Energy flux density = </a:t>
            </a:r>
            <a:r>
              <a:rPr lang="en-US" sz="2000" b="1" dirty="0" smtClean="0"/>
              <a:t>S</a:t>
            </a:r>
            <a:r>
              <a:rPr lang="en-US" sz="2000" dirty="0" smtClean="0"/>
              <a:t> = c W </a:t>
            </a:r>
            <a:r>
              <a:rPr lang="en-US" sz="2000" b="1" dirty="0" smtClean="0"/>
              <a:t>n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990600" y="2743200"/>
            <a:ext cx="38098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Momentum density (p79 &amp; (32.15)</a:t>
            </a:r>
            <a:endParaRPr lang="en-US" sz="2000" dirty="0"/>
          </a:p>
        </p:txBody>
      </p:sp>
      <p:grpSp>
        <p:nvGrpSpPr>
          <p:cNvPr id="9" name="Group 8"/>
          <p:cNvGrpSpPr/>
          <p:nvPr/>
        </p:nvGrpSpPr>
        <p:grpSpPr>
          <a:xfrm>
            <a:off x="1617881" y="3222316"/>
            <a:ext cx="3002362" cy="704850"/>
            <a:chOff x="1617881" y="3222316"/>
            <a:chExt cx="3002362" cy="704850"/>
          </a:xfrm>
        </p:grpSpPr>
        <p:grpSp>
          <p:nvGrpSpPr>
            <p:cNvPr id="8" name="Group 7"/>
            <p:cNvGrpSpPr/>
            <p:nvPr/>
          </p:nvGrpSpPr>
          <p:grpSpPr>
            <a:xfrm>
              <a:off x="1617881" y="3276600"/>
              <a:ext cx="2823792" cy="595313"/>
              <a:chOff x="4052888" y="3124200"/>
              <a:chExt cx="2823792" cy="595313"/>
            </a:xfrm>
          </p:grpSpPr>
          <p:pic>
            <p:nvPicPr>
              <p:cNvPr id="6147" name="Picture 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52888" y="3138488"/>
                <a:ext cx="1038225" cy="581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148" name="Picture 4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05400" y="3124200"/>
                <a:ext cx="838200" cy="5143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149" name="Picture 5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067055" y="3179454"/>
                <a:ext cx="809625" cy="485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6150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1168" y="3222316"/>
              <a:ext cx="219075" cy="704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228234"/>
            <a:ext cx="1247775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5975" y="3152034"/>
            <a:ext cx="130492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9823" y="3998416"/>
            <a:ext cx="60960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973" y="4953000"/>
            <a:ext cx="11049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943100" y="5904131"/>
            <a:ext cx="541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Relation between energy W and momentum W/c is the same as for a particle moving at c, Eq. (9.9)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0670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685800"/>
            <a:ext cx="1871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Momentum flux</a:t>
            </a:r>
            <a:endParaRPr lang="en-US" sz="2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8813" y="1295400"/>
            <a:ext cx="176212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267200" y="1371600"/>
            <a:ext cx="24520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Maxwell stress tensor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2819400"/>
            <a:ext cx="79152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Homework:  For propagation in X direction, only –</a:t>
            </a:r>
            <a:r>
              <a:rPr lang="en-US" sz="2000" dirty="0" err="1" smtClean="0">
                <a:latin typeface="Symbol" panose="05050102010706020507" pitchFamily="18" charset="2"/>
              </a:rPr>
              <a:t>s</a:t>
            </a:r>
            <a:r>
              <a:rPr lang="en-US" sz="2000" baseline="-25000" dirty="0" err="1" smtClean="0"/>
              <a:t>xx</a:t>
            </a:r>
            <a:r>
              <a:rPr lang="en-US" sz="2000" dirty="0" smtClean="0"/>
              <a:t> = W is nonzero.</a:t>
            </a:r>
          </a:p>
          <a:p>
            <a:r>
              <a:rPr lang="en-US" sz="2000" dirty="0" smtClean="0"/>
              <a:t>(Momentum has only an x component and it flows only in the x-direction.)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5734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41" r="19404"/>
          <a:stretch/>
        </p:blipFill>
        <p:spPr bwMode="auto">
          <a:xfrm>
            <a:off x="2133600" y="2181224"/>
            <a:ext cx="6477000" cy="307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8262" y="2438400"/>
            <a:ext cx="402815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From section 33, we had for E = H   &amp;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74052" y="3291953"/>
            <a:ext cx="1859548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But this was for 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200400" y="3163669"/>
            <a:ext cx="5389873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which would hold for Z propagation.                         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109457" y="4012048"/>
            <a:ext cx="1854547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For X propagation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24600" y="5486400"/>
            <a:ext cx="1599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And –</a:t>
            </a:r>
            <a:r>
              <a:rPr lang="en-US" sz="2000" dirty="0" err="1" smtClean="0">
                <a:latin typeface="Symbol" panose="05050102010706020507" pitchFamily="18" charset="2"/>
              </a:rPr>
              <a:t>s</a:t>
            </a:r>
            <a:r>
              <a:rPr lang="en-US" sz="2000" baseline="-25000" dirty="0" err="1" smtClean="0"/>
              <a:t>xx</a:t>
            </a:r>
            <a:r>
              <a:rPr lang="en-US" sz="2000" dirty="0" smtClean="0"/>
              <a:t> = W.</a:t>
            </a:r>
            <a:endParaRPr lang="en-US" sz="2000" dirty="0"/>
          </a:p>
        </p:txBody>
      </p:sp>
      <p:sp>
        <p:nvSpPr>
          <p:cNvPr id="9" name="Rectangle 8"/>
          <p:cNvSpPr/>
          <p:nvPr/>
        </p:nvSpPr>
        <p:spPr>
          <a:xfrm>
            <a:off x="8077200" y="1905000"/>
            <a:ext cx="838200" cy="12356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61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9" t="21333"/>
          <a:stretch/>
        </p:blipFill>
        <p:spPr bwMode="auto">
          <a:xfrm>
            <a:off x="609600" y="1905000"/>
            <a:ext cx="7938782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4254" y="228600"/>
            <a:ext cx="8509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Transformation of energy density W when changing to a different inertial frame.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388966" y="1101050"/>
            <a:ext cx="1745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Sec 6, Problem 1</a:t>
            </a: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4046899" y="1330859"/>
            <a:ext cx="425513" cy="606583"/>
          </a:xfrm>
          <a:custGeom>
            <a:avLst/>
            <a:gdLst>
              <a:gd name="connsiteX0" fmla="*/ 425513 w 425513"/>
              <a:gd name="connsiteY0" fmla="*/ 0 h 606583"/>
              <a:gd name="connsiteX1" fmla="*/ 235390 w 425513"/>
              <a:gd name="connsiteY1" fmla="*/ 9054 h 606583"/>
              <a:gd name="connsiteX2" fmla="*/ 199176 w 425513"/>
              <a:gd name="connsiteY2" fmla="*/ 18107 h 606583"/>
              <a:gd name="connsiteX3" fmla="*/ 117695 w 425513"/>
              <a:gd name="connsiteY3" fmla="*/ 36214 h 606583"/>
              <a:gd name="connsiteX4" fmla="*/ 90535 w 425513"/>
              <a:gd name="connsiteY4" fmla="*/ 54321 h 606583"/>
              <a:gd name="connsiteX5" fmla="*/ 63374 w 425513"/>
              <a:gd name="connsiteY5" fmla="*/ 63375 h 606583"/>
              <a:gd name="connsiteX6" fmla="*/ 9053 w 425513"/>
              <a:gd name="connsiteY6" fmla="*/ 117695 h 606583"/>
              <a:gd name="connsiteX7" fmla="*/ 0 w 425513"/>
              <a:gd name="connsiteY7" fmla="*/ 144856 h 606583"/>
              <a:gd name="connsiteX8" fmla="*/ 18107 w 425513"/>
              <a:gd name="connsiteY8" fmla="*/ 344032 h 606583"/>
              <a:gd name="connsiteX9" fmla="*/ 27160 w 425513"/>
              <a:gd name="connsiteY9" fmla="*/ 398353 h 606583"/>
              <a:gd name="connsiteX10" fmla="*/ 45267 w 425513"/>
              <a:gd name="connsiteY10" fmla="*/ 452674 h 606583"/>
              <a:gd name="connsiteX11" fmla="*/ 36214 w 425513"/>
              <a:gd name="connsiteY11" fmla="*/ 552262 h 606583"/>
              <a:gd name="connsiteX12" fmla="*/ 0 w 425513"/>
              <a:gd name="connsiteY12" fmla="*/ 606583 h 606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25513" h="606583">
                <a:moveTo>
                  <a:pt x="425513" y="0"/>
                </a:moveTo>
                <a:cubicBezTo>
                  <a:pt x="362139" y="3018"/>
                  <a:pt x="298634" y="3994"/>
                  <a:pt x="235390" y="9054"/>
                </a:cubicBezTo>
                <a:cubicBezTo>
                  <a:pt x="222987" y="10046"/>
                  <a:pt x="211377" y="15667"/>
                  <a:pt x="199176" y="18107"/>
                </a:cubicBezTo>
                <a:cubicBezTo>
                  <a:pt x="119511" y="34040"/>
                  <a:pt x="170552" y="18596"/>
                  <a:pt x="117695" y="36214"/>
                </a:cubicBezTo>
                <a:cubicBezTo>
                  <a:pt x="108642" y="42250"/>
                  <a:pt x="100267" y="49455"/>
                  <a:pt x="90535" y="54321"/>
                </a:cubicBezTo>
                <a:cubicBezTo>
                  <a:pt x="81999" y="58589"/>
                  <a:pt x="70907" y="57516"/>
                  <a:pt x="63374" y="63375"/>
                </a:cubicBezTo>
                <a:cubicBezTo>
                  <a:pt x="43161" y="79096"/>
                  <a:pt x="9053" y="117695"/>
                  <a:pt x="9053" y="117695"/>
                </a:cubicBezTo>
                <a:cubicBezTo>
                  <a:pt x="6035" y="126749"/>
                  <a:pt x="0" y="135313"/>
                  <a:pt x="0" y="144856"/>
                </a:cubicBezTo>
                <a:cubicBezTo>
                  <a:pt x="0" y="217448"/>
                  <a:pt x="7562" y="275492"/>
                  <a:pt x="18107" y="344032"/>
                </a:cubicBezTo>
                <a:cubicBezTo>
                  <a:pt x="20898" y="362175"/>
                  <a:pt x="22708" y="380544"/>
                  <a:pt x="27160" y="398353"/>
                </a:cubicBezTo>
                <a:cubicBezTo>
                  <a:pt x="31789" y="416870"/>
                  <a:pt x="45267" y="452674"/>
                  <a:pt x="45267" y="452674"/>
                </a:cubicBezTo>
                <a:cubicBezTo>
                  <a:pt x="42249" y="485870"/>
                  <a:pt x="45619" y="520284"/>
                  <a:pt x="36214" y="552262"/>
                </a:cubicBezTo>
                <a:cubicBezTo>
                  <a:pt x="30074" y="573140"/>
                  <a:pt x="0" y="606583"/>
                  <a:pt x="0" y="60658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2400" y="1868031"/>
            <a:ext cx="1564546" cy="224676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We don’t suppose that </a:t>
            </a:r>
            <a:r>
              <a:rPr lang="en-US" sz="2000" b="1" dirty="0" smtClean="0"/>
              <a:t>n</a:t>
            </a:r>
            <a:r>
              <a:rPr lang="en-US" sz="2000" dirty="0" smtClean="0"/>
              <a:t> || X here.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248400" y="5867400"/>
            <a:ext cx="1407886" cy="7078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Explanation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94588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7" t="37500" r="2528"/>
          <a:stretch/>
        </p:blipFill>
        <p:spPr bwMode="auto">
          <a:xfrm>
            <a:off x="1905000" y="3048000"/>
            <a:ext cx="59436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90600" y="381000"/>
            <a:ext cx="7244684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X’ component of momentum is proportional to Cos </a:t>
            </a:r>
            <a:r>
              <a:rPr lang="en-US" dirty="0" smtClean="0">
                <a:latin typeface="Symbol" panose="05050102010706020507" pitchFamily="18" charset="2"/>
              </a:rPr>
              <a:t>a</a:t>
            </a:r>
            <a:r>
              <a:rPr lang="en-US" dirty="0" smtClean="0"/>
              <a:t>’.</a:t>
            </a:r>
          </a:p>
          <a:p>
            <a:r>
              <a:rPr lang="en-US" dirty="0" smtClean="0"/>
              <a:t>X’ flux of momentum is proportional to Cos </a:t>
            </a:r>
            <a:r>
              <a:rPr lang="en-US" dirty="0" smtClean="0">
                <a:latin typeface="Symbol" panose="05050102010706020507" pitchFamily="18" charset="2"/>
              </a:rPr>
              <a:t>a</a:t>
            </a:r>
            <a:r>
              <a:rPr lang="en-US" dirty="0" smtClean="0"/>
              <a:t>’.</a:t>
            </a:r>
          </a:p>
          <a:p>
            <a:endParaRPr lang="en-US" dirty="0"/>
          </a:p>
          <a:p>
            <a:r>
              <a:rPr lang="en-US" dirty="0" smtClean="0"/>
              <a:t>Therefore the flux of the X’ component of momentum in the X’ direction is proportional to Cos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 smtClean="0">
                <a:latin typeface="Symbol" panose="05050102010706020507" pitchFamily="18" charset="2"/>
              </a:rPr>
              <a:t>a</a:t>
            </a:r>
            <a:r>
              <a:rPr lang="en-US" dirty="0" smtClean="0"/>
              <a:t>’.</a:t>
            </a:r>
          </a:p>
          <a:p>
            <a:endParaRPr lang="en-US" dirty="0"/>
          </a:p>
          <a:p>
            <a:r>
              <a:rPr lang="en-US" dirty="0" smtClean="0"/>
              <a:t>The flux of </a:t>
            </a:r>
            <a:r>
              <a:rPr lang="en-US" b="1" dirty="0" smtClean="0"/>
              <a:t>n</a:t>
            </a:r>
            <a:r>
              <a:rPr lang="en-US" dirty="0" smtClean="0"/>
              <a:t>’ component of momentum in the </a:t>
            </a:r>
            <a:r>
              <a:rPr lang="en-US" b="1" dirty="0" smtClean="0"/>
              <a:t>n</a:t>
            </a:r>
            <a:r>
              <a:rPr lang="en-US" dirty="0" smtClean="0"/>
              <a:t>’ direction = W’.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775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9" r="19527"/>
          <a:stretch/>
        </p:blipFill>
        <p:spPr bwMode="auto">
          <a:xfrm>
            <a:off x="1447800" y="1600200"/>
            <a:ext cx="48768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05400" y="2895600"/>
            <a:ext cx="2209800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Absolute value of the field magnitude in the electromagnetic plane wave.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71076" y="1828800"/>
            <a:ext cx="2353524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E and H transform like </a:t>
            </a:r>
            <a:r>
              <a:rPr lang="en-US" dirty="0" err="1" smtClean="0"/>
              <a:t>Sqrt</a:t>
            </a:r>
            <a:r>
              <a:rPr lang="en-US" dirty="0" smtClean="0"/>
              <a:t>[W].                 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479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73" t="15419" r="3492"/>
          <a:stretch/>
        </p:blipFill>
        <p:spPr bwMode="auto">
          <a:xfrm>
            <a:off x="3048000" y="2609898"/>
            <a:ext cx="2385134" cy="971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686289"/>
            <a:ext cx="2590800" cy="780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638675"/>
            <a:ext cx="40195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14400" y="1295400"/>
            <a:ext cx="61000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If fields depend only on one </a:t>
            </a:r>
            <a:r>
              <a:rPr lang="en-US" sz="2000" dirty="0" smtClean="0"/>
              <a:t>coordinate</a:t>
            </a:r>
            <a:r>
              <a:rPr lang="en-US" sz="2000" dirty="0" smtClean="0"/>
              <a:t>, say x, and time, </a:t>
            </a:r>
          </a:p>
          <a:p>
            <a:r>
              <a:rPr lang="en-US" sz="2000" dirty="0" smtClean="0"/>
              <a:t>Then the wave equation becomes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06270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3720" y="1524000"/>
            <a:ext cx="678124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888927" y="2514600"/>
            <a:ext cx="854273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Define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949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31" t="18421"/>
          <a:stretch/>
        </p:blipFill>
        <p:spPr bwMode="auto">
          <a:xfrm>
            <a:off x="1219200" y="2514600"/>
            <a:ext cx="7733320" cy="2362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1588" y="2085821"/>
            <a:ext cx="17552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Wave equation</a:t>
            </a:r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3612231" y="2667000"/>
            <a:ext cx="2255169" cy="70788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Solution has form    </a:t>
            </a:r>
          </a:p>
          <a:p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054927" y="3374886"/>
            <a:ext cx="1949188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Arbitrary functions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0338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733" r="45475"/>
          <a:stretch/>
        </p:blipFill>
        <p:spPr bwMode="auto">
          <a:xfrm>
            <a:off x="2895600" y="4648200"/>
            <a:ext cx="4886417" cy="16416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086165" y="479851"/>
            <a:ext cx="321055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 each plane </a:t>
            </a:r>
            <a:r>
              <a:rPr lang="en-US" sz="2000" i="1" dirty="0" smtClean="0"/>
              <a:t>x</a:t>
            </a:r>
            <a:r>
              <a:rPr lang="en-US" sz="2000" dirty="0" smtClean="0"/>
              <a:t> = constant, </a:t>
            </a:r>
          </a:p>
          <a:p>
            <a:r>
              <a:rPr lang="en-US" sz="2000" dirty="0" smtClean="0"/>
              <a:t>the field changes with time.</a:t>
            </a:r>
          </a:p>
          <a:p>
            <a:r>
              <a:rPr lang="en-US" sz="2000" dirty="0" smtClean="0"/>
              <a:t>At each moment </a:t>
            </a:r>
            <a:r>
              <a:rPr lang="en-US" sz="2000" i="1" dirty="0" smtClean="0"/>
              <a:t>t</a:t>
            </a:r>
            <a:r>
              <a:rPr lang="en-US" sz="2000" dirty="0" smtClean="0"/>
              <a:t>, </a:t>
            </a:r>
          </a:p>
          <a:p>
            <a:r>
              <a:rPr lang="en-US" sz="2000" dirty="0"/>
              <a:t>t</a:t>
            </a:r>
            <a:r>
              <a:rPr lang="en-US" sz="2000" dirty="0" smtClean="0"/>
              <a:t>he field varies with position.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609600"/>
            <a:ext cx="17315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Suppose f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= 0.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508516"/>
            <a:ext cx="18002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5800" y="2743200"/>
            <a:ext cx="574439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Field has same values for </a:t>
            </a:r>
            <a:r>
              <a:rPr lang="en-US" sz="2000" i="1" dirty="0" err="1" smtClean="0"/>
              <a:t>x,t</a:t>
            </a:r>
            <a:r>
              <a:rPr lang="en-US" sz="2000" dirty="0" smtClean="0"/>
              <a:t> satisfying </a:t>
            </a:r>
          </a:p>
          <a:p>
            <a:r>
              <a:rPr lang="en-US" sz="2000" dirty="0" smtClean="0"/>
              <a:t>(</a:t>
            </a:r>
            <a:r>
              <a:rPr lang="en-US" sz="2000" i="1" dirty="0" smtClean="0"/>
              <a:t>t</a:t>
            </a:r>
            <a:r>
              <a:rPr lang="en-US" sz="2000" dirty="0" smtClean="0"/>
              <a:t> – </a:t>
            </a:r>
            <a:r>
              <a:rPr lang="en-US" sz="2000" i="1" dirty="0" smtClean="0"/>
              <a:t>x</a:t>
            </a:r>
            <a:r>
              <a:rPr lang="en-US" sz="2000" dirty="0" smtClean="0"/>
              <a:t>/c) = constant,</a:t>
            </a:r>
          </a:p>
          <a:p>
            <a:r>
              <a:rPr lang="en-US" sz="2000" i="1" dirty="0" smtClean="0"/>
              <a:t>x</a:t>
            </a:r>
            <a:r>
              <a:rPr lang="en-US" sz="2000" dirty="0" smtClean="0"/>
              <a:t> = </a:t>
            </a:r>
            <a:r>
              <a:rPr lang="en-US" sz="2000" dirty="0" err="1" smtClean="0"/>
              <a:t>const</a:t>
            </a:r>
            <a:r>
              <a:rPr lang="en-US" sz="2000" dirty="0" smtClean="0"/>
              <a:t> + c </a:t>
            </a:r>
            <a:r>
              <a:rPr lang="en-US" sz="2000" i="1" dirty="0" smtClean="0"/>
              <a:t>t.</a:t>
            </a:r>
          </a:p>
          <a:p>
            <a:r>
              <a:rPr lang="en-US" sz="2000" dirty="0" smtClean="0"/>
              <a:t>values of EM field propagate in x direction at speed c.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59704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48" t="5321" r="66424" b="4063"/>
          <a:stretch/>
        </p:blipFill>
        <p:spPr bwMode="auto">
          <a:xfrm>
            <a:off x="1219200" y="2895600"/>
            <a:ext cx="1986621" cy="1428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01004" y="2983468"/>
            <a:ext cx="36504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 wave moving toward </a:t>
            </a:r>
            <a:r>
              <a:rPr lang="en-US" sz="2000" i="1" dirty="0" smtClean="0"/>
              <a:t>positive</a:t>
            </a:r>
            <a:r>
              <a:rPr lang="en-US" sz="2000" dirty="0" smtClean="0"/>
              <a:t> x.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01004" y="3733800"/>
            <a:ext cx="37450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 wave moving toward </a:t>
            </a:r>
            <a:r>
              <a:rPr lang="en-US" sz="2000" i="1" dirty="0" smtClean="0"/>
              <a:t>negative</a:t>
            </a:r>
            <a:r>
              <a:rPr lang="en-US" sz="2000" dirty="0" smtClean="0"/>
              <a:t> x.</a:t>
            </a:r>
          </a:p>
        </p:txBody>
      </p:sp>
    </p:spTree>
    <p:extLst>
      <p:ext uri="{BB962C8B-B14F-4D97-AF65-F5344CB8AC3E}">
        <p14:creationId xmlns:p14="http://schemas.microsoft.com/office/powerpoint/2010/main" val="1614069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82" t="14508" r="46746" b="36702"/>
          <a:stretch/>
        </p:blipFill>
        <p:spPr bwMode="auto">
          <a:xfrm>
            <a:off x="1580225" y="1828800"/>
            <a:ext cx="3266983" cy="207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45410"/>
            <a:ext cx="19145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76400" y="445410"/>
            <a:ext cx="2755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Choose Coulomb gauge: 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1600200"/>
            <a:ext cx="7072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Then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73576" y="2895600"/>
            <a:ext cx="1755224" cy="4001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Wave equation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124200" y="5380672"/>
            <a:ext cx="6019800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Non-zero </a:t>
            </a:r>
            <a:r>
              <a:rPr lang="en-US" sz="2000" i="1" dirty="0" smtClean="0"/>
              <a:t>A</a:t>
            </a:r>
            <a:r>
              <a:rPr lang="en-US" sz="2000" i="1" baseline="-25000" dirty="0" smtClean="0"/>
              <a:t>x</a:t>
            </a:r>
            <a:r>
              <a:rPr lang="en-US" sz="2000" dirty="0" smtClean="0"/>
              <a:t> implies a constant longitudinal field,</a:t>
            </a:r>
          </a:p>
          <a:p>
            <a:r>
              <a:rPr lang="en-US" sz="2000" dirty="0" smtClean="0"/>
              <a:t>But fields must vary with time.</a:t>
            </a:r>
          </a:p>
          <a:p>
            <a:r>
              <a:rPr lang="en-US" sz="2000" dirty="0" smtClean="0"/>
              <a:t>Therefore, </a:t>
            </a:r>
            <a:r>
              <a:rPr lang="en-US" sz="2000" i="1" dirty="0" smtClean="0"/>
              <a:t>A</a:t>
            </a:r>
            <a:r>
              <a:rPr lang="en-US" sz="2000" i="1" baseline="-25000" dirty="0" smtClean="0"/>
              <a:t>x</a:t>
            </a:r>
            <a:r>
              <a:rPr lang="en-US" sz="2000" dirty="0" smtClean="0"/>
              <a:t> = 0.</a:t>
            </a:r>
          </a:p>
          <a:p>
            <a:r>
              <a:rPr lang="en-US" sz="2000" b="1" i="1" dirty="0" smtClean="0"/>
              <a:t>A</a:t>
            </a:r>
            <a:r>
              <a:rPr lang="en-US" sz="2000" dirty="0" smtClean="0"/>
              <a:t> can be chosen perpendicular to propagation direction.</a:t>
            </a:r>
            <a:endParaRPr lang="en-US" sz="20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165" y="3810000"/>
            <a:ext cx="157162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588671" y="1969532"/>
            <a:ext cx="17598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Since </a:t>
            </a:r>
            <a:r>
              <a:rPr lang="en-US" sz="2000" b="1" i="1" dirty="0" smtClean="0"/>
              <a:t>A</a:t>
            </a:r>
            <a:r>
              <a:rPr lang="en-US" sz="2000" dirty="0" smtClean="0"/>
              <a:t> = </a:t>
            </a:r>
            <a:r>
              <a:rPr lang="en-US" sz="2000" b="1" i="1" dirty="0" smtClean="0"/>
              <a:t>A</a:t>
            </a:r>
            <a:r>
              <a:rPr lang="en-US" sz="2000" dirty="0" smtClean="0"/>
              <a:t>(</a:t>
            </a:r>
            <a:r>
              <a:rPr lang="en-US" sz="2000" dirty="0" err="1" smtClean="0"/>
              <a:t>x,t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4567925"/>
            <a:ext cx="1167186" cy="61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7036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6" t="29563"/>
          <a:stretch/>
        </p:blipFill>
        <p:spPr bwMode="auto">
          <a:xfrm>
            <a:off x="1066799" y="2494624"/>
            <a:ext cx="7752199" cy="322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38200" y="533400"/>
            <a:ext cx="3150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Wave moving in +X direction</a:t>
            </a:r>
            <a:endParaRPr lang="en-US" sz="2000" dirty="0"/>
          </a:p>
        </p:txBody>
      </p:sp>
      <p:grpSp>
        <p:nvGrpSpPr>
          <p:cNvPr id="5" name="Group 4"/>
          <p:cNvGrpSpPr/>
          <p:nvPr/>
        </p:nvGrpSpPr>
        <p:grpSpPr>
          <a:xfrm>
            <a:off x="2590800" y="1371600"/>
            <a:ext cx="2564851" cy="476250"/>
            <a:chOff x="4585557" y="679419"/>
            <a:chExt cx="2564851" cy="476250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85557" y="679419"/>
              <a:ext cx="1066800" cy="476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15000" y="679419"/>
              <a:ext cx="56197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83633" y="679419"/>
              <a:ext cx="8667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4073789" y="5029200"/>
            <a:ext cx="4719562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endParaRPr lang="en-US" b="1" dirty="0" smtClean="0"/>
          </a:p>
          <a:p>
            <a:r>
              <a:rPr lang="en-US" b="1" dirty="0" smtClean="0"/>
              <a:t>n</a:t>
            </a:r>
            <a:r>
              <a:rPr lang="en-US" dirty="0" smtClean="0"/>
              <a:t> is a unit vector in the direction of propagation.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153400" y="4800600"/>
            <a:ext cx="5334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745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762000"/>
            <a:ext cx="233882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463" y="1676400"/>
            <a:ext cx="153162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28800" y="2895600"/>
            <a:ext cx="63367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E</a:t>
            </a:r>
            <a:r>
              <a:rPr lang="en-US" sz="2000" dirty="0" smtClean="0"/>
              <a:t>, </a:t>
            </a:r>
            <a:r>
              <a:rPr lang="en-US" sz="2000" b="1" dirty="0" smtClean="0"/>
              <a:t>H</a:t>
            </a:r>
            <a:r>
              <a:rPr lang="en-US" sz="2000" dirty="0" smtClean="0"/>
              <a:t>, and </a:t>
            </a:r>
            <a:r>
              <a:rPr lang="en-US" sz="2000" b="1" dirty="0" smtClean="0"/>
              <a:t>n</a:t>
            </a:r>
            <a:r>
              <a:rPr lang="en-US" sz="2000" dirty="0" smtClean="0"/>
              <a:t> are mutually perpendicular:  “transverse” wave.</a:t>
            </a:r>
          </a:p>
          <a:p>
            <a:r>
              <a:rPr lang="en-US" sz="2000" dirty="0" smtClean="0"/>
              <a:t>E = H (Gaussian units).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48296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424</Words>
  <Application>Microsoft Office PowerPoint</Application>
  <PresentationFormat>On-screen Show (4:3)</PresentationFormat>
  <Paragraphs>64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Symbol</vt:lpstr>
      <vt:lpstr>Office Theme</vt:lpstr>
      <vt:lpstr>Plane waves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Energy flux in plane wave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Central Florida - College of Sciences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Peale</dc:creator>
  <cp:lastModifiedBy>Robert Peale</cp:lastModifiedBy>
  <cp:revision>15</cp:revision>
  <dcterms:created xsi:type="dcterms:W3CDTF">2013-11-07T17:01:07Z</dcterms:created>
  <dcterms:modified xsi:type="dcterms:W3CDTF">2015-11-12T18:16:51Z</dcterms:modified>
</cp:coreProperties>
</file>