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4" r:id="rId9"/>
    <p:sldId id="265" r:id="rId10"/>
    <p:sldId id="272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A0781-7479-492A-99E6-02918AAE8B0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24B1-4EDD-4115-85CD-4F4E20E2F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Monochromatic plane waves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48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4049" y="1066800"/>
            <a:ext cx="21183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b="1" dirty="0"/>
              <a:t>b</a:t>
            </a:r>
            <a:r>
              <a:rPr lang="en-US" baseline="-25000" dirty="0"/>
              <a:t>1</a:t>
            </a:r>
            <a:r>
              <a:rPr lang="en-US" dirty="0" smtClean="0"/>
              <a:t> or </a:t>
            </a:r>
            <a:r>
              <a:rPr lang="en-US" b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= 0, </a:t>
            </a:r>
          </a:p>
          <a:p>
            <a:r>
              <a:rPr lang="en-US" dirty="0" smtClean="0"/>
              <a:t>then ellipse is a line.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“Linear polarization”</a:t>
            </a:r>
          </a:p>
          <a:p>
            <a:r>
              <a:rPr lang="en-US" dirty="0" smtClean="0"/>
              <a:t>“plane polarized”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200400"/>
            <a:ext cx="6606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Any elliptical polarization is a superposition of plane polarized waves.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9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8265"/>
          <a:stretch/>
        </p:blipFill>
        <p:spPr bwMode="auto">
          <a:xfrm>
            <a:off x="39247" y="1295400"/>
            <a:ext cx="902855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2400" y="904081"/>
            <a:ext cx="222541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4-wavevector          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981200"/>
            <a:ext cx="452579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Contract with the position 4-vector           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315200" y="2514600"/>
            <a:ext cx="1600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=the phase, </a:t>
            </a:r>
          </a:p>
          <a:p>
            <a:r>
              <a:rPr lang="en-US" sz="2000" dirty="0" smtClean="0"/>
              <a:t>a scalar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222486"/>
            <a:ext cx="117833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Square it.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33378" y="4324290"/>
            <a:ext cx="192116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Vector potential 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724400"/>
            <a:ext cx="1676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Must be a solution of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6600" y="4191000"/>
            <a:ext cx="10326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Implies…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4415" t="39065" r="2294" b="3934"/>
          <a:stretch/>
        </p:blipFill>
        <p:spPr bwMode="auto">
          <a:xfrm>
            <a:off x="1074198" y="3169328"/>
            <a:ext cx="6474392" cy="165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24000" y="990600"/>
            <a:ext cx="60605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any plane wave with </a:t>
            </a:r>
            <a:r>
              <a:rPr lang="en-US" sz="2000" b="1" dirty="0" smtClean="0"/>
              <a:t>k</a:t>
            </a:r>
            <a:r>
              <a:rPr lang="en-US" sz="2000" dirty="0" smtClean="0"/>
              <a:t> || </a:t>
            </a:r>
            <a:r>
              <a:rPr lang="en-US" sz="2000" b="1" dirty="0" smtClean="0"/>
              <a:t>X</a:t>
            </a:r>
          </a:p>
          <a:p>
            <a:r>
              <a:rPr lang="en-US" sz="2000" dirty="0" smtClean="0"/>
              <a:t>the non-zero energy momentum tensor components are</a:t>
            </a:r>
            <a:endParaRPr lang="en-US" sz="2000" dirty="0"/>
          </a:p>
          <a:p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257800" y="3124200"/>
            <a:ext cx="232670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Energy density</a:t>
            </a:r>
          </a:p>
          <a:p>
            <a:r>
              <a:rPr lang="en-US" sz="2000" dirty="0" smtClean="0"/>
              <a:t>          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762000"/>
            <a:ext cx="72939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Doppler effect:  Lorentz transform of wave 4-vector.</a:t>
            </a:r>
          </a:p>
          <a:p>
            <a:endParaRPr lang="en-US" dirty="0" smtClean="0"/>
          </a:p>
          <a:p>
            <a:r>
              <a:rPr lang="en-US" dirty="0" smtClean="0"/>
              <a:t>What is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in frame K moving at –V relative to K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Define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baseline="-25000" dirty="0" smtClean="0"/>
              <a:t>0</a:t>
            </a:r>
            <a:r>
              <a:rPr lang="en-US" dirty="0" smtClean="0"/>
              <a:t> as the proper (“true”) frequency of the source in its rest frame K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2817" r="1558"/>
          <a:stretch/>
        </p:blipFill>
        <p:spPr bwMode="auto">
          <a:xfrm>
            <a:off x="276463" y="1295400"/>
            <a:ext cx="841033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76400" y="1117349"/>
            <a:ext cx="57938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983811"/>
            <a:ext cx="79759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Earth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4114800"/>
            <a:ext cx="167398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Earth frame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r="5684" b="52691"/>
          <a:stretch/>
        </p:blipFill>
        <p:spPr bwMode="auto">
          <a:xfrm>
            <a:off x="228600" y="533400"/>
            <a:ext cx="8153400" cy="2920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48006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But now V/c must be larger to get a significant change in </a:t>
            </a:r>
            <a:r>
              <a:rPr lang="en-US" sz="2000" dirty="0" smtClean="0">
                <a:latin typeface="Symbol" panose="05050102010706020507" pitchFamily="18" charset="2"/>
              </a:rPr>
              <a:t>w</a:t>
            </a:r>
            <a:r>
              <a:rPr lang="en-US" sz="2000" dirty="0" smtClean="0"/>
              <a:t> compared to the </a:t>
            </a:r>
            <a:r>
              <a:rPr lang="en-US" sz="2000" dirty="0" smtClean="0">
                <a:latin typeface="Symbol" panose="05050102010706020507" pitchFamily="18" charset="2"/>
              </a:rPr>
              <a:t>a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anose="05050102010706020507" pitchFamily="18" charset="2"/>
              </a:rPr>
              <a:t>p</a:t>
            </a:r>
            <a:r>
              <a:rPr lang="en-US" sz="2000" dirty="0" smtClean="0"/>
              <a:t> case.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071937"/>
            <a:ext cx="13239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4518734" y="3559946"/>
            <a:ext cx="1181892" cy="1535837"/>
          </a:xfrm>
          <a:custGeom>
            <a:avLst/>
            <a:gdLst>
              <a:gd name="connsiteX0" fmla="*/ 0 w 1181892"/>
              <a:gd name="connsiteY0" fmla="*/ 1535837 h 1535837"/>
              <a:gd name="connsiteX1" fmla="*/ 177553 w 1181892"/>
              <a:gd name="connsiteY1" fmla="*/ 1526959 h 1535837"/>
              <a:gd name="connsiteX2" fmla="*/ 213064 w 1181892"/>
              <a:gd name="connsiteY2" fmla="*/ 1509204 h 1535837"/>
              <a:gd name="connsiteX3" fmla="*/ 266330 w 1181892"/>
              <a:gd name="connsiteY3" fmla="*/ 1491448 h 1535837"/>
              <a:gd name="connsiteX4" fmla="*/ 337351 w 1181892"/>
              <a:gd name="connsiteY4" fmla="*/ 1464815 h 1535837"/>
              <a:gd name="connsiteX5" fmla="*/ 390617 w 1181892"/>
              <a:gd name="connsiteY5" fmla="*/ 1429304 h 1535837"/>
              <a:gd name="connsiteX6" fmla="*/ 435006 w 1181892"/>
              <a:gd name="connsiteY6" fmla="*/ 1384916 h 1535837"/>
              <a:gd name="connsiteX7" fmla="*/ 488272 w 1181892"/>
              <a:gd name="connsiteY7" fmla="*/ 1349405 h 1535837"/>
              <a:gd name="connsiteX8" fmla="*/ 550416 w 1181892"/>
              <a:gd name="connsiteY8" fmla="*/ 1296139 h 1535837"/>
              <a:gd name="connsiteX9" fmla="*/ 603682 w 1181892"/>
              <a:gd name="connsiteY9" fmla="*/ 1260629 h 1535837"/>
              <a:gd name="connsiteX10" fmla="*/ 630315 w 1181892"/>
              <a:gd name="connsiteY10" fmla="*/ 1233996 h 1535837"/>
              <a:gd name="connsiteX11" fmla="*/ 692458 w 1181892"/>
              <a:gd name="connsiteY11" fmla="*/ 1189607 h 1535837"/>
              <a:gd name="connsiteX12" fmla="*/ 754602 w 1181892"/>
              <a:gd name="connsiteY12" fmla="*/ 1109708 h 1535837"/>
              <a:gd name="connsiteX13" fmla="*/ 790113 w 1181892"/>
              <a:gd name="connsiteY13" fmla="*/ 1047565 h 1535837"/>
              <a:gd name="connsiteX14" fmla="*/ 807868 w 1181892"/>
              <a:gd name="connsiteY14" fmla="*/ 1020932 h 1535837"/>
              <a:gd name="connsiteX15" fmla="*/ 843379 w 1181892"/>
              <a:gd name="connsiteY15" fmla="*/ 985421 h 1535837"/>
              <a:gd name="connsiteX16" fmla="*/ 896645 w 1181892"/>
              <a:gd name="connsiteY16" fmla="*/ 896644 h 1535837"/>
              <a:gd name="connsiteX17" fmla="*/ 923278 w 1181892"/>
              <a:gd name="connsiteY17" fmla="*/ 870011 h 1535837"/>
              <a:gd name="connsiteX18" fmla="*/ 932155 w 1181892"/>
              <a:gd name="connsiteY18" fmla="*/ 843378 h 1535837"/>
              <a:gd name="connsiteX19" fmla="*/ 976544 w 1181892"/>
              <a:gd name="connsiteY19" fmla="*/ 798990 h 1535837"/>
              <a:gd name="connsiteX20" fmla="*/ 994299 w 1181892"/>
              <a:gd name="connsiteY20" fmla="*/ 736846 h 1535837"/>
              <a:gd name="connsiteX21" fmla="*/ 1012054 w 1181892"/>
              <a:gd name="connsiteY21" fmla="*/ 710213 h 1535837"/>
              <a:gd name="connsiteX22" fmla="*/ 1029810 w 1181892"/>
              <a:gd name="connsiteY22" fmla="*/ 648070 h 1535837"/>
              <a:gd name="connsiteX23" fmla="*/ 1038687 w 1181892"/>
              <a:gd name="connsiteY23" fmla="*/ 621437 h 1535837"/>
              <a:gd name="connsiteX24" fmla="*/ 1056443 w 1181892"/>
              <a:gd name="connsiteY24" fmla="*/ 603681 h 1535837"/>
              <a:gd name="connsiteX25" fmla="*/ 1091953 w 1181892"/>
              <a:gd name="connsiteY25" fmla="*/ 497149 h 1535837"/>
              <a:gd name="connsiteX26" fmla="*/ 1100831 w 1181892"/>
              <a:gd name="connsiteY26" fmla="*/ 470516 h 1535837"/>
              <a:gd name="connsiteX27" fmla="*/ 1109709 w 1181892"/>
              <a:gd name="connsiteY27" fmla="*/ 443883 h 1535837"/>
              <a:gd name="connsiteX28" fmla="*/ 1127464 w 1181892"/>
              <a:gd name="connsiteY28" fmla="*/ 417250 h 1535837"/>
              <a:gd name="connsiteX29" fmla="*/ 1136342 w 1181892"/>
              <a:gd name="connsiteY29" fmla="*/ 346229 h 1535837"/>
              <a:gd name="connsiteX30" fmla="*/ 1154097 w 1181892"/>
              <a:gd name="connsiteY30" fmla="*/ 292963 h 1535837"/>
              <a:gd name="connsiteX31" fmla="*/ 1171852 w 1181892"/>
              <a:gd name="connsiteY31" fmla="*/ 230819 h 1535837"/>
              <a:gd name="connsiteX32" fmla="*/ 1180730 w 1181892"/>
              <a:gd name="connsiteY32" fmla="*/ 204186 h 1535837"/>
              <a:gd name="connsiteX33" fmla="*/ 1180730 w 1181892"/>
              <a:gd name="connsiteY33" fmla="*/ 0 h 153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81892" h="1535837">
                <a:moveTo>
                  <a:pt x="0" y="1535837"/>
                </a:moveTo>
                <a:cubicBezTo>
                  <a:pt x="59184" y="1532878"/>
                  <a:pt x="118752" y="1534309"/>
                  <a:pt x="177553" y="1526959"/>
                </a:cubicBezTo>
                <a:cubicBezTo>
                  <a:pt x="190685" y="1525318"/>
                  <a:pt x="200776" y="1514119"/>
                  <a:pt x="213064" y="1509204"/>
                </a:cubicBezTo>
                <a:cubicBezTo>
                  <a:pt x="230441" y="1502253"/>
                  <a:pt x="249590" y="1499818"/>
                  <a:pt x="266330" y="1491448"/>
                </a:cubicBezTo>
                <a:cubicBezTo>
                  <a:pt x="312754" y="1468237"/>
                  <a:pt x="289002" y="1476903"/>
                  <a:pt x="337351" y="1464815"/>
                </a:cubicBezTo>
                <a:cubicBezTo>
                  <a:pt x="355106" y="1452978"/>
                  <a:pt x="375528" y="1444393"/>
                  <a:pt x="390617" y="1429304"/>
                </a:cubicBezTo>
                <a:cubicBezTo>
                  <a:pt x="405413" y="1414508"/>
                  <a:pt x="417595" y="1396523"/>
                  <a:pt x="435006" y="1384916"/>
                </a:cubicBezTo>
                <a:cubicBezTo>
                  <a:pt x="452761" y="1373079"/>
                  <a:pt x="473183" y="1364494"/>
                  <a:pt x="488272" y="1349405"/>
                </a:cubicBezTo>
                <a:cubicBezTo>
                  <a:pt x="554358" y="1283319"/>
                  <a:pt x="470695" y="1364471"/>
                  <a:pt x="550416" y="1296139"/>
                </a:cubicBezTo>
                <a:cubicBezTo>
                  <a:pt x="592734" y="1259867"/>
                  <a:pt x="558379" y="1275729"/>
                  <a:pt x="603682" y="1260629"/>
                </a:cubicBezTo>
                <a:cubicBezTo>
                  <a:pt x="612560" y="1251751"/>
                  <a:pt x="620783" y="1242167"/>
                  <a:pt x="630315" y="1233996"/>
                </a:cubicBezTo>
                <a:cubicBezTo>
                  <a:pt x="649584" y="1217479"/>
                  <a:pt x="671381" y="1203659"/>
                  <a:pt x="692458" y="1189607"/>
                </a:cubicBezTo>
                <a:cubicBezTo>
                  <a:pt x="716717" y="1116833"/>
                  <a:pt x="674755" y="1229481"/>
                  <a:pt x="754602" y="1109708"/>
                </a:cubicBezTo>
                <a:cubicBezTo>
                  <a:pt x="797859" y="1044821"/>
                  <a:pt x="745059" y="1126408"/>
                  <a:pt x="790113" y="1047565"/>
                </a:cubicBezTo>
                <a:cubicBezTo>
                  <a:pt x="795407" y="1038301"/>
                  <a:pt x="800924" y="1029033"/>
                  <a:pt x="807868" y="1020932"/>
                </a:cubicBezTo>
                <a:cubicBezTo>
                  <a:pt x="818762" y="1008222"/>
                  <a:pt x="843379" y="985421"/>
                  <a:pt x="843379" y="985421"/>
                </a:cubicBezTo>
                <a:cubicBezTo>
                  <a:pt x="857390" y="957398"/>
                  <a:pt x="875217" y="918072"/>
                  <a:pt x="896645" y="896644"/>
                </a:cubicBezTo>
                <a:lnTo>
                  <a:pt x="923278" y="870011"/>
                </a:lnTo>
                <a:cubicBezTo>
                  <a:pt x="926237" y="861133"/>
                  <a:pt x="926540" y="850864"/>
                  <a:pt x="932155" y="843378"/>
                </a:cubicBezTo>
                <a:cubicBezTo>
                  <a:pt x="944710" y="826638"/>
                  <a:pt x="976544" y="798990"/>
                  <a:pt x="976544" y="798990"/>
                </a:cubicBezTo>
                <a:cubicBezTo>
                  <a:pt x="979390" y="787607"/>
                  <a:pt x="987929" y="749586"/>
                  <a:pt x="994299" y="736846"/>
                </a:cubicBezTo>
                <a:cubicBezTo>
                  <a:pt x="999071" y="727303"/>
                  <a:pt x="1007282" y="719756"/>
                  <a:pt x="1012054" y="710213"/>
                </a:cubicBezTo>
                <a:cubicBezTo>
                  <a:pt x="1019149" y="696023"/>
                  <a:pt x="1026017" y="661344"/>
                  <a:pt x="1029810" y="648070"/>
                </a:cubicBezTo>
                <a:cubicBezTo>
                  <a:pt x="1032381" y="639072"/>
                  <a:pt x="1033872" y="629461"/>
                  <a:pt x="1038687" y="621437"/>
                </a:cubicBezTo>
                <a:cubicBezTo>
                  <a:pt x="1042993" y="614260"/>
                  <a:pt x="1050524" y="609600"/>
                  <a:pt x="1056443" y="603681"/>
                </a:cubicBezTo>
                <a:lnTo>
                  <a:pt x="1091953" y="497149"/>
                </a:lnTo>
                <a:lnTo>
                  <a:pt x="1100831" y="470516"/>
                </a:lnTo>
                <a:cubicBezTo>
                  <a:pt x="1103790" y="461638"/>
                  <a:pt x="1104518" y="451669"/>
                  <a:pt x="1109709" y="443883"/>
                </a:cubicBezTo>
                <a:lnTo>
                  <a:pt x="1127464" y="417250"/>
                </a:lnTo>
                <a:cubicBezTo>
                  <a:pt x="1130423" y="393576"/>
                  <a:pt x="1131343" y="369557"/>
                  <a:pt x="1136342" y="346229"/>
                </a:cubicBezTo>
                <a:cubicBezTo>
                  <a:pt x="1140263" y="327929"/>
                  <a:pt x="1148179" y="310718"/>
                  <a:pt x="1154097" y="292963"/>
                </a:cubicBezTo>
                <a:cubicBezTo>
                  <a:pt x="1175388" y="229089"/>
                  <a:pt x="1149552" y="308872"/>
                  <a:pt x="1171852" y="230819"/>
                </a:cubicBezTo>
                <a:cubicBezTo>
                  <a:pt x="1174423" y="221821"/>
                  <a:pt x="1180370" y="213537"/>
                  <a:pt x="1180730" y="204186"/>
                </a:cubicBezTo>
                <a:cubicBezTo>
                  <a:pt x="1183346" y="136174"/>
                  <a:pt x="1180730" y="68062"/>
                  <a:pt x="118073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81000"/>
            <a:ext cx="458574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Numerator -&gt; 1, </a:t>
            </a:r>
          </a:p>
          <a:p>
            <a:r>
              <a:rPr lang="en-US" sz="2000" dirty="0" smtClean="0"/>
              <a:t>denominator -&gt; binomial expansion           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779067" y="578668"/>
            <a:ext cx="325730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000" dirty="0">
                <a:latin typeface="Symbol" panose="05050102010706020507" pitchFamily="18" charset="2"/>
              </a:rPr>
              <a:t>¹</a:t>
            </a:r>
            <a:endParaRPr lang="en-US" sz="1200" dirty="0">
              <a:latin typeface="MS Shell Dlg 2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23164" y="1676400"/>
            <a:ext cx="335835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 receding gives red shift</a:t>
            </a:r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2593298"/>
            <a:ext cx="173509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Redshift           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29485" r="46491" b="26433"/>
          <a:stretch/>
        </p:blipFill>
        <p:spPr bwMode="auto">
          <a:xfrm>
            <a:off x="156446" y="2895601"/>
            <a:ext cx="4872754" cy="218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6096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Plane waves are monochromatic when f (= </a:t>
            </a:r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, and </a:t>
            </a:r>
            <a:r>
              <a:rPr lang="en-US" b="1" dirty="0" smtClean="0"/>
              <a:t>H)</a:t>
            </a:r>
            <a:r>
              <a:rPr lang="en-US" dirty="0" smtClean="0"/>
              <a:t> depends on time according to cos(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dirty="0" err="1" smtClean="0"/>
              <a:t>t</a:t>
            </a:r>
            <a:r>
              <a:rPr lang="en-US" dirty="0" smtClean="0"/>
              <a:t> + </a:t>
            </a:r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),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= cyclic frequency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4191000"/>
            <a:ext cx="3733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differential equation gives the spatial distribution of the plane wave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7591" t="16270" r="33503" b="49845"/>
          <a:stretch/>
        </p:blipFill>
        <p:spPr bwMode="auto">
          <a:xfrm>
            <a:off x="1624614" y="1908698"/>
            <a:ext cx="4492101" cy="111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43000" y="609600"/>
            <a:ext cx="560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Plane wave propagating in positive X direction: f = f (t-x/c)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143000"/>
            <a:ext cx="6214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Monochromatic</a:t>
            </a:r>
            <a:r>
              <a:rPr lang="en-US" dirty="0" smtClean="0"/>
              <a:t> plane wave is a simple periodic function of t-x/c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048000"/>
            <a:ext cx="3403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Complex</a:t>
            </a:r>
            <a:r>
              <a:rPr lang="en-US" dirty="0" smtClean="0"/>
              <a:t> vector amplitude.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 is a superposition of cos and sin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419600"/>
            <a:ext cx="524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 </a:t>
            </a:r>
            <a:r>
              <a:rPr lang="en-US" dirty="0" smtClean="0"/>
              <a:t>and </a:t>
            </a:r>
            <a:r>
              <a:rPr lang="en-US" b="1" dirty="0" smtClean="0"/>
              <a:t>H</a:t>
            </a:r>
            <a:r>
              <a:rPr lang="en-US" dirty="0" smtClean="0"/>
              <a:t> have analogous forms with same frequency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endParaRPr lang="en-US" dirty="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8990" t="42485" b="15260"/>
          <a:stretch/>
        </p:blipFill>
        <p:spPr bwMode="auto">
          <a:xfrm>
            <a:off x="1766656" y="3542190"/>
            <a:ext cx="7327350" cy="215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4400" y="838200"/>
            <a:ext cx="4588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Wavelength:  </a:t>
            </a:r>
          </a:p>
          <a:p>
            <a:pPr marL="285750" indent="-285750">
              <a:buFont typeface="Symbol"/>
              <a:buChar char="l"/>
            </a:pPr>
            <a:r>
              <a:rPr lang="en-US" dirty="0" smtClean="0"/>
              <a:t>= 2 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 c /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</a:p>
          <a:p>
            <a:r>
              <a:rPr lang="en-US" dirty="0">
                <a:latin typeface="Symbol" panose="05050102010706020507" pitchFamily="18" charset="2"/>
              </a:rPr>
              <a:t> </a:t>
            </a:r>
            <a:r>
              <a:rPr lang="en-US" dirty="0" smtClean="0">
                <a:latin typeface="Symbol" panose="05050102010706020507" pitchFamily="18" charset="2"/>
              </a:rPr>
              <a:t>    </a:t>
            </a:r>
            <a:r>
              <a:rPr lang="en-US" dirty="0" smtClean="0">
                <a:latin typeface="+mj-lt"/>
              </a:rPr>
              <a:t>= period of variation of field with </a:t>
            </a:r>
            <a:r>
              <a:rPr lang="en-US" i="1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 at fixed </a:t>
            </a:r>
            <a:r>
              <a:rPr lang="en-US" i="1" dirty="0" smtClean="0">
                <a:latin typeface="+mj-lt"/>
              </a:rPr>
              <a:t>t</a:t>
            </a:r>
            <a:endParaRPr lang="en-US" i="1" dirty="0">
              <a:latin typeface="Symbol" panose="05050102010706020507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2955122"/>
            <a:ext cx="129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Wavevector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5758934"/>
            <a:ext cx="172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“phase” of wave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67954" r="52695"/>
          <a:stretch/>
        </p:blipFill>
        <p:spPr bwMode="auto">
          <a:xfrm>
            <a:off x="28113" y="3657600"/>
            <a:ext cx="4339701" cy="76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4400" y="1981200"/>
            <a:ext cx="46542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operations</a:t>
            </a:r>
          </a:p>
          <a:p>
            <a:pPr lvl="1"/>
            <a:r>
              <a:rPr lang="en-US" dirty="0" smtClean="0"/>
              <a:t>Omit “Re” and operate with complex fields</a:t>
            </a:r>
          </a:p>
          <a:p>
            <a:endParaRPr lang="en-US" dirty="0"/>
          </a:p>
          <a:p>
            <a:r>
              <a:rPr lang="en-US" dirty="0" smtClean="0"/>
              <a:t>Non-linear operations</a:t>
            </a:r>
          </a:p>
          <a:p>
            <a:pPr lvl="1"/>
            <a:r>
              <a:rPr lang="en-US" dirty="0" smtClean="0"/>
              <a:t>Take Real part first !!!!!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522" y="1752600"/>
            <a:ext cx="9151522" cy="2739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Direction of the field (polarization)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495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7"/>
          <a:stretch/>
        </p:blipFill>
        <p:spPr bwMode="auto">
          <a:xfrm>
            <a:off x="1872818" y="1447800"/>
            <a:ext cx="2381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72818" y="2133600"/>
            <a:ext cx="1190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Complex vector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459115" y="1855433"/>
            <a:ext cx="151996" cy="310718"/>
          </a:xfrm>
          <a:custGeom>
            <a:avLst/>
            <a:gdLst>
              <a:gd name="connsiteX0" fmla="*/ 8877 w 151996"/>
              <a:gd name="connsiteY0" fmla="*/ 310718 h 310718"/>
              <a:gd name="connsiteX1" fmla="*/ 53266 w 151996"/>
              <a:gd name="connsiteY1" fmla="*/ 292963 h 310718"/>
              <a:gd name="connsiteX2" fmla="*/ 97654 w 151996"/>
              <a:gd name="connsiteY2" fmla="*/ 284085 h 310718"/>
              <a:gd name="connsiteX3" fmla="*/ 124287 w 151996"/>
              <a:gd name="connsiteY3" fmla="*/ 275208 h 310718"/>
              <a:gd name="connsiteX4" fmla="*/ 142042 w 151996"/>
              <a:gd name="connsiteY4" fmla="*/ 257452 h 310718"/>
              <a:gd name="connsiteX5" fmla="*/ 142042 w 151996"/>
              <a:gd name="connsiteY5" fmla="*/ 186431 h 310718"/>
              <a:gd name="connsiteX6" fmla="*/ 88776 w 151996"/>
              <a:gd name="connsiteY6" fmla="*/ 168676 h 310718"/>
              <a:gd name="connsiteX7" fmla="*/ 62143 w 151996"/>
              <a:gd name="connsiteY7" fmla="*/ 159798 h 310718"/>
              <a:gd name="connsiteX8" fmla="*/ 35510 w 151996"/>
              <a:gd name="connsiteY8" fmla="*/ 150920 h 310718"/>
              <a:gd name="connsiteX9" fmla="*/ 8877 w 151996"/>
              <a:gd name="connsiteY9" fmla="*/ 133165 h 310718"/>
              <a:gd name="connsiteX10" fmla="*/ 0 w 151996"/>
              <a:gd name="connsiteY10" fmla="*/ 106532 h 310718"/>
              <a:gd name="connsiteX11" fmla="*/ 17755 w 151996"/>
              <a:gd name="connsiteY11" fmla="*/ 17755 h 310718"/>
              <a:gd name="connsiteX12" fmla="*/ 26633 w 151996"/>
              <a:gd name="connsiteY12" fmla="*/ 0 h 31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996" h="310718">
                <a:moveTo>
                  <a:pt x="8877" y="310718"/>
                </a:moveTo>
                <a:cubicBezTo>
                  <a:pt x="23673" y="304800"/>
                  <a:pt x="38002" y="297542"/>
                  <a:pt x="53266" y="292963"/>
                </a:cubicBezTo>
                <a:cubicBezTo>
                  <a:pt x="67719" y="288627"/>
                  <a:pt x="83015" y="287745"/>
                  <a:pt x="97654" y="284085"/>
                </a:cubicBezTo>
                <a:cubicBezTo>
                  <a:pt x="106732" y="281815"/>
                  <a:pt x="115409" y="278167"/>
                  <a:pt x="124287" y="275208"/>
                </a:cubicBezTo>
                <a:cubicBezTo>
                  <a:pt x="130205" y="269289"/>
                  <a:pt x="137736" y="264629"/>
                  <a:pt x="142042" y="257452"/>
                </a:cubicBezTo>
                <a:cubicBezTo>
                  <a:pt x="152550" y="239938"/>
                  <a:pt x="157821" y="202210"/>
                  <a:pt x="142042" y="186431"/>
                </a:cubicBezTo>
                <a:cubicBezTo>
                  <a:pt x="128808" y="173197"/>
                  <a:pt x="106531" y="174594"/>
                  <a:pt x="88776" y="168676"/>
                </a:cubicBezTo>
                <a:lnTo>
                  <a:pt x="62143" y="159798"/>
                </a:lnTo>
                <a:cubicBezTo>
                  <a:pt x="53265" y="156839"/>
                  <a:pt x="43296" y="156111"/>
                  <a:pt x="35510" y="150920"/>
                </a:cubicBezTo>
                <a:lnTo>
                  <a:pt x="8877" y="133165"/>
                </a:lnTo>
                <a:cubicBezTo>
                  <a:pt x="5918" y="124287"/>
                  <a:pt x="0" y="115890"/>
                  <a:pt x="0" y="106532"/>
                </a:cubicBezTo>
                <a:cubicBezTo>
                  <a:pt x="0" y="77948"/>
                  <a:pt x="6821" y="45088"/>
                  <a:pt x="17755" y="17755"/>
                </a:cubicBezTo>
                <a:cubicBezTo>
                  <a:pt x="20213" y="11611"/>
                  <a:pt x="23674" y="5918"/>
                  <a:pt x="2663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71800"/>
            <a:ext cx="14287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81400" y="2983468"/>
            <a:ext cx="142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complex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818" y="3657600"/>
            <a:ext cx="5524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3738562"/>
            <a:ext cx="923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02809" y="3810000"/>
            <a:ext cx="47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738562"/>
            <a:ext cx="218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Half the phase of E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10" name="Freeform 9"/>
          <p:cNvSpPr/>
          <p:nvPr/>
        </p:nvSpPr>
        <p:spPr>
          <a:xfrm>
            <a:off x="3299367" y="3480047"/>
            <a:ext cx="1174979" cy="435005"/>
          </a:xfrm>
          <a:custGeom>
            <a:avLst/>
            <a:gdLst>
              <a:gd name="connsiteX0" fmla="*/ 1174979 w 1174979"/>
              <a:gd name="connsiteY0" fmla="*/ 435005 h 435005"/>
              <a:gd name="connsiteX1" fmla="*/ 882016 w 1174979"/>
              <a:gd name="connsiteY1" fmla="*/ 426128 h 435005"/>
              <a:gd name="connsiteX2" fmla="*/ 855383 w 1174979"/>
              <a:gd name="connsiteY2" fmla="*/ 417250 h 435005"/>
              <a:gd name="connsiteX3" fmla="*/ 784361 w 1174979"/>
              <a:gd name="connsiteY3" fmla="*/ 408372 h 435005"/>
              <a:gd name="connsiteX4" fmla="*/ 757728 w 1174979"/>
              <a:gd name="connsiteY4" fmla="*/ 399495 h 435005"/>
              <a:gd name="connsiteX5" fmla="*/ 677829 w 1174979"/>
              <a:gd name="connsiteY5" fmla="*/ 381739 h 435005"/>
              <a:gd name="connsiteX6" fmla="*/ 624563 w 1174979"/>
              <a:gd name="connsiteY6" fmla="*/ 355106 h 435005"/>
              <a:gd name="connsiteX7" fmla="*/ 544664 w 1174979"/>
              <a:gd name="connsiteY7" fmla="*/ 292963 h 435005"/>
              <a:gd name="connsiteX8" fmla="*/ 482520 w 1174979"/>
              <a:gd name="connsiteY8" fmla="*/ 239697 h 435005"/>
              <a:gd name="connsiteX9" fmla="*/ 429254 w 1174979"/>
              <a:gd name="connsiteY9" fmla="*/ 168675 h 435005"/>
              <a:gd name="connsiteX10" fmla="*/ 429254 w 1174979"/>
              <a:gd name="connsiteY10" fmla="*/ 168675 h 435005"/>
              <a:gd name="connsiteX11" fmla="*/ 393744 w 1174979"/>
              <a:gd name="connsiteY11" fmla="*/ 115409 h 435005"/>
              <a:gd name="connsiteX12" fmla="*/ 384866 w 1174979"/>
              <a:gd name="connsiteY12" fmla="*/ 88776 h 435005"/>
              <a:gd name="connsiteX13" fmla="*/ 331600 w 1174979"/>
              <a:gd name="connsiteY13" fmla="*/ 53266 h 435005"/>
              <a:gd name="connsiteX14" fmla="*/ 313845 w 1174979"/>
              <a:gd name="connsiteY14" fmla="*/ 35510 h 435005"/>
              <a:gd name="connsiteX15" fmla="*/ 260579 w 1174979"/>
              <a:gd name="connsiteY15" fmla="*/ 17755 h 435005"/>
              <a:gd name="connsiteX16" fmla="*/ 233946 w 1174979"/>
              <a:gd name="connsiteY16" fmla="*/ 8877 h 435005"/>
              <a:gd name="connsiteX17" fmla="*/ 207313 w 1174979"/>
              <a:gd name="connsiteY17" fmla="*/ 0 h 435005"/>
              <a:gd name="connsiteX18" fmla="*/ 65270 w 1174979"/>
              <a:gd name="connsiteY18" fmla="*/ 8877 h 435005"/>
              <a:gd name="connsiteX19" fmla="*/ 29759 w 1174979"/>
              <a:gd name="connsiteY19" fmla="*/ 44388 h 435005"/>
              <a:gd name="connsiteX20" fmla="*/ 12004 w 1174979"/>
              <a:gd name="connsiteY20" fmla="*/ 97654 h 435005"/>
              <a:gd name="connsiteX21" fmla="*/ 3126 w 1174979"/>
              <a:gd name="connsiteY21" fmla="*/ 230819 h 435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74979" h="435005">
                <a:moveTo>
                  <a:pt x="1174979" y="435005"/>
                </a:moveTo>
                <a:cubicBezTo>
                  <a:pt x="1077325" y="432046"/>
                  <a:pt x="979565" y="431547"/>
                  <a:pt x="882016" y="426128"/>
                </a:cubicBezTo>
                <a:cubicBezTo>
                  <a:pt x="872672" y="425609"/>
                  <a:pt x="864590" y="418924"/>
                  <a:pt x="855383" y="417250"/>
                </a:cubicBezTo>
                <a:cubicBezTo>
                  <a:pt x="831910" y="412982"/>
                  <a:pt x="808035" y="411331"/>
                  <a:pt x="784361" y="408372"/>
                </a:cubicBezTo>
                <a:cubicBezTo>
                  <a:pt x="775483" y="405413"/>
                  <a:pt x="766863" y="401525"/>
                  <a:pt x="757728" y="399495"/>
                </a:cubicBezTo>
                <a:cubicBezTo>
                  <a:pt x="733176" y="394039"/>
                  <a:pt x="701812" y="393730"/>
                  <a:pt x="677829" y="381739"/>
                </a:cubicBezTo>
                <a:cubicBezTo>
                  <a:pt x="608990" y="347320"/>
                  <a:pt x="691506" y="377421"/>
                  <a:pt x="624563" y="355106"/>
                </a:cubicBezTo>
                <a:cubicBezTo>
                  <a:pt x="564680" y="295223"/>
                  <a:pt x="595118" y="309780"/>
                  <a:pt x="544664" y="292963"/>
                </a:cubicBezTo>
                <a:cubicBezTo>
                  <a:pt x="501608" y="249907"/>
                  <a:pt x="523082" y="266738"/>
                  <a:pt x="482520" y="239697"/>
                </a:cubicBezTo>
                <a:cubicBezTo>
                  <a:pt x="467026" y="193212"/>
                  <a:pt x="480260" y="219681"/>
                  <a:pt x="429254" y="168675"/>
                </a:cubicBezTo>
                <a:lnTo>
                  <a:pt x="429254" y="168675"/>
                </a:lnTo>
                <a:cubicBezTo>
                  <a:pt x="407756" y="125679"/>
                  <a:pt x="420856" y="142523"/>
                  <a:pt x="393744" y="115409"/>
                </a:cubicBezTo>
                <a:cubicBezTo>
                  <a:pt x="390785" y="106531"/>
                  <a:pt x="391483" y="95393"/>
                  <a:pt x="384866" y="88776"/>
                </a:cubicBezTo>
                <a:cubicBezTo>
                  <a:pt x="369777" y="73687"/>
                  <a:pt x="346689" y="68355"/>
                  <a:pt x="331600" y="53266"/>
                </a:cubicBezTo>
                <a:cubicBezTo>
                  <a:pt x="325682" y="47347"/>
                  <a:pt x="321331" y="39253"/>
                  <a:pt x="313845" y="35510"/>
                </a:cubicBezTo>
                <a:cubicBezTo>
                  <a:pt x="297105" y="27140"/>
                  <a:pt x="278334" y="23673"/>
                  <a:pt x="260579" y="17755"/>
                </a:cubicBezTo>
                <a:lnTo>
                  <a:pt x="233946" y="8877"/>
                </a:lnTo>
                <a:lnTo>
                  <a:pt x="207313" y="0"/>
                </a:lnTo>
                <a:cubicBezTo>
                  <a:pt x="159965" y="2959"/>
                  <a:pt x="111294" y="-2629"/>
                  <a:pt x="65270" y="8877"/>
                </a:cubicBezTo>
                <a:cubicBezTo>
                  <a:pt x="49030" y="12937"/>
                  <a:pt x="29759" y="44388"/>
                  <a:pt x="29759" y="44388"/>
                </a:cubicBezTo>
                <a:lnTo>
                  <a:pt x="12004" y="97654"/>
                </a:lnTo>
                <a:cubicBezTo>
                  <a:pt x="-8104" y="157978"/>
                  <a:pt x="3126" y="114920"/>
                  <a:pt x="3126" y="23081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74346" y="4219575"/>
            <a:ext cx="335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Still complex, but </a:t>
            </a:r>
            <a:r>
              <a:rPr lang="en-US" b="1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 = |E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| is real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521258" y="4190260"/>
            <a:ext cx="1819923" cy="273455"/>
          </a:xfrm>
          <a:custGeom>
            <a:avLst/>
            <a:gdLst>
              <a:gd name="connsiteX0" fmla="*/ 1819923 w 1819923"/>
              <a:gd name="connsiteY0" fmla="*/ 204187 h 273455"/>
              <a:gd name="connsiteX1" fmla="*/ 1731146 w 1819923"/>
              <a:gd name="connsiteY1" fmla="*/ 195309 h 273455"/>
              <a:gd name="connsiteX2" fmla="*/ 1686758 w 1819923"/>
              <a:gd name="connsiteY2" fmla="*/ 186431 h 273455"/>
              <a:gd name="connsiteX3" fmla="*/ 1615736 w 1819923"/>
              <a:gd name="connsiteY3" fmla="*/ 177554 h 273455"/>
              <a:gd name="connsiteX4" fmla="*/ 1580225 w 1819923"/>
              <a:gd name="connsiteY4" fmla="*/ 168676 h 273455"/>
              <a:gd name="connsiteX5" fmla="*/ 1509204 w 1819923"/>
              <a:gd name="connsiteY5" fmla="*/ 159798 h 273455"/>
              <a:gd name="connsiteX6" fmla="*/ 1455938 w 1819923"/>
              <a:gd name="connsiteY6" fmla="*/ 150921 h 273455"/>
              <a:gd name="connsiteX7" fmla="*/ 1180730 w 1819923"/>
              <a:gd name="connsiteY7" fmla="*/ 133165 h 273455"/>
              <a:gd name="connsiteX8" fmla="*/ 1145220 w 1819923"/>
              <a:gd name="connsiteY8" fmla="*/ 124288 h 273455"/>
              <a:gd name="connsiteX9" fmla="*/ 1100831 w 1819923"/>
              <a:gd name="connsiteY9" fmla="*/ 115410 h 273455"/>
              <a:gd name="connsiteX10" fmla="*/ 1020932 w 1819923"/>
              <a:gd name="connsiteY10" fmla="*/ 106532 h 273455"/>
              <a:gd name="connsiteX11" fmla="*/ 976544 w 1819923"/>
              <a:gd name="connsiteY11" fmla="*/ 97655 h 273455"/>
              <a:gd name="connsiteX12" fmla="*/ 870012 w 1819923"/>
              <a:gd name="connsiteY12" fmla="*/ 88777 h 273455"/>
              <a:gd name="connsiteX13" fmla="*/ 594804 w 1819923"/>
              <a:gd name="connsiteY13" fmla="*/ 97655 h 273455"/>
              <a:gd name="connsiteX14" fmla="*/ 497150 w 1819923"/>
              <a:gd name="connsiteY14" fmla="*/ 115410 h 273455"/>
              <a:gd name="connsiteX15" fmla="*/ 399495 w 1819923"/>
              <a:gd name="connsiteY15" fmla="*/ 133165 h 273455"/>
              <a:gd name="connsiteX16" fmla="*/ 372862 w 1819923"/>
              <a:gd name="connsiteY16" fmla="*/ 150921 h 273455"/>
              <a:gd name="connsiteX17" fmla="*/ 310719 w 1819923"/>
              <a:gd name="connsiteY17" fmla="*/ 168676 h 273455"/>
              <a:gd name="connsiteX18" fmla="*/ 284086 w 1819923"/>
              <a:gd name="connsiteY18" fmla="*/ 186431 h 273455"/>
              <a:gd name="connsiteX19" fmla="*/ 230820 w 1819923"/>
              <a:gd name="connsiteY19" fmla="*/ 204187 h 273455"/>
              <a:gd name="connsiteX20" fmla="*/ 204187 w 1819923"/>
              <a:gd name="connsiteY20" fmla="*/ 221942 h 273455"/>
              <a:gd name="connsiteX21" fmla="*/ 177554 w 1819923"/>
              <a:gd name="connsiteY21" fmla="*/ 230820 h 273455"/>
              <a:gd name="connsiteX22" fmla="*/ 106532 w 1819923"/>
              <a:gd name="connsiteY22" fmla="*/ 248575 h 273455"/>
              <a:gd name="connsiteX23" fmla="*/ 17756 w 1819923"/>
              <a:gd name="connsiteY23" fmla="*/ 257453 h 273455"/>
              <a:gd name="connsiteX24" fmla="*/ 0 w 1819923"/>
              <a:gd name="connsiteY24" fmla="*/ 204187 h 273455"/>
              <a:gd name="connsiteX25" fmla="*/ 17756 w 1819923"/>
              <a:gd name="connsiteY25" fmla="*/ 97655 h 273455"/>
              <a:gd name="connsiteX26" fmla="*/ 35511 w 1819923"/>
              <a:gd name="connsiteY26" fmla="*/ 79899 h 273455"/>
              <a:gd name="connsiteX27" fmla="*/ 62144 w 1819923"/>
              <a:gd name="connsiteY27" fmla="*/ 26633 h 273455"/>
              <a:gd name="connsiteX28" fmla="*/ 62144 w 1819923"/>
              <a:gd name="connsiteY28" fmla="*/ 0 h 27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19923" h="273455">
                <a:moveTo>
                  <a:pt x="1819923" y="204187"/>
                </a:moveTo>
                <a:cubicBezTo>
                  <a:pt x="1790331" y="201228"/>
                  <a:pt x="1760625" y="199240"/>
                  <a:pt x="1731146" y="195309"/>
                </a:cubicBezTo>
                <a:cubicBezTo>
                  <a:pt x="1716189" y="193315"/>
                  <a:pt x="1701672" y="188725"/>
                  <a:pt x="1686758" y="186431"/>
                </a:cubicBezTo>
                <a:cubicBezTo>
                  <a:pt x="1663177" y="182803"/>
                  <a:pt x="1639410" y="180513"/>
                  <a:pt x="1615736" y="177554"/>
                </a:cubicBezTo>
                <a:cubicBezTo>
                  <a:pt x="1603899" y="174595"/>
                  <a:pt x="1592260" y="170682"/>
                  <a:pt x="1580225" y="168676"/>
                </a:cubicBezTo>
                <a:cubicBezTo>
                  <a:pt x="1556692" y="164754"/>
                  <a:pt x="1532822" y="163172"/>
                  <a:pt x="1509204" y="159798"/>
                </a:cubicBezTo>
                <a:cubicBezTo>
                  <a:pt x="1491385" y="157252"/>
                  <a:pt x="1473693" y="153880"/>
                  <a:pt x="1455938" y="150921"/>
                </a:cubicBezTo>
                <a:cubicBezTo>
                  <a:pt x="1347770" y="114864"/>
                  <a:pt x="1464163" y="150879"/>
                  <a:pt x="1180730" y="133165"/>
                </a:cubicBezTo>
                <a:cubicBezTo>
                  <a:pt x="1168553" y="132404"/>
                  <a:pt x="1157130" y="126935"/>
                  <a:pt x="1145220" y="124288"/>
                </a:cubicBezTo>
                <a:cubicBezTo>
                  <a:pt x="1130490" y="121015"/>
                  <a:pt x="1115769" y="117544"/>
                  <a:pt x="1100831" y="115410"/>
                </a:cubicBezTo>
                <a:cubicBezTo>
                  <a:pt x="1074303" y="111620"/>
                  <a:pt x="1047460" y="110322"/>
                  <a:pt x="1020932" y="106532"/>
                </a:cubicBezTo>
                <a:cubicBezTo>
                  <a:pt x="1005995" y="104398"/>
                  <a:pt x="991530" y="99418"/>
                  <a:pt x="976544" y="97655"/>
                </a:cubicBezTo>
                <a:cubicBezTo>
                  <a:pt x="941154" y="93492"/>
                  <a:pt x="905523" y="91736"/>
                  <a:pt x="870012" y="88777"/>
                </a:cubicBezTo>
                <a:lnTo>
                  <a:pt x="594804" y="97655"/>
                </a:lnTo>
                <a:cubicBezTo>
                  <a:pt x="441689" y="105507"/>
                  <a:pt x="574975" y="99845"/>
                  <a:pt x="497150" y="115410"/>
                </a:cubicBezTo>
                <a:cubicBezTo>
                  <a:pt x="338051" y="147231"/>
                  <a:pt x="504797" y="106842"/>
                  <a:pt x="399495" y="133165"/>
                </a:cubicBezTo>
                <a:cubicBezTo>
                  <a:pt x="390617" y="139084"/>
                  <a:pt x="382669" y="146718"/>
                  <a:pt x="372862" y="150921"/>
                </a:cubicBezTo>
                <a:cubicBezTo>
                  <a:pt x="333018" y="167997"/>
                  <a:pt x="345288" y="151392"/>
                  <a:pt x="310719" y="168676"/>
                </a:cubicBezTo>
                <a:cubicBezTo>
                  <a:pt x="301176" y="173448"/>
                  <a:pt x="293836" y="182098"/>
                  <a:pt x="284086" y="186431"/>
                </a:cubicBezTo>
                <a:cubicBezTo>
                  <a:pt x="266983" y="194032"/>
                  <a:pt x="246393" y="193805"/>
                  <a:pt x="230820" y="204187"/>
                </a:cubicBezTo>
                <a:cubicBezTo>
                  <a:pt x="221942" y="210105"/>
                  <a:pt x="213730" y="217170"/>
                  <a:pt x="204187" y="221942"/>
                </a:cubicBezTo>
                <a:cubicBezTo>
                  <a:pt x="195817" y="226127"/>
                  <a:pt x="186582" y="228358"/>
                  <a:pt x="177554" y="230820"/>
                </a:cubicBezTo>
                <a:cubicBezTo>
                  <a:pt x="154011" y="237241"/>
                  <a:pt x="106532" y="248575"/>
                  <a:pt x="106532" y="248575"/>
                </a:cubicBezTo>
                <a:cubicBezTo>
                  <a:pt x="78785" y="267073"/>
                  <a:pt x="58502" y="289144"/>
                  <a:pt x="17756" y="257453"/>
                </a:cubicBezTo>
                <a:cubicBezTo>
                  <a:pt x="2983" y="245963"/>
                  <a:pt x="0" y="204187"/>
                  <a:pt x="0" y="204187"/>
                </a:cubicBezTo>
                <a:cubicBezTo>
                  <a:pt x="878" y="196289"/>
                  <a:pt x="3559" y="121318"/>
                  <a:pt x="17756" y="97655"/>
                </a:cubicBezTo>
                <a:cubicBezTo>
                  <a:pt x="22062" y="90478"/>
                  <a:pt x="30282" y="86435"/>
                  <a:pt x="35511" y="79899"/>
                </a:cubicBezTo>
                <a:cubicBezTo>
                  <a:pt x="48426" y="63755"/>
                  <a:pt x="58689" y="47360"/>
                  <a:pt x="62144" y="26633"/>
                </a:cubicBezTo>
                <a:cubicBezTo>
                  <a:pt x="63604" y="17876"/>
                  <a:pt x="62144" y="8878"/>
                  <a:pt x="6214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058443" y="2752078"/>
            <a:ext cx="152097" cy="284085"/>
          </a:xfrm>
          <a:custGeom>
            <a:avLst/>
            <a:gdLst>
              <a:gd name="connsiteX0" fmla="*/ 152097 w 152097"/>
              <a:gd name="connsiteY0" fmla="*/ 0 h 284085"/>
              <a:gd name="connsiteX1" fmla="*/ 54442 w 152097"/>
              <a:gd name="connsiteY1" fmla="*/ 35510 h 284085"/>
              <a:gd name="connsiteX2" fmla="*/ 10054 w 152097"/>
              <a:gd name="connsiteY2" fmla="*/ 44388 h 284085"/>
              <a:gd name="connsiteX3" fmla="*/ 18932 w 152097"/>
              <a:gd name="connsiteY3" fmla="*/ 142042 h 284085"/>
              <a:gd name="connsiteX4" fmla="*/ 36687 w 152097"/>
              <a:gd name="connsiteY4" fmla="*/ 195308 h 284085"/>
              <a:gd name="connsiteX5" fmla="*/ 18932 w 152097"/>
              <a:gd name="connsiteY5" fmla="*/ 248574 h 284085"/>
              <a:gd name="connsiteX6" fmla="*/ 1176 w 152097"/>
              <a:gd name="connsiteY6" fmla="*/ 266330 h 284085"/>
              <a:gd name="connsiteX7" fmla="*/ 1176 w 152097"/>
              <a:gd name="connsiteY7" fmla="*/ 284085 h 28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097" h="284085">
                <a:moveTo>
                  <a:pt x="152097" y="0"/>
                </a:moveTo>
                <a:cubicBezTo>
                  <a:pt x="129149" y="9179"/>
                  <a:pt x="77237" y="30951"/>
                  <a:pt x="54442" y="35510"/>
                </a:cubicBezTo>
                <a:lnTo>
                  <a:pt x="10054" y="44388"/>
                </a:lnTo>
                <a:cubicBezTo>
                  <a:pt x="13013" y="76939"/>
                  <a:pt x="13252" y="109854"/>
                  <a:pt x="18932" y="142042"/>
                </a:cubicBezTo>
                <a:cubicBezTo>
                  <a:pt x="22185" y="160473"/>
                  <a:pt x="36687" y="195308"/>
                  <a:pt x="36687" y="195308"/>
                </a:cubicBezTo>
                <a:cubicBezTo>
                  <a:pt x="30769" y="213063"/>
                  <a:pt x="32166" y="235340"/>
                  <a:pt x="18932" y="248574"/>
                </a:cubicBezTo>
                <a:cubicBezTo>
                  <a:pt x="13013" y="254493"/>
                  <a:pt x="4919" y="258843"/>
                  <a:pt x="1176" y="266330"/>
                </a:cubicBezTo>
                <a:cubicBezTo>
                  <a:pt x="-1471" y="271623"/>
                  <a:pt x="1176" y="278167"/>
                  <a:pt x="1176" y="28408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113" y="4953000"/>
            <a:ext cx="46672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235717" y="5998631"/>
            <a:ext cx="2849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are perpendicular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3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304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73" y="533400"/>
            <a:ext cx="1228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5" y="4114800"/>
            <a:ext cx="1790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24200" y="4248834"/>
            <a:ext cx="2313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Equation of an ellipse</a:t>
            </a:r>
          </a:p>
          <a:p>
            <a:r>
              <a:rPr lang="en-US" dirty="0" smtClean="0"/>
              <a:t>“elliptical” polarization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1724001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“+” if </a:t>
            </a:r>
            <a:r>
              <a:rPr lang="en-US" b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is along +Z</a:t>
            </a:r>
            <a:endParaRPr lang="en-US" dirty="0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3" r="2828"/>
          <a:stretch/>
        </p:blipFill>
        <p:spPr bwMode="auto">
          <a:xfrm>
            <a:off x="6172201" y="3790764"/>
            <a:ext cx="2119544" cy="190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9"/>
          <p:cNvSpPr/>
          <p:nvPr/>
        </p:nvSpPr>
        <p:spPr>
          <a:xfrm>
            <a:off x="7075503" y="1890944"/>
            <a:ext cx="878889" cy="1953087"/>
          </a:xfrm>
          <a:custGeom>
            <a:avLst/>
            <a:gdLst>
              <a:gd name="connsiteX0" fmla="*/ 0 w 878889"/>
              <a:gd name="connsiteY0" fmla="*/ 0 h 1953087"/>
              <a:gd name="connsiteX1" fmla="*/ 53266 w 878889"/>
              <a:gd name="connsiteY1" fmla="*/ 8877 h 1953087"/>
              <a:gd name="connsiteX2" fmla="*/ 97654 w 878889"/>
              <a:gd name="connsiteY2" fmla="*/ 26633 h 1953087"/>
              <a:gd name="connsiteX3" fmla="*/ 124287 w 878889"/>
              <a:gd name="connsiteY3" fmla="*/ 35510 h 1953087"/>
              <a:gd name="connsiteX4" fmla="*/ 186431 w 878889"/>
              <a:gd name="connsiteY4" fmla="*/ 71021 h 1953087"/>
              <a:gd name="connsiteX5" fmla="*/ 239697 w 878889"/>
              <a:gd name="connsiteY5" fmla="*/ 88776 h 1953087"/>
              <a:gd name="connsiteX6" fmla="*/ 319596 w 878889"/>
              <a:gd name="connsiteY6" fmla="*/ 133165 h 1953087"/>
              <a:gd name="connsiteX7" fmla="*/ 372862 w 878889"/>
              <a:gd name="connsiteY7" fmla="*/ 150920 h 1953087"/>
              <a:gd name="connsiteX8" fmla="*/ 426128 w 878889"/>
              <a:gd name="connsiteY8" fmla="*/ 195308 h 1953087"/>
              <a:gd name="connsiteX9" fmla="*/ 443883 w 878889"/>
              <a:gd name="connsiteY9" fmla="*/ 213064 h 1953087"/>
              <a:gd name="connsiteX10" fmla="*/ 479394 w 878889"/>
              <a:gd name="connsiteY10" fmla="*/ 239697 h 1953087"/>
              <a:gd name="connsiteX11" fmla="*/ 506027 w 878889"/>
              <a:gd name="connsiteY11" fmla="*/ 257452 h 1953087"/>
              <a:gd name="connsiteX12" fmla="*/ 532660 w 878889"/>
              <a:gd name="connsiteY12" fmla="*/ 284085 h 1953087"/>
              <a:gd name="connsiteX13" fmla="*/ 559293 w 878889"/>
              <a:gd name="connsiteY13" fmla="*/ 301840 h 1953087"/>
              <a:gd name="connsiteX14" fmla="*/ 630314 w 878889"/>
              <a:gd name="connsiteY14" fmla="*/ 372862 h 1953087"/>
              <a:gd name="connsiteX15" fmla="*/ 674703 w 878889"/>
              <a:gd name="connsiteY15" fmla="*/ 417250 h 1953087"/>
              <a:gd name="connsiteX16" fmla="*/ 692458 w 878889"/>
              <a:gd name="connsiteY16" fmla="*/ 435006 h 1953087"/>
              <a:gd name="connsiteX17" fmla="*/ 736847 w 878889"/>
              <a:gd name="connsiteY17" fmla="*/ 497149 h 1953087"/>
              <a:gd name="connsiteX18" fmla="*/ 754602 w 878889"/>
              <a:gd name="connsiteY18" fmla="*/ 523782 h 1953087"/>
              <a:gd name="connsiteX19" fmla="*/ 781235 w 878889"/>
              <a:gd name="connsiteY19" fmla="*/ 559293 h 1953087"/>
              <a:gd name="connsiteX20" fmla="*/ 816746 w 878889"/>
              <a:gd name="connsiteY20" fmla="*/ 612559 h 1953087"/>
              <a:gd name="connsiteX21" fmla="*/ 834501 w 878889"/>
              <a:gd name="connsiteY21" fmla="*/ 665825 h 1953087"/>
              <a:gd name="connsiteX22" fmla="*/ 843379 w 878889"/>
              <a:gd name="connsiteY22" fmla="*/ 692458 h 1953087"/>
              <a:gd name="connsiteX23" fmla="*/ 861134 w 878889"/>
              <a:gd name="connsiteY23" fmla="*/ 719091 h 1953087"/>
              <a:gd name="connsiteX24" fmla="*/ 870012 w 878889"/>
              <a:gd name="connsiteY24" fmla="*/ 798990 h 1953087"/>
              <a:gd name="connsiteX25" fmla="*/ 878889 w 878889"/>
              <a:gd name="connsiteY25" fmla="*/ 843378 h 1953087"/>
              <a:gd name="connsiteX26" fmla="*/ 861134 w 878889"/>
              <a:gd name="connsiteY26" fmla="*/ 1118586 h 1953087"/>
              <a:gd name="connsiteX27" fmla="*/ 834501 w 878889"/>
              <a:gd name="connsiteY27" fmla="*/ 1216240 h 1953087"/>
              <a:gd name="connsiteX28" fmla="*/ 825623 w 878889"/>
              <a:gd name="connsiteY28" fmla="*/ 1251751 h 1953087"/>
              <a:gd name="connsiteX29" fmla="*/ 798990 w 878889"/>
              <a:gd name="connsiteY29" fmla="*/ 1331650 h 1953087"/>
              <a:gd name="connsiteX30" fmla="*/ 781235 w 878889"/>
              <a:gd name="connsiteY30" fmla="*/ 1402672 h 1953087"/>
              <a:gd name="connsiteX31" fmla="*/ 763480 w 878889"/>
              <a:gd name="connsiteY31" fmla="*/ 1455938 h 1953087"/>
              <a:gd name="connsiteX32" fmla="*/ 727969 w 878889"/>
              <a:gd name="connsiteY32" fmla="*/ 1509204 h 1953087"/>
              <a:gd name="connsiteX33" fmla="*/ 701336 w 878889"/>
              <a:gd name="connsiteY33" fmla="*/ 1562470 h 1953087"/>
              <a:gd name="connsiteX34" fmla="*/ 674703 w 878889"/>
              <a:gd name="connsiteY34" fmla="*/ 1580225 h 1953087"/>
              <a:gd name="connsiteX35" fmla="*/ 656947 w 878889"/>
              <a:gd name="connsiteY35" fmla="*/ 1597980 h 1953087"/>
              <a:gd name="connsiteX36" fmla="*/ 630314 w 878889"/>
              <a:gd name="connsiteY36" fmla="*/ 1642369 h 1953087"/>
              <a:gd name="connsiteX37" fmla="*/ 594804 w 878889"/>
              <a:gd name="connsiteY37" fmla="*/ 1686757 h 1953087"/>
              <a:gd name="connsiteX38" fmla="*/ 559293 w 878889"/>
              <a:gd name="connsiteY38" fmla="*/ 1740023 h 1953087"/>
              <a:gd name="connsiteX39" fmla="*/ 541538 w 878889"/>
              <a:gd name="connsiteY39" fmla="*/ 1766656 h 1953087"/>
              <a:gd name="connsiteX40" fmla="*/ 532660 w 878889"/>
              <a:gd name="connsiteY40" fmla="*/ 1793289 h 1953087"/>
              <a:gd name="connsiteX41" fmla="*/ 506027 w 878889"/>
              <a:gd name="connsiteY41" fmla="*/ 1811044 h 1953087"/>
              <a:gd name="connsiteX42" fmla="*/ 452761 w 878889"/>
              <a:gd name="connsiteY42" fmla="*/ 1882066 h 1953087"/>
              <a:gd name="connsiteX43" fmla="*/ 435006 w 878889"/>
              <a:gd name="connsiteY43" fmla="*/ 1935332 h 1953087"/>
              <a:gd name="connsiteX44" fmla="*/ 417250 w 878889"/>
              <a:gd name="connsiteY44" fmla="*/ 1953087 h 1953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878889" h="1953087">
                <a:moveTo>
                  <a:pt x="0" y="0"/>
                </a:moveTo>
                <a:cubicBezTo>
                  <a:pt x="17755" y="2959"/>
                  <a:pt x="35900" y="4141"/>
                  <a:pt x="53266" y="8877"/>
                </a:cubicBezTo>
                <a:cubicBezTo>
                  <a:pt x="68640" y="13070"/>
                  <a:pt x="82733" y="21038"/>
                  <a:pt x="97654" y="26633"/>
                </a:cubicBezTo>
                <a:cubicBezTo>
                  <a:pt x="106416" y="29919"/>
                  <a:pt x="115409" y="32551"/>
                  <a:pt x="124287" y="35510"/>
                </a:cubicBezTo>
                <a:cubicBezTo>
                  <a:pt x="148312" y="51527"/>
                  <a:pt x="158269" y="59756"/>
                  <a:pt x="186431" y="71021"/>
                </a:cubicBezTo>
                <a:cubicBezTo>
                  <a:pt x="203808" y="77972"/>
                  <a:pt x="222320" y="81825"/>
                  <a:pt x="239697" y="88776"/>
                </a:cubicBezTo>
                <a:cubicBezTo>
                  <a:pt x="311235" y="117391"/>
                  <a:pt x="237009" y="95626"/>
                  <a:pt x="319596" y="133165"/>
                </a:cubicBezTo>
                <a:cubicBezTo>
                  <a:pt x="336634" y="140910"/>
                  <a:pt x="355107" y="145002"/>
                  <a:pt x="372862" y="150920"/>
                </a:cubicBezTo>
                <a:cubicBezTo>
                  <a:pt x="436135" y="214193"/>
                  <a:pt x="364323" y="145863"/>
                  <a:pt x="426128" y="195308"/>
                </a:cubicBezTo>
                <a:cubicBezTo>
                  <a:pt x="432664" y="200537"/>
                  <a:pt x="437453" y="207706"/>
                  <a:pt x="443883" y="213064"/>
                </a:cubicBezTo>
                <a:cubicBezTo>
                  <a:pt x="455250" y="222536"/>
                  <a:pt x="467354" y="231097"/>
                  <a:pt x="479394" y="239697"/>
                </a:cubicBezTo>
                <a:cubicBezTo>
                  <a:pt x="488076" y="245899"/>
                  <a:pt x="497830" y="250622"/>
                  <a:pt x="506027" y="257452"/>
                </a:cubicBezTo>
                <a:cubicBezTo>
                  <a:pt x="515672" y="265489"/>
                  <a:pt x="523015" y="276048"/>
                  <a:pt x="532660" y="284085"/>
                </a:cubicBezTo>
                <a:cubicBezTo>
                  <a:pt x="540857" y="290915"/>
                  <a:pt x="551192" y="294896"/>
                  <a:pt x="559293" y="301840"/>
                </a:cubicBezTo>
                <a:cubicBezTo>
                  <a:pt x="559302" y="301848"/>
                  <a:pt x="630305" y="372853"/>
                  <a:pt x="630314" y="372862"/>
                </a:cubicBezTo>
                <a:lnTo>
                  <a:pt x="674703" y="417250"/>
                </a:lnTo>
                <a:cubicBezTo>
                  <a:pt x="680621" y="423169"/>
                  <a:pt x="687815" y="428042"/>
                  <a:pt x="692458" y="435006"/>
                </a:cubicBezTo>
                <a:cubicBezTo>
                  <a:pt x="734316" y="497791"/>
                  <a:pt x="681771" y="420042"/>
                  <a:pt x="736847" y="497149"/>
                </a:cubicBezTo>
                <a:cubicBezTo>
                  <a:pt x="743049" y="505831"/>
                  <a:pt x="748400" y="515100"/>
                  <a:pt x="754602" y="523782"/>
                </a:cubicBezTo>
                <a:cubicBezTo>
                  <a:pt x="763202" y="535822"/>
                  <a:pt x="772750" y="547171"/>
                  <a:pt x="781235" y="559293"/>
                </a:cubicBezTo>
                <a:cubicBezTo>
                  <a:pt x="793472" y="576775"/>
                  <a:pt x="816746" y="612559"/>
                  <a:pt x="816746" y="612559"/>
                </a:cubicBezTo>
                <a:lnTo>
                  <a:pt x="834501" y="665825"/>
                </a:lnTo>
                <a:cubicBezTo>
                  <a:pt x="837460" y="674703"/>
                  <a:pt x="838188" y="684672"/>
                  <a:pt x="843379" y="692458"/>
                </a:cubicBezTo>
                <a:lnTo>
                  <a:pt x="861134" y="719091"/>
                </a:lnTo>
                <a:cubicBezTo>
                  <a:pt x="864093" y="745724"/>
                  <a:pt x="866222" y="772462"/>
                  <a:pt x="870012" y="798990"/>
                </a:cubicBezTo>
                <a:cubicBezTo>
                  <a:pt x="872146" y="813927"/>
                  <a:pt x="878889" y="828289"/>
                  <a:pt x="878889" y="843378"/>
                </a:cubicBezTo>
                <a:cubicBezTo>
                  <a:pt x="878889" y="900005"/>
                  <a:pt x="877195" y="1038279"/>
                  <a:pt x="861134" y="1118586"/>
                </a:cubicBezTo>
                <a:cubicBezTo>
                  <a:pt x="840034" y="1224087"/>
                  <a:pt x="851508" y="1156716"/>
                  <a:pt x="834501" y="1216240"/>
                </a:cubicBezTo>
                <a:cubicBezTo>
                  <a:pt x="831149" y="1227972"/>
                  <a:pt x="829129" y="1240064"/>
                  <a:pt x="825623" y="1251751"/>
                </a:cubicBezTo>
                <a:cubicBezTo>
                  <a:pt x="825608" y="1251801"/>
                  <a:pt x="803437" y="1318309"/>
                  <a:pt x="798990" y="1331650"/>
                </a:cubicBezTo>
                <a:cubicBezTo>
                  <a:pt x="772058" y="1412448"/>
                  <a:pt x="813368" y="1284850"/>
                  <a:pt x="781235" y="1402672"/>
                </a:cubicBezTo>
                <a:cubicBezTo>
                  <a:pt x="776311" y="1420728"/>
                  <a:pt x="773862" y="1440366"/>
                  <a:pt x="763480" y="1455938"/>
                </a:cubicBezTo>
                <a:cubicBezTo>
                  <a:pt x="751643" y="1473693"/>
                  <a:pt x="734717" y="1488960"/>
                  <a:pt x="727969" y="1509204"/>
                </a:cubicBezTo>
                <a:cubicBezTo>
                  <a:pt x="720749" y="1530864"/>
                  <a:pt x="718545" y="1545261"/>
                  <a:pt x="701336" y="1562470"/>
                </a:cubicBezTo>
                <a:cubicBezTo>
                  <a:pt x="693791" y="1570015"/>
                  <a:pt x="683035" y="1573560"/>
                  <a:pt x="674703" y="1580225"/>
                </a:cubicBezTo>
                <a:cubicBezTo>
                  <a:pt x="668167" y="1585454"/>
                  <a:pt x="662866" y="1592062"/>
                  <a:pt x="656947" y="1597980"/>
                </a:cubicBezTo>
                <a:cubicBezTo>
                  <a:pt x="631801" y="1673425"/>
                  <a:pt x="666872" y="1581438"/>
                  <a:pt x="630314" y="1642369"/>
                </a:cubicBezTo>
                <a:cubicBezTo>
                  <a:pt x="601727" y="1690015"/>
                  <a:pt x="647849" y="1651394"/>
                  <a:pt x="594804" y="1686757"/>
                </a:cubicBezTo>
                <a:cubicBezTo>
                  <a:pt x="579202" y="1733562"/>
                  <a:pt x="596238" y="1695689"/>
                  <a:pt x="559293" y="1740023"/>
                </a:cubicBezTo>
                <a:cubicBezTo>
                  <a:pt x="552463" y="1748220"/>
                  <a:pt x="546310" y="1757113"/>
                  <a:pt x="541538" y="1766656"/>
                </a:cubicBezTo>
                <a:cubicBezTo>
                  <a:pt x="537353" y="1775026"/>
                  <a:pt x="538506" y="1785982"/>
                  <a:pt x="532660" y="1793289"/>
                </a:cubicBezTo>
                <a:cubicBezTo>
                  <a:pt x="525995" y="1801620"/>
                  <a:pt x="514905" y="1805126"/>
                  <a:pt x="506027" y="1811044"/>
                </a:cubicBezTo>
                <a:cubicBezTo>
                  <a:pt x="465873" y="1871274"/>
                  <a:pt x="485605" y="1849220"/>
                  <a:pt x="452761" y="1882066"/>
                </a:cubicBezTo>
                <a:cubicBezTo>
                  <a:pt x="446843" y="1899821"/>
                  <a:pt x="448240" y="1922098"/>
                  <a:pt x="435006" y="1935332"/>
                </a:cubicBezTo>
                <a:lnTo>
                  <a:pt x="417250" y="1953087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9633" t="26509" r="23720" b="46298"/>
          <a:stretch/>
        </p:blipFill>
        <p:spPr bwMode="auto">
          <a:xfrm>
            <a:off x="941033" y="2787589"/>
            <a:ext cx="5983550" cy="129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1295400"/>
            <a:ext cx="2362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5400" y="685800"/>
            <a:ext cx="35114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b="1" dirty="0" smtClean="0"/>
              <a:t>b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</a:p>
          <a:p>
            <a:r>
              <a:rPr lang="en-US" dirty="0" smtClean="0"/>
              <a:t>then the ellipse is a circle, </a:t>
            </a:r>
          </a:p>
          <a:p>
            <a:r>
              <a:rPr lang="en-US" dirty="0" smtClean="0"/>
              <a:t>and |</a:t>
            </a:r>
            <a:r>
              <a:rPr lang="en-US" b="1" dirty="0" smtClean="0"/>
              <a:t>E</a:t>
            </a:r>
            <a:r>
              <a:rPr lang="en-US" dirty="0" smtClean="0"/>
              <a:t>| = constant.  </a:t>
            </a:r>
          </a:p>
          <a:p>
            <a:r>
              <a:rPr lang="en-US" dirty="0" smtClean="0"/>
              <a:t>“Circular polarization.”</a:t>
            </a:r>
          </a:p>
          <a:p>
            <a:r>
              <a:rPr lang="en-US" dirty="0" smtClean="0"/>
              <a:t>Choice of y, z axes is now </a:t>
            </a:r>
            <a:r>
              <a:rPr lang="en-US" dirty="0" err="1" smtClean="0"/>
              <a:t>arbirtrary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314" y="4419600"/>
            <a:ext cx="17621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86200" y="4800600"/>
            <a:ext cx="169514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“+” gives “right”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376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MS Shell Dlg 2</vt:lpstr>
      <vt:lpstr>Symbol</vt:lpstr>
      <vt:lpstr>Office Theme</vt:lpstr>
      <vt:lpstr>Monochromatic plane waves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Direction of the field (polarization)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Monochromatic plane waves</dc:title>
  <dc:creator>Your User Name</dc:creator>
  <cp:lastModifiedBy>Robert Peale</cp:lastModifiedBy>
  <cp:revision>11</cp:revision>
  <dcterms:created xsi:type="dcterms:W3CDTF">2013-11-11T02:23:31Z</dcterms:created>
  <dcterms:modified xsi:type="dcterms:W3CDTF">2015-11-17T19:36:34Z</dcterms:modified>
</cp:coreProperties>
</file>