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2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74" r:id="rId12"/>
    <p:sldId id="264" r:id="rId13"/>
    <p:sldId id="275" r:id="rId14"/>
    <p:sldId id="265" r:id="rId15"/>
    <p:sldId id="266" r:id="rId16"/>
    <p:sldId id="267" r:id="rId17"/>
    <p:sldId id="268" r:id="rId18"/>
    <p:sldId id="269" r:id="rId19"/>
    <p:sldId id="270" r:id="rId20"/>
    <p:sldId id="276" r:id="rId21"/>
    <p:sldId id="271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7E13F-50D6-4FB9-AA96-B7F44451E111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99B65-2B12-4CAC-AB0A-AF0FFE4C8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89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60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64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27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83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18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94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85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327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728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94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15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403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10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24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80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09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95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67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56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9B65-2B12-4CAC-AB0A-AF0FFE4C86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9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C3B66-14C2-411F-8149-F66D569D8916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7CD98-D0DA-4BFD-9CF8-04E9247B1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Partially polarized light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50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Arbitrary polarization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3124200" y="1066800"/>
            <a:ext cx="2270760" cy="609600"/>
            <a:chOff x="3124200" y="1066800"/>
            <a:chExt cx="2270760" cy="6096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1143000"/>
              <a:ext cx="898358" cy="53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800" y="1066800"/>
              <a:ext cx="1280160" cy="53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2743200" y="1912203"/>
            <a:ext cx="30532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 = “degree of polarization”</a:t>
            </a:r>
          </a:p>
          <a:p>
            <a:r>
              <a:rPr lang="en-US" sz="2000" dirty="0" smtClean="0"/>
              <a:t>	0 </a:t>
            </a:r>
            <a:r>
              <a:rPr lang="en-US" sz="2000" dirty="0" smtClean="0">
                <a:latin typeface="Symbol" pitchFamily="18" charset="2"/>
              </a:rPr>
              <a:t>£</a:t>
            </a:r>
            <a:r>
              <a:rPr lang="en-US" sz="2000" dirty="0" smtClean="0"/>
              <a:t> P</a:t>
            </a:r>
            <a:r>
              <a:rPr lang="en-US" sz="2000" dirty="0"/>
              <a:t> </a:t>
            </a:r>
            <a:r>
              <a:rPr lang="en-US" sz="2000" dirty="0">
                <a:latin typeface="Symbol" pitchFamily="18" charset="2"/>
              </a:rPr>
              <a:t>£</a:t>
            </a:r>
            <a:r>
              <a:rPr lang="en-US" sz="2000" dirty="0"/>
              <a:t> </a:t>
            </a:r>
            <a:r>
              <a:rPr lang="en-US" sz="2000" dirty="0" smtClean="0"/>
              <a:t> 1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Divide polarization tensor into symmetric and </a:t>
            </a:r>
            <a:r>
              <a:rPr lang="en-US" sz="2400" dirty="0" err="1" smtClean="0"/>
              <a:t>antisymmetric</a:t>
            </a:r>
            <a:r>
              <a:rPr lang="en-US" sz="2400" dirty="0" smtClean="0"/>
              <a:t> parts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676400"/>
            <a:ext cx="17895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Symmetric part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609600" y="2438400"/>
            <a:ext cx="2132330" cy="523878"/>
            <a:chOff x="898892" y="3090861"/>
            <a:chExt cx="2132330" cy="523878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8892" y="3124201"/>
              <a:ext cx="691784" cy="490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3090861"/>
              <a:ext cx="1354822" cy="490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76600"/>
            <a:ext cx="1066800" cy="54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638800" y="1676400"/>
            <a:ext cx="22762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Anti-symmetric part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296086" y="2438400"/>
            <a:ext cx="2933514" cy="602630"/>
            <a:chOff x="5219886" y="2889560"/>
            <a:chExt cx="2933514" cy="602630"/>
          </a:xfrm>
        </p:grpSpPr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9886" y="2895600"/>
              <a:ext cx="1580964" cy="596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7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7646" y="2889560"/>
              <a:ext cx="924754" cy="539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9" name="Picture 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8600" y="2895600"/>
              <a:ext cx="304800" cy="474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4435930" y="3276600"/>
            <a:ext cx="2498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Pure imaginary since polarization tensor is </a:t>
            </a:r>
            <a:r>
              <a:rPr lang="en-US" sz="2000" dirty="0" err="1" smtClean="0"/>
              <a:t>Hermitian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4154269"/>
            <a:ext cx="2913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Unit </a:t>
            </a:r>
            <a:r>
              <a:rPr lang="en-US" sz="2000" dirty="0" err="1" smtClean="0"/>
              <a:t>antisymmetric</a:t>
            </a:r>
            <a:r>
              <a:rPr lang="en-US" sz="2000" dirty="0" smtClean="0"/>
              <a:t> tensor</a:t>
            </a:r>
          </a:p>
          <a:p>
            <a:r>
              <a:rPr lang="en-US" sz="2000" dirty="0" smtClean="0"/>
              <a:t>e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= -e</a:t>
            </a:r>
            <a:r>
              <a:rPr lang="en-US" sz="2000" baseline="-25000" dirty="0" smtClean="0"/>
              <a:t>21</a:t>
            </a:r>
            <a:endParaRPr lang="en-US" sz="2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7528443" y="3429000"/>
            <a:ext cx="1608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Pseudo scalar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435930" y="4876800"/>
            <a:ext cx="4555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Every antisymmetric tensor of rank equal to the number of dimensions reduces to a pseudo scalar.</a:t>
            </a:r>
            <a:endParaRPr lang="en-US" sz="2000" dirty="0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859" y="5880319"/>
            <a:ext cx="3523341" cy="977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>
            <a:endCxn id="5130" idx="0"/>
          </p:cNvCxnSpPr>
          <p:nvPr/>
        </p:nvCxnSpPr>
        <p:spPr>
          <a:xfrm>
            <a:off x="4410529" y="1752600"/>
            <a:ext cx="1" cy="4127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6985000" y="3022600"/>
            <a:ext cx="279823" cy="609600"/>
          </a:xfrm>
          <a:custGeom>
            <a:avLst/>
            <a:gdLst>
              <a:gd name="connsiteX0" fmla="*/ 25400 w 279823"/>
              <a:gd name="connsiteY0" fmla="*/ 609600 h 609600"/>
              <a:gd name="connsiteX1" fmla="*/ 88900 w 279823"/>
              <a:gd name="connsiteY1" fmla="*/ 571500 h 609600"/>
              <a:gd name="connsiteX2" fmla="*/ 114300 w 279823"/>
              <a:gd name="connsiteY2" fmla="*/ 495300 h 609600"/>
              <a:gd name="connsiteX3" fmla="*/ 127000 w 279823"/>
              <a:gd name="connsiteY3" fmla="*/ 457200 h 609600"/>
              <a:gd name="connsiteX4" fmla="*/ 114300 w 279823"/>
              <a:gd name="connsiteY4" fmla="*/ 393700 h 609600"/>
              <a:gd name="connsiteX5" fmla="*/ 38100 w 279823"/>
              <a:gd name="connsiteY5" fmla="*/ 342900 h 609600"/>
              <a:gd name="connsiteX6" fmla="*/ 0 w 279823"/>
              <a:gd name="connsiteY6" fmla="*/ 317500 h 609600"/>
              <a:gd name="connsiteX7" fmla="*/ 12700 w 279823"/>
              <a:gd name="connsiteY7" fmla="*/ 241300 h 609600"/>
              <a:gd name="connsiteX8" fmla="*/ 63500 w 279823"/>
              <a:gd name="connsiteY8" fmla="*/ 165100 h 609600"/>
              <a:gd name="connsiteX9" fmla="*/ 101600 w 279823"/>
              <a:gd name="connsiteY9" fmla="*/ 139700 h 609600"/>
              <a:gd name="connsiteX10" fmla="*/ 139700 w 279823"/>
              <a:gd name="connsiteY10" fmla="*/ 127000 h 609600"/>
              <a:gd name="connsiteX11" fmla="*/ 228600 w 279823"/>
              <a:gd name="connsiteY11" fmla="*/ 101600 h 609600"/>
              <a:gd name="connsiteX12" fmla="*/ 266700 w 279823"/>
              <a:gd name="connsiteY12" fmla="*/ 76200 h 609600"/>
              <a:gd name="connsiteX13" fmla="*/ 279400 w 279823"/>
              <a:gd name="connsiteY13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9823" h="609600">
                <a:moveTo>
                  <a:pt x="25400" y="609600"/>
                </a:moveTo>
                <a:cubicBezTo>
                  <a:pt x="46567" y="596900"/>
                  <a:pt x="73745" y="590985"/>
                  <a:pt x="88900" y="571500"/>
                </a:cubicBezTo>
                <a:cubicBezTo>
                  <a:pt x="105338" y="550366"/>
                  <a:pt x="105833" y="520700"/>
                  <a:pt x="114300" y="495300"/>
                </a:cubicBezTo>
                <a:lnTo>
                  <a:pt x="127000" y="457200"/>
                </a:lnTo>
                <a:cubicBezTo>
                  <a:pt x="122767" y="436033"/>
                  <a:pt x="123953" y="413007"/>
                  <a:pt x="114300" y="393700"/>
                </a:cubicBezTo>
                <a:cubicBezTo>
                  <a:pt x="90225" y="345550"/>
                  <a:pt x="75730" y="361715"/>
                  <a:pt x="38100" y="342900"/>
                </a:cubicBezTo>
                <a:cubicBezTo>
                  <a:pt x="24448" y="336074"/>
                  <a:pt x="12700" y="325967"/>
                  <a:pt x="0" y="317500"/>
                </a:cubicBezTo>
                <a:cubicBezTo>
                  <a:pt x="4233" y="292100"/>
                  <a:pt x="2796" y="265070"/>
                  <a:pt x="12700" y="241300"/>
                </a:cubicBezTo>
                <a:cubicBezTo>
                  <a:pt x="24441" y="213121"/>
                  <a:pt x="38100" y="182033"/>
                  <a:pt x="63500" y="165100"/>
                </a:cubicBezTo>
                <a:cubicBezTo>
                  <a:pt x="76200" y="156633"/>
                  <a:pt x="87948" y="146526"/>
                  <a:pt x="101600" y="139700"/>
                </a:cubicBezTo>
                <a:cubicBezTo>
                  <a:pt x="113574" y="133713"/>
                  <a:pt x="126828" y="130678"/>
                  <a:pt x="139700" y="127000"/>
                </a:cubicBezTo>
                <a:cubicBezTo>
                  <a:pt x="158689" y="121575"/>
                  <a:pt x="208300" y="111750"/>
                  <a:pt x="228600" y="101600"/>
                </a:cubicBezTo>
                <a:cubicBezTo>
                  <a:pt x="242252" y="94774"/>
                  <a:pt x="254000" y="84667"/>
                  <a:pt x="266700" y="76200"/>
                </a:cubicBezTo>
                <a:cubicBezTo>
                  <a:pt x="283416" y="26052"/>
                  <a:pt x="279400" y="51487"/>
                  <a:pt x="2794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950200" y="2971800"/>
            <a:ext cx="127000" cy="520700"/>
          </a:xfrm>
          <a:custGeom>
            <a:avLst/>
            <a:gdLst>
              <a:gd name="connsiteX0" fmla="*/ 127000 w 127000"/>
              <a:gd name="connsiteY0" fmla="*/ 520700 h 520700"/>
              <a:gd name="connsiteX1" fmla="*/ 25400 w 127000"/>
              <a:gd name="connsiteY1" fmla="*/ 469900 h 520700"/>
              <a:gd name="connsiteX2" fmla="*/ 0 w 127000"/>
              <a:gd name="connsiteY2" fmla="*/ 393700 h 520700"/>
              <a:gd name="connsiteX3" fmla="*/ 12700 w 127000"/>
              <a:gd name="connsiteY3" fmla="*/ 330200 h 520700"/>
              <a:gd name="connsiteX4" fmla="*/ 88900 w 127000"/>
              <a:gd name="connsiteY4" fmla="*/ 292100 h 520700"/>
              <a:gd name="connsiteX5" fmla="*/ 101600 w 127000"/>
              <a:gd name="connsiteY5" fmla="*/ 177800 h 520700"/>
              <a:gd name="connsiteX6" fmla="*/ 63500 w 127000"/>
              <a:gd name="connsiteY6" fmla="*/ 165100 h 520700"/>
              <a:gd name="connsiteX7" fmla="*/ 38100 w 127000"/>
              <a:gd name="connsiteY7" fmla="*/ 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7000" h="520700">
                <a:moveTo>
                  <a:pt x="127000" y="520700"/>
                </a:moveTo>
                <a:cubicBezTo>
                  <a:pt x="115623" y="516149"/>
                  <a:pt x="38082" y="490191"/>
                  <a:pt x="25400" y="469900"/>
                </a:cubicBezTo>
                <a:cubicBezTo>
                  <a:pt x="11210" y="447196"/>
                  <a:pt x="0" y="393700"/>
                  <a:pt x="0" y="393700"/>
                </a:cubicBezTo>
                <a:cubicBezTo>
                  <a:pt x="4233" y="372533"/>
                  <a:pt x="1990" y="348942"/>
                  <a:pt x="12700" y="330200"/>
                </a:cubicBezTo>
                <a:cubicBezTo>
                  <a:pt x="24286" y="309925"/>
                  <a:pt x="69344" y="298619"/>
                  <a:pt x="88900" y="292100"/>
                </a:cubicBezTo>
                <a:cubicBezTo>
                  <a:pt x="116794" y="250258"/>
                  <a:pt x="136698" y="239222"/>
                  <a:pt x="101600" y="177800"/>
                </a:cubicBezTo>
                <a:cubicBezTo>
                  <a:pt x="94958" y="166177"/>
                  <a:pt x="76200" y="169333"/>
                  <a:pt x="63500" y="165100"/>
                </a:cubicBezTo>
                <a:cubicBezTo>
                  <a:pt x="14618" y="91777"/>
                  <a:pt x="38100" y="142264"/>
                  <a:pt x="381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239000" y="2997200"/>
            <a:ext cx="393700" cy="1143000"/>
          </a:xfrm>
          <a:custGeom>
            <a:avLst/>
            <a:gdLst>
              <a:gd name="connsiteX0" fmla="*/ 0 w 393700"/>
              <a:gd name="connsiteY0" fmla="*/ 1143000 h 1143000"/>
              <a:gd name="connsiteX1" fmla="*/ 25400 w 393700"/>
              <a:gd name="connsiteY1" fmla="*/ 812800 h 1143000"/>
              <a:gd name="connsiteX2" fmla="*/ 50800 w 393700"/>
              <a:gd name="connsiteY2" fmla="*/ 711200 h 1143000"/>
              <a:gd name="connsiteX3" fmla="*/ 139700 w 393700"/>
              <a:gd name="connsiteY3" fmla="*/ 596900 h 1143000"/>
              <a:gd name="connsiteX4" fmla="*/ 215900 w 393700"/>
              <a:gd name="connsiteY4" fmla="*/ 533400 h 1143000"/>
              <a:gd name="connsiteX5" fmla="*/ 279400 w 393700"/>
              <a:gd name="connsiteY5" fmla="*/ 419100 h 1143000"/>
              <a:gd name="connsiteX6" fmla="*/ 317500 w 393700"/>
              <a:gd name="connsiteY6" fmla="*/ 368300 h 1143000"/>
              <a:gd name="connsiteX7" fmla="*/ 342900 w 393700"/>
              <a:gd name="connsiteY7" fmla="*/ 266700 h 1143000"/>
              <a:gd name="connsiteX8" fmla="*/ 393700 w 393700"/>
              <a:gd name="connsiteY8" fmla="*/ 152400 h 1143000"/>
              <a:gd name="connsiteX9" fmla="*/ 393700 w 393700"/>
              <a:gd name="connsiteY9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3700" h="1143000">
                <a:moveTo>
                  <a:pt x="0" y="1143000"/>
                </a:moveTo>
                <a:cubicBezTo>
                  <a:pt x="38240" y="951801"/>
                  <a:pt x="-21663" y="1267743"/>
                  <a:pt x="25400" y="812800"/>
                </a:cubicBezTo>
                <a:cubicBezTo>
                  <a:pt x="28992" y="778076"/>
                  <a:pt x="31436" y="740246"/>
                  <a:pt x="50800" y="711200"/>
                </a:cubicBezTo>
                <a:cubicBezTo>
                  <a:pt x="86201" y="658098"/>
                  <a:pt x="94936" y="634204"/>
                  <a:pt x="139700" y="596900"/>
                </a:cubicBezTo>
                <a:cubicBezTo>
                  <a:pt x="186044" y="558280"/>
                  <a:pt x="174891" y="586126"/>
                  <a:pt x="215900" y="533400"/>
                </a:cubicBezTo>
                <a:cubicBezTo>
                  <a:pt x="384489" y="316642"/>
                  <a:pt x="208649" y="542915"/>
                  <a:pt x="279400" y="419100"/>
                </a:cubicBezTo>
                <a:cubicBezTo>
                  <a:pt x="289902" y="400722"/>
                  <a:pt x="304800" y="385233"/>
                  <a:pt x="317500" y="368300"/>
                </a:cubicBezTo>
                <a:cubicBezTo>
                  <a:pt x="325967" y="334433"/>
                  <a:pt x="323536" y="295746"/>
                  <a:pt x="342900" y="266700"/>
                </a:cubicBezTo>
                <a:cubicBezTo>
                  <a:pt x="365920" y="232171"/>
                  <a:pt x="393700" y="197740"/>
                  <a:pt x="393700" y="152400"/>
                </a:cubicBezTo>
                <a:lnTo>
                  <a:pt x="39370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6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216034"/>
            <a:ext cx="7471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Circular polarized wave (limiting case of definite elliptical polarization)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685800"/>
            <a:ext cx="3402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</a:t>
            </a:r>
            <a:r>
              <a:rPr lang="en-US" sz="2000" b="1" baseline="-25000" dirty="0" smtClean="0"/>
              <a:t>0</a:t>
            </a:r>
            <a:r>
              <a:rPr lang="en-US" sz="2000" dirty="0" smtClean="0"/>
              <a:t> is a constant complex vector</a:t>
            </a:r>
            <a:endParaRPr lang="en-US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19199"/>
            <a:ext cx="1438275" cy="44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52862" y="2800290"/>
            <a:ext cx="756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HW:  </a:t>
            </a:r>
            <a:endParaRPr lang="en-US" sz="20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12481"/>
            <a:ext cx="1362075" cy="57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649" y="3559070"/>
            <a:ext cx="1039351" cy="40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62388" y="1713775"/>
            <a:ext cx="175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</a:t>
            </a:r>
            <a:r>
              <a:rPr lang="en-US" dirty="0" err="1" smtClean="0"/>
              <a:t>Exp</a:t>
            </a:r>
            <a:r>
              <a:rPr lang="en-US" dirty="0" smtClean="0"/>
              <a:t>[±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dirty="0" smtClean="0"/>
              <a:t>/2] E</a:t>
            </a:r>
            <a:r>
              <a:rPr lang="en-US" baseline="-25000" dirty="0" smtClean="0"/>
              <a:t>01</a:t>
            </a:r>
            <a:endParaRPr lang="en-US" baseline="-25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838200"/>
            <a:ext cx="6993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Linear polarization (limiting case of definite elliptical polarization)</a:t>
            </a:r>
          </a:p>
          <a:p>
            <a:r>
              <a:rPr lang="en-US" sz="2000" dirty="0" smtClean="0"/>
              <a:t>E</a:t>
            </a:r>
            <a:r>
              <a:rPr lang="en-US" sz="2000" baseline="-25000" dirty="0" smtClean="0"/>
              <a:t>01</a:t>
            </a:r>
            <a:r>
              <a:rPr lang="en-US" sz="2000" dirty="0" smtClean="0"/>
              <a:t> and E</a:t>
            </a:r>
            <a:r>
              <a:rPr lang="en-US" sz="2000" baseline="-25000" dirty="0" smtClean="0"/>
              <a:t>02</a:t>
            </a:r>
            <a:r>
              <a:rPr lang="en-US" sz="2000" dirty="0" smtClean="0"/>
              <a:t> have the same phase.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905000"/>
            <a:ext cx="29885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can choose </a:t>
            </a:r>
            <a:r>
              <a:rPr lang="en-US" sz="2000" b="1" dirty="0" smtClean="0"/>
              <a:t>E</a:t>
            </a:r>
            <a:r>
              <a:rPr lang="en-US" sz="2000" dirty="0" smtClean="0"/>
              <a:t> to be real</a:t>
            </a:r>
          </a:p>
          <a:p>
            <a:r>
              <a:rPr lang="en-US" sz="2000" dirty="0" smtClean="0"/>
              <a:t>Then A = 0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61837" y="3424535"/>
            <a:ext cx="4149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General definite elliptical polarization 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3657600" y="4202668"/>
            <a:ext cx="1449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-1 </a:t>
            </a:r>
            <a:r>
              <a:rPr lang="en-US" sz="2400" dirty="0">
                <a:latin typeface="Symbol" pitchFamily="18" charset="2"/>
              </a:rPr>
              <a:t>£</a:t>
            </a:r>
            <a:r>
              <a:rPr lang="en-US" sz="2400" dirty="0"/>
              <a:t> A</a:t>
            </a:r>
            <a:r>
              <a:rPr lang="en-US" sz="2400" dirty="0" smtClean="0"/>
              <a:t> </a:t>
            </a:r>
            <a:r>
              <a:rPr lang="en-US" sz="2400" dirty="0">
                <a:latin typeface="Symbol" pitchFamily="18" charset="2"/>
              </a:rPr>
              <a:t>£</a:t>
            </a:r>
            <a:r>
              <a:rPr lang="en-US" sz="2400" dirty="0"/>
              <a:t> 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0" y="5029200"/>
            <a:ext cx="1286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circular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4953000"/>
            <a:ext cx="1411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circular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50727" y="6019800"/>
            <a:ext cx="316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“degree of circular polarization”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3619500" y="4635500"/>
            <a:ext cx="267722" cy="546100"/>
          </a:xfrm>
          <a:custGeom>
            <a:avLst/>
            <a:gdLst>
              <a:gd name="connsiteX0" fmla="*/ 0 w 267722"/>
              <a:gd name="connsiteY0" fmla="*/ 546100 h 546100"/>
              <a:gd name="connsiteX1" fmla="*/ 127000 w 267722"/>
              <a:gd name="connsiteY1" fmla="*/ 368300 h 546100"/>
              <a:gd name="connsiteX2" fmla="*/ 165100 w 267722"/>
              <a:gd name="connsiteY2" fmla="*/ 342900 h 546100"/>
              <a:gd name="connsiteX3" fmla="*/ 215900 w 267722"/>
              <a:gd name="connsiteY3" fmla="*/ 279400 h 546100"/>
              <a:gd name="connsiteX4" fmla="*/ 228600 w 267722"/>
              <a:gd name="connsiteY4" fmla="*/ 241300 h 546100"/>
              <a:gd name="connsiteX5" fmla="*/ 266700 w 267722"/>
              <a:gd name="connsiteY5" fmla="*/ 76200 h 546100"/>
              <a:gd name="connsiteX6" fmla="*/ 266700 w 267722"/>
              <a:gd name="connsiteY6" fmla="*/ 0 h 54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722" h="546100">
                <a:moveTo>
                  <a:pt x="0" y="546100"/>
                </a:moveTo>
                <a:cubicBezTo>
                  <a:pt x="29991" y="496115"/>
                  <a:pt x="87360" y="394727"/>
                  <a:pt x="127000" y="368300"/>
                </a:cubicBezTo>
                <a:lnTo>
                  <a:pt x="165100" y="342900"/>
                </a:lnTo>
                <a:cubicBezTo>
                  <a:pt x="197022" y="247135"/>
                  <a:pt x="150248" y="361464"/>
                  <a:pt x="215900" y="279400"/>
                </a:cubicBezTo>
                <a:cubicBezTo>
                  <a:pt x="224263" y="268947"/>
                  <a:pt x="225078" y="254215"/>
                  <a:pt x="228600" y="241300"/>
                </a:cubicBezTo>
                <a:cubicBezTo>
                  <a:pt x="231980" y="228908"/>
                  <a:pt x="264007" y="105821"/>
                  <a:pt x="266700" y="76200"/>
                </a:cubicBezTo>
                <a:cubicBezTo>
                  <a:pt x="269000" y="50904"/>
                  <a:pt x="266700" y="25400"/>
                  <a:pt x="2667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953000" y="4660900"/>
            <a:ext cx="394710" cy="520700"/>
          </a:xfrm>
          <a:custGeom>
            <a:avLst/>
            <a:gdLst>
              <a:gd name="connsiteX0" fmla="*/ 394710 w 394710"/>
              <a:gd name="connsiteY0" fmla="*/ 520700 h 520700"/>
              <a:gd name="connsiteX1" fmla="*/ 178810 w 394710"/>
              <a:gd name="connsiteY1" fmla="*/ 457200 h 520700"/>
              <a:gd name="connsiteX2" fmla="*/ 128010 w 394710"/>
              <a:gd name="connsiteY2" fmla="*/ 406400 h 520700"/>
              <a:gd name="connsiteX3" fmla="*/ 89910 w 394710"/>
              <a:gd name="connsiteY3" fmla="*/ 355600 h 520700"/>
              <a:gd name="connsiteX4" fmla="*/ 51810 w 394710"/>
              <a:gd name="connsiteY4" fmla="*/ 279400 h 520700"/>
              <a:gd name="connsiteX5" fmla="*/ 26410 w 394710"/>
              <a:gd name="connsiteY5" fmla="*/ 203200 h 520700"/>
              <a:gd name="connsiteX6" fmla="*/ 1010 w 394710"/>
              <a:gd name="connsiteY6" fmla="*/ 88900 h 520700"/>
              <a:gd name="connsiteX7" fmla="*/ 1010 w 394710"/>
              <a:gd name="connsiteY7" fmla="*/ 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4710" h="520700">
                <a:moveTo>
                  <a:pt x="394710" y="520700"/>
                </a:moveTo>
                <a:cubicBezTo>
                  <a:pt x="306153" y="501724"/>
                  <a:pt x="241111" y="510600"/>
                  <a:pt x="178810" y="457200"/>
                </a:cubicBezTo>
                <a:cubicBezTo>
                  <a:pt x="160628" y="441615"/>
                  <a:pt x="143779" y="424422"/>
                  <a:pt x="128010" y="406400"/>
                </a:cubicBezTo>
                <a:cubicBezTo>
                  <a:pt x="114072" y="390470"/>
                  <a:pt x="102610" y="372533"/>
                  <a:pt x="89910" y="355600"/>
                </a:cubicBezTo>
                <a:cubicBezTo>
                  <a:pt x="43593" y="216649"/>
                  <a:pt x="117462" y="427116"/>
                  <a:pt x="51810" y="279400"/>
                </a:cubicBezTo>
                <a:cubicBezTo>
                  <a:pt x="40936" y="254934"/>
                  <a:pt x="34877" y="228600"/>
                  <a:pt x="26410" y="203200"/>
                </a:cubicBezTo>
                <a:cubicBezTo>
                  <a:pt x="10990" y="156939"/>
                  <a:pt x="5480" y="147013"/>
                  <a:pt x="1010" y="88900"/>
                </a:cubicBezTo>
                <a:cubicBezTo>
                  <a:pt x="-1263" y="59354"/>
                  <a:pt x="1010" y="29633"/>
                  <a:pt x="101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102100" y="4635500"/>
            <a:ext cx="457712" cy="1295400"/>
          </a:xfrm>
          <a:custGeom>
            <a:avLst/>
            <a:gdLst>
              <a:gd name="connsiteX0" fmla="*/ 0 w 457712"/>
              <a:gd name="connsiteY0" fmla="*/ 1295400 h 1295400"/>
              <a:gd name="connsiteX1" fmla="*/ 12700 w 457712"/>
              <a:gd name="connsiteY1" fmla="*/ 1181100 h 1295400"/>
              <a:gd name="connsiteX2" fmla="*/ 25400 w 457712"/>
              <a:gd name="connsiteY2" fmla="*/ 1041400 h 1295400"/>
              <a:gd name="connsiteX3" fmla="*/ 38100 w 457712"/>
              <a:gd name="connsiteY3" fmla="*/ 939800 h 1295400"/>
              <a:gd name="connsiteX4" fmla="*/ 88900 w 457712"/>
              <a:gd name="connsiteY4" fmla="*/ 825500 h 1295400"/>
              <a:gd name="connsiteX5" fmla="*/ 165100 w 457712"/>
              <a:gd name="connsiteY5" fmla="*/ 774700 h 1295400"/>
              <a:gd name="connsiteX6" fmla="*/ 215900 w 457712"/>
              <a:gd name="connsiteY6" fmla="*/ 787400 h 1295400"/>
              <a:gd name="connsiteX7" fmla="*/ 266700 w 457712"/>
              <a:gd name="connsiteY7" fmla="*/ 901700 h 1295400"/>
              <a:gd name="connsiteX8" fmla="*/ 279400 w 457712"/>
              <a:gd name="connsiteY8" fmla="*/ 939800 h 1295400"/>
              <a:gd name="connsiteX9" fmla="*/ 342900 w 457712"/>
              <a:gd name="connsiteY9" fmla="*/ 1016000 h 1295400"/>
              <a:gd name="connsiteX10" fmla="*/ 381000 w 457712"/>
              <a:gd name="connsiteY10" fmla="*/ 1028700 h 1295400"/>
              <a:gd name="connsiteX11" fmla="*/ 431800 w 457712"/>
              <a:gd name="connsiteY11" fmla="*/ 1016000 h 1295400"/>
              <a:gd name="connsiteX12" fmla="*/ 457200 w 457712"/>
              <a:gd name="connsiteY12" fmla="*/ 977900 h 1295400"/>
              <a:gd name="connsiteX13" fmla="*/ 419100 w 457712"/>
              <a:gd name="connsiteY13" fmla="*/ 698500 h 1295400"/>
              <a:gd name="connsiteX14" fmla="*/ 393700 w 457712"/>
              <a:gd name="connsiteY14" fmla="*/ 660400 h 1295400"/>
              <a:gd name="connsiteX15" fmla="*/ 368300 w 457712"/>
              <a:gd name="connsiteY15" fmla="*/ 558800 h 1295400"/>
              <a:gd name="connsiteX16" fmla="*/ 342900 w 457712"/>
              <a:gd name="connsiteY16" fmla="*/ 431800 h 1295400"/>
              <a:gd name="connsiteX17" fmla="*/ 330200 w 457712"/>
              <a:gd name="connsiteY17" fmla="*/ 342900 h 1295400"/>
              <a:gd name="connsiteX18" fmla="*/ 317500 w 457712"/>
              <a:gd name="connsiteY18" fmla="*/ 279400 h 1295400"/>
              <a:gd name="connsiteX19" fmla="*/ 304800 w 457712"/>
              <a:gd name="connsiteY19" fmla="*/ 177800 h 1295400"/>
              <a:gd name="connsiteX20" fmla="*/ 292100 w 457712"/>
              <a:gd name="connsiteY20" fmla="*/ 88900 h 1295400"/>
              <a:gd name="connsiteX21" fmla="*/ 279400 w 457712"/>
              <a:gd name="connsiteY21" fmla="*/ 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57712" h="1295400">
                <a:moveTo>
                  <a:pt x="0" y="1295400"/>
                </a:moveTo>
                <a:cubicBezTo>
                  <a:pt x="4233" y="1257300"/>
                  <a:pt x="8886" y="1219244"/>
                  <a:pt x="12700" y="1181100"/>
                </a:cubicBezTo>
                <a:cubicBezTo>
                  <a:pt x="17353" y="1134573"/>
                  <a:pt x="20505" y="1087902"/>
                  <a:pt x="25400" y="1041400"/>
                </a:cubicBezTo>
                <a:cubicBezTo>
                  <a:pt x="28973" y="1007457"/>
                  <a:pt x="30949" y="973173"/>
                  <a:pt x="38100" y="939800"/>
                </a:cubicBezTo>
                <a:cubicBezTo>
                  <a:pt x="43402" y="915058"/>
                  <a:pt x="62858" y="848287"/>
                  <a:pt x="88900" y="825500"/>
                </a:cubicBezTo>
                <a:cubicBezTo>
                  <a:pt x="111874" y="805398"/>
                  <a:pt x="165100" y="774700"/>
                  <a:pt x="165100" y="774700"/>
                </a:cubicBezTo>
                <a:cubicBezTo>
                  <a:pt x="182033" y="778933"/>
                  <a:pt x="201377" y="777718"/>
                  <a:pt x="215900" y="787400"/>
                </a:cubicBezTo>
                <a:cubicBezTo>
                  <a:pt x="241776" y="804651"/>
                  <a:pt x="261690" y="886669"/>
                  <a:pt x="266700" y="901700"/>
                </a:cubicBezTo>
                <a:cubicBezTo>
                  <a:pt x="270933" y="914400"/>
                  <a:pt x="271974" y="928661"/>
                  <a:pt x="279400" y="939800"/>
                </a:cubicBezTo>
                <a:cubicBezTo>
                  <a:pt x="298142" y="967913"/>
                  <a:pt x="313564" y="996443"/>
                  <a:pt x="342900" y="1016000"/>
                </a:cubicBezTo>
                <a:cubicBezTo>
                  <a:pt x="354039" y="1023426"/>
                  <a:pt x="368300" y="1024467"/>
                  <a:pt x="381000" y="1028700"/>
                </a:cubicBezTo>
                <a:cubicBezTo>
                  <a:pt x="397933" y="1024467"/>
                  <a:pt x="417277" y="1025682"/>
                  <a:pt x="431800" y="1016000"/>
                </a:cubicBezTo>
                <a:cubicBezTo>
                  <a:pt x="444500" y="1007533"/>
                  <a:pt x="456398" y="993142"/>
                  <a:pt x="457200" y="977900"/>
                </a:cubicBezTo>
                <a:cubicBezTo>
                  <a:pt x="458673" y="949915"/>
                  <a:pt x="459711" y="759416"/>
                  <a:pt x="419100" y="698500"/>
                </a:cubicBezTo>
                <a:lnTo>
                  <a:pt x="393700" y="660400"/>
                </a:lnTo>
                <a:cubicBezTo>
                  <a:pt x="385233" y="626533"/>
                  <a:pt x="373237" y="593358"/>
                  <a:pt x="368300" y="558800"/>
                </a:cubicBezTo>
                <a:cubicBezTo>
                  <a:pt x="353707" y="456648"/>
                  <a:pt x="365066" y="498298"/>
                  <a:pt x="342900" y="431800"/>
                </a:cubicBezTo>
                <a:cubicBezTo>
                  <a:pt x="338667" y="402167"/>
                  <a:pt x="335121" y="372427"/>
                  <a:pt x="330200" y="342900"/>
                </a:cubicBezTo>
                <a:cubicBezTo>
                  <a:pt x="326651" y="321608"/>
                  <a:pt x="320782" y="300735"/>
                  <a:pt x="317500" y="279400"/>
                </a:cubicBezTo>
                <a:cubicBezTo>
                  <a:pt x="312310" y="245667"/>
                  <a:pt x="309311" y="211631"/>
                  <a:pt x="304800" y="177800"/>
                </a:cubicBezTo>
                <a:cubicBezTo>
                  <a:pt x="300844" y="148128"/>
                  <a:pt x="297021" y="118427"/>
                  <a:pt x="292100" y="88900"/>
                </a:cubicBezTo>
                <a:cubicBezTo>
                  <a:pt x="277740" y="2737"/>
                  <a:pt x="279400" y="52618"/>
                  <a:pt x="27940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53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447800"/>
            <a:ext cx="1828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4495800"/>
            <a:ext cx="1828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4084" y="271130"/>
            <a:ext cx="9059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Any symmetric tensor can be brought to principal axes with principal values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baseline="-25000" dirty="0" smtClean="0"/>
              <a:t>2</a:t>
            </a:r>
            <a:endParaRPr lang="en-US" sz="20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1260901"/>
            <a:ext cx="553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Principal axes are mutually perpendicular, </a:t>
            </a:r>
            <a:r>
              <a:rPr lang="en-US" sz="2000" b="1" dirty="0" smtClean="0"/>
              <a:t>n</a:t>
            </a:r>
            <a:r>
              <a:rPr lang="en-US" sz="2000" baseline="30000" dirty="0" smtClean="0"/>
              <a:t>(1)</a:t>
            </a:r>
            <a:r>
              <a:rPr lang="en-US" sz="2000" dirty="0" smtClean="0"/>
              <a:t> &amp; </a:t>
            </a:r>
            <a:r>
              <a:rPr lang="en-US" sz="2000" b="1" dirty="0" smtClean="0"/>
              <a:t>n</a:t>
            </a:r>
            <a:r>
              <a:rPr lang="en-US" sz="2000" baseline="30000" dirty="0" smtClean="0"/>
              <a:t>(2)</a:t>
            </a:r>
            <a:endParaRPr lang="en-US" sz="2000" baseline="30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18860"/>
            <a:ext cx="1243013" cy="1152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752600" y="1916668"/>
            <a:ext cx="47961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/>
              <a:t>n</a:t>
            </a:r>
            <a:r>
              <a:rPr lang="en-US" baseline="30000" dirty="0"/>
              <a:t>(2)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191000" y="2442865"/>
            <a:ext cx="2895600" cy="757535"/>
            <a:chOff x="1447800" y="3148012"/>
            <a:chExt cx="2732679" cy="542926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3167063"/>
              <a:ext cx="1466850" cy="523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3148012"/>
              <a:ext cx="675279" cy="433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3200400"/>
              <a:ext cx="511017" cy="414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5105400" y="1905000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HW:</a:t>
            </a:r>
            <a:endParaRPr lang="en-US" dirty="0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899" y="3243263"/>
            <a:ext cx="1257787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269" y="3352800"/>
            <a:ext cx="120253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904590" y="3321903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using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4876800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 &lt; (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&lt;1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76401" y="4110335"/>
            <a:ext cx="58263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Since 0 &lt; </a:t>
            </a:r>
            <a:r>
              <a:rPr lang="en-US" sz="2000" dirty="0" err="1" smtClean="0"/>
              <a:t>det</a:t>
            </a:r>
            <a:r>
              <a:rPr lang="en-US" sz="2000" i="1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>
                <a:latin typeface="Symbol" pitchFamily="18" charset="2"/>
              </a:rPr>
              <a:t>ab</a:t>
            </a:r>
            <a:r>
              <a:rPr lang="en-US" sz="2000" dirty="0" smtClean="0"/>
              <a:t> &lt; </a:t>
            </a:r>
            <a:r>
              <a:rPr lang="en-US" sz="2000" dirty="0" smtClean="0"/>
              <a:t>1/4,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</a:t>
            </a:r>
            <a:r>
              <a:rPr lang="en-US" sz="2000" dirty="0">
                <a:latin typeface="Symbol" pitchFamily="18" charset="2"/>
              </a:rPr>
              <a:t>l</a:t>
            </a:r>
            <a:r>
              <a:rPr lang="en-US" sz="2000" baseline="-25000" dirty="0"/>
              <a:t>2</a:t>
            </a:r>
            <a:r>
              <a:rPr lang="en-US" sz="2000" dirty="0"/>
              <a:t> are positive.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l="16988" t="78977"/>
          <a:stretch/>
        </p:blipFill>
        <p:spPr bwMode="auto">
          <a:xfrm>
            <a:off x="1864906" y="5257800"/>
            <a:ext cx="5313759" cy="57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3400" y="533400"/>
            <a:ext cx="2890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Linear polarization:  A = 0.</a:t>
            </a:r>
            <a:endParaRPr lang="en-US" sz="20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38212"/>
            <a:ext cx="1431741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51"/>
          <a:stretch/>
        </p:blipFill>
        <p:spPr bwMode="auto">
          <a:xfrm>
            <a:off x="1789202" y="1796440"/>
            <a:ext cx="2590800" cy="712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69087"/>
            <a:ext cx="2492150" cy="92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28194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of two components of a constant vector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0" y="28194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of two components of a </a:t>
            </a:r>
            <a:r>
              <a:rPr lang="en-US" i="1" dirty="0" smtClean="0"/>
              <a:t>different</a:t>
            </a:r>
            <a:r>
              <a:rPr lang="en-US" dirty="0" smtClean="0"/>
              <a:t> constant vector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29200" y="29718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+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6170" y="3849469"/>
            <a:ext cx="5793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term separately corresponds to linearly polarized light.</a:t>
            </a:r>
          </a:p>
          <a:p>
            <a:r>
              <a:rPr lang="en-US" dirty="0" smtClean="0"/>
              <a:t>The two parts are independent:  “incoherent”.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334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linearly polarized wave (</a:t>
            </a:r>
            <a:r>
              <a:rPr lang="en-US" sz="2000" b="1" dirty="0" smtClean="0"/>
              <a:t>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real and A = 0), the partially polarized light (</a:t>
            </a:r>
            <a:r>
              <a:rPr lang="en-US" sz="2000" b="1" dirty="0" smtClean="0"/>
              <a:t>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slowly varying) is a superposition of two incoherent waves with intensities proportional to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</a:t>
            </a:r>
            <a:r>
              <a:rPr lang="en-US" sz="2000" dirty="0" smtClean="0">
                <a:latin typeface="Symbol" pitchFamily="18" charset="2"/>
              </a:rPr>
              <a:t>l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linearly polarized along mutually perpendicular directions.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2766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the general case (A </a:t>
            </a:r>
            <a:r>
              <a:rPr lang="en-US" sz="2000" dirty="0" smtClean="0">
                <a:latin typeface="Symbol" pitchFamily="18" charset="2"/>
              </a:rPr>
              <a:t>¹ </a:t>
            </a:r>
            <a:r>
              <a:rPr lang="en-US" sz="2000" dirty="0" smtClean="0"/>
              <a:t>0, </a:t>
            </a:r>
            <a:r>
              <a:rPr lang="en-US" sz="2000" i="1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>
                <a:latin typeface="Symbol" pitchFamily="18" charset="2"/>
              </a:rPr>
              <a:t>ab</a:t>
            </a:r>
            <a:r>
              <a:rPr lang="en-US" sz="2000" dirty="0" smtClean="0"/>
              <a:t> complex), partially polarized light is a superposition of incoherent elliptically polarized waves with similar but perpendicular polarization ellipses</a:t>
            </a:r>
            <a:endParaRPr lang="en-US" sz="2000" dirty="0">
              <a:latin typeface="Symbol" pitchFamily="18" charset="2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495799"/>
            <a:ext cx="914400" cy="1011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304800"/>
            <a:ext cx="7958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>
                <a:latin typeface="Symbol" pitchFamily="18" charset="2"/>
              </a:rPr>
              <a:t>ab</a:t>
            </a:r>
            <a:r>
              <a:rPr lang="en-US" sz="2000" dirty="0" smtClean="0"/>
              <a:t> can be expressed in terms of the rotation that brings S to principal axes</a:t>
            </a:r>
            <a:endParaRPr lang="en-US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05" r="4573"/>
          <a:stretch/>
        </p:blipFill>
        <p:spPr bwMode="auto">
          <a:xfrm>
            <a:off x="914400" y="1045238"/>
            <a:ext cx="2285999" cy="146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268" y="1090613"/>
            <a:ext cx="4526532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647950"/>
            <a:ext cx="1566333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336" y="3886200"/>
            <a:ext cx="88396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arbitrary choice of y &amp; z, polarization of partially polarized wave is expressed by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A = degree of circular polarization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i="1" dirty="0"/>
              <a:t>l</a:t>
            </a:r>
            <a:r>
              <a:rPr lang="en-US" sz="2000" dirty="0" smtClean="0"/>
              <a:t> = degree of maximum linear polarization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dirty="0" smtClean="0"/>
              <a:t> = angle between direction of maximum polarization and the y axis.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Stokes parameters</a:t>
            </a:r>
            <a:endParaRPr lang="en-US" sz="2800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l="50091" t="18846" b="33569"/>
          <a:stretch/>
        </p:blipFill>
        <p:spPr bwMode="auto">
          <a:xfrm>
            <a:off x="2209800" y="3581400"/>
            <a:ext cx="45720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104900"/>
            <a:ext cx="2059998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72200" y="1752600"/>
            <a:ext cx="2926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Each is in the range -1 to 1</a:t>
            </a:r>
            <a:endParaRPr 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l="12737" t="67683"/>
          <a:stretch/>
        </p:blipFill>
        <p:spPr bwMode="auto">
          <a:xfrm>
            <a:off x="838200" y="4648200"/>
            <a:ext cx="8179558" cy="192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" y="457200"/>
            <a:ext cx="74676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ymbol" panose="05050102010706020507" pitchFamily="18" charset="2"/>
              </a:rPr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characterizes linear polarization along the y axis.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1114961"/>
            <a:ext cx="55626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Symbol" panose="05050102010706020507" pitchFamily="18" charset="2"/>
            </a:endParaRPr>
          </a:p>
          <a:p>
            <a:r>
              <a:rPr lang="en-US" sz="2000" dirty="0" smtClean="0">
                <a:latin typeface="Symbol" panose="05050102010706020507" pitchFamily="18" charset="2"/>
              </a:rPr>
              <a:t>x</a:t>
            </a:r>
            <a:r>
              <a:rPr lang="en-US" sz="2000" baseline="-25000" dirty="0" smtClean="0"/>
              <a:t>3 </a:t>
            </a:r>
            <a:r>
              <a:rPr lang="en-US" sz="2000" dirty="0"/>
              <a:t>= 1 </a:t>
            </a:r>
            <a:r>
              <a:rPr lang="en-US" sz="2000" dirty="0">
                <a:latin typeface="Symbol" panose="05050102010706020507" pitchFamily="18" charset="2"/>
              </a:rPr>
              <a:t>® </a:t>
            </a:r>
            <a:r>
              <a:rPr lang="en-US" sz="2000" dirty="0" smtClean="0"/>
              <a:t>complete linear polarization along y.</a:t>
            </a:r>
          </a:p>
          <a:p>
            <a:r>
              <a:rPr lang="en-US" sz="2000" dirty="0">
                <a:latin typeface="Symbol" panose="05050102010706020507" pitchFamily="18" charset="2"/>
              </a:rPr>
              <a:t>x</a:t>
            </a:r>
            <a:r>
              <a:rPr lang="en-US" sz="2000" baseline="-25000" dirty="0"/>
              <a:t>3 </a:t>
            </a:r>
            <a:r>
              <a:rPr lang="en-US" sz="2000" dirty="0"/>
              <a:t>= </a:t>
            </a:r>
            <a:r>
              <a:rPr lang="en-US" sz="2000" dirty="0" smtClean="0"/>
              <a:t>-1 </a:t>
            </a:r>
            <a:r>
              <a:rPr lang="en-US" sz="2000" dirty="0">
                <a:latin typeface="Symbol" panose="05050102010706020507" pitchFamily="18" charset="2"/>
              </a:rPr>
              <a:t>® </a:t>
            </a:r>
            <a:r>
              <a:rPr lang="en-US" sz="2000" dirty="0" smtClean="0"/>
              <a:t>complete linear polarization along z.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368443"/>
            <a:ext cx="863675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>
                <a:latin typeface="Symbol" panose="05050102010706020507" pitchFamily="18" charset="2"/>
              </a:rPr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characterizes linear polarization along direction at </a:t>
            </a:r>
            <a:r>
              <a:rPr lang="en-US" sz="2000" dirty="0" smtClean="0"/>
              <a:t>45 </a:t>
            </a:r>
            <a:r>
              <a:rPr lang="en-US" sz="2000" dirty="0" smtClean="0"/>
              <a:t>degrees to the y axis.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6400" y="3406914"/>
            <a:ext cx="609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latin typeface="Symbol" panose="05050102010706020507" pitchFamily="18" charset="2"/>
              </a:rPr>
              <a:t>x</a:t>
            </a:r>
            <a:r>
              <a:rPr lang="en-US" sz="2000" baseline="-25000" dirty="0"/>
              <a:t>1 </a:t>
            </a:r>
            <a:r>
              <a:rPr lang="en-US" sz="2000" dirty="0"/>
              <a:t>= 1 </a:t>
            </a:r>
            <a:r>
              <a:rPr lang="en-US" sz="2000" dirty="0">
                <a:latin typeface="Symbol" panose="05050102010706020507" pitchFamily="18" charset="2"/>
              </a:rPr>
              <a:t>®</a:t>
            </a:r>
            <a:r>
              <a:rPr lang="en-US" sz="2000" dirty="0"/>
              <a:t> complete linear polarization at </a:t>
            </a:r>
            <a:r>
              <a:rPr lang="en-US" sz="2000" i="1" dirty="0">
                <a:latin typeface="Symbol" panose="05050102010706020507" pitchFamily="18" charset="2"/>
              </a:rPr>
              <a:t>f</a:t>
            </a:r>
            <a:r>
              <a:rPr lang="en-US" sz="2000" dirty="0"/>
              <a:t> = </a:t>
            </a:r>
            <a:r>
              <a:rPr lang="en-US" sz="2000" dirty="0">
                <a:latin typeface="Symbol" panose="05050102010706020507" pitchFamily="18" charset="2"/>
              </a:rPr>
              <a:t>p</a:t>
            </a:r>
            <a:r>
              <a:rPr lang="en-US" sz="2000" dirty="0"/>
              <a:t>/4.</a:t>
            </a:r>
          </a:p>
          <a:p>
            <a:pPr lvl="1"/>
            <a:r>
              <a:rPr lang="en-US" sz="2000" dirty="0">
                <a:latin typeface="Symbol" panose="05050102010706020507" pitchFamily="18" charset="2"/>
              </a:rPr>
              <a:t>x</a:t>
            </a:r>
            <a:r>
              <a:rPr lang="en-US" sz="2000" baseline="-25000" dirty="0"/>
              <a:t>1 </a:t>
            </a:r>
            <a:r>
              <a:rPr lang="en-US" sz="2000" dirty="0"/>
              <a:t>= -1 </a:t>
            </a:r>
            <a:r>
              <a:rPr lang="en-US" sz="2000" dirty="0">
                <a:latin typeface="Symbol" panose="05050102010706020507" pitchFamily="18" charset="2"/>
              </a:rPr>
              <a:t>®</a:t>
            </a:r>
            <a:r>
              <a:rPr lang="en-US" sz="2000" dirty="0"/>
              <a:t> complete linear polarization at </a:t>
            </a:r>
            <a:r>
              <a:rPr lang="en-US" sz="2000" i="1" dirty="0">
                <a:latin typeface="Symbol" panose="05050102010706020507" pitchFamily="18" charset="2"/>
              </a:rPr>
              <a:t>f</a:t>
            </a:r>
            <a:r>
              <a:rPr lang="en-US" sz="2000" dirty="0"/>
              <a:t> = -</a:t>
            </a:r>
            <a:r>
              <a:rPr lang="en-US" sz="2000" dirty="0">
                <a:latin typeface="Symbol" panose="05050102010706020507" pitchFamily="18" charset="2"/>
              </a:rPr>
              <a:t>p</a:t>
            </a:r>
            <a:r>
              <a:rPr lang="en-US" sz="2000" dirty="0"/>
              <a:t>/4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0563" y="5029200"/>
            <a:ext cx="53277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det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3187" y="5867616"/>
            <a:ext cx="442287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                  Overall degree of polarization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506" y="990600"/>
            <a:ext cx="9053493" cy="45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13716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Does polarization depend on reference frame?  </a:t>
            </a:r>
          </a:p>
          <a:p>
            <a:endParaRPr lang="en-US" sz="2000" dirty="0"/>
          </a:p>
          <a:p>
            <a:r>
              <a:rPr lang="en-US" sz="2000" dirty="0" smtClean="0"/>
              <a:t>Do intensity and components of polarization tensor form elements of a four-vector so that they transform into each other under Lorentz </a:t>
            </a:r>
            <a:r>
              <a:rPr lang="en-US" sz="2000" dirty="0" smtClean="0"/>
              <a:t>transformation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5138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89093" y="4648200"/>
            <a:ext cx="4221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Degrees of circular and linear polarization are invariant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667756" y="2093893"/>
            <a:ext cx="20494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Invariant under </a:t>
            </a:r>
          </a:p>
          <a:p>
            <a:r>
              <a:rPr lang="en-US" sz="2000" dirty="0" smtClean="0"/>
              <a:t>Lorentz transform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1066800" y="1752600"/>
            <a:ext cx="3596757" cy="1768267"/>
            <a:chOff x="1066800" y="1752600"/>
            <a:chExt cx="3596757" cy="1768267"/>
          </a:xfrm>
        </p:grpSpPr>
        <p:pic>
          <p:nvPicPr>
            <p:cNvPr id="1229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9612" y="1752600"/>
              <a:ext cx="1184563" cy="7027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3200400" y="1828800"/>
              <a:ext cx="1463157" cy="406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Pseudo scalar</a:t>
              </a:r>
              <a:endParaRPr lang="en-US" dirty="0"/>
            </a:p>
          </p:txBody>
        </p:sp>
        <p:pic>
          <p:nvPicPr>
            <p:cNvPr id="1229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2819400"/>
              <a:ext cx="1667933" cy="7014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3298013" y="2895600"/>
              <a:ext cx="740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  <a:r>
                <a:rPr lang="en-US" dirty="0" smtClean="0"/>
                <a:t>calar</a:t>
              </a:r>
              <a:endParaRPr lang="en-US" dirty="0"/>
            </a:p>
          </p:txBody>
        </p:sp>
      </p:grpSp>
      <p:sp>
        <p:nvSpPr>
          <p:cNvPr id="8" name="Right Brace 7"/>
          <p:cNvSpPr/>
          <p:nvPr/>
        </p:nvSpPr>
        <p:spPr>
          <a:xfrm>
            <a:off x="4800600" y="1676400"/>
            <a:ext cx="685800" cy="1752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482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 many numbers are needed to specify the polarization of an electromagnetic wave?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209800"/>
            <a:ext cx="7392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three sets of these numbers that we introduced in this lecture?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260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69"/>
          <a:stretch/>
        </p:blipFill>
        <p:spPr bwMode="auto">
          <a:xfrm>
            <a:off x="304800" y="685800"/>
            <a:ext cx="3635872" cy="5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800600"/>
            <a:ext cx="2059998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25908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= degree of circular polarization</a:t>
            </a:r>
          </a:p>
          <a:p>
            <a:r>
              <a:rPr lang="en-US" sz="2000" i="1" dirty="0"/>
              <a:t>l</a:t>
            </a:r>
            <a:r>
              <a:rPr lang="en-US" sz="2000" dirty="0" smtClean="0"/>
              <a:t> = degree of maximum linear polarization</a:t>
            </a:r>
          </a:p>
          <a:p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dirty="0" smtClean="0"/>
              <a:t> = angle between direction of maximum polarization and the y axis.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5395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 independent components of polarization tensor.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4270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onochromatic plane wave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3086100" y="2514600"/>
            <a:ext cx="3124200" cy="508986"/>
            <a:chOff x="3962400" y="3124200"/>
            <a:chExt cx="3124200" cy="50898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2400" y="3276600"/>
              <a:ext cx="5619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8200" y="3175986"/>
              <a:ext cx="876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2125" y="3218848"/>
              <a:ext cx="676275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4125" y="3124200"/>
              <a:ext cx="752475" cy="447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3581400" y="4572000"/>
            <a:ext cx="29752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Constant</a:t>
            </a:r>
            <a:r>
              <a:rPr lang="en-US" sz="2000" dirty="0" smtClean="0"/>
              <a:t> complex vector,</a:t>
            </a:r>
          </a:p>
          <a:p>
            <a:r>
              <a:rPr lang="en-US" sz="2000" dirty="0" smtClean="0"/>
              <a:t>defines polarization state,</a:t>
            </a:r>
          </a:p>
          <a:p>
            <a:r>
              <a:rPr lang="en-US" sz="2000" dirty="0" smtClean="0"/>
              <a:t>which is definite (elliptical)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4305670" y="3071674"/>
            <a:ext cx="443883" cy="1287262"/>
          </a:xfrm>
          <a:custGeom>
            <a:avLst/>
            <a:gdLst>
              <a:gd name="connsiteX0" fmla="*/ 0 w 443883"/>
              <a:gd name="connsiteY0" fmla="*/ 1287262 h 1287262"/>
              <a:gd name="connsiteX1" fmla="*/ 8878 w 443883"/>
              <a:gd name="connsiteY1" fmla="*/ 1162975 h 1287262"/>
              <a:gd name="connsiteX2" fmla="*/ 17755 w 443883"/>
              <a:gd name="connsiteY2" fmla="*/ 1136342 h 1287262"/>
              <a:gd name="connsiteX3" fmla="*/ 44388 w 443883"/>
              <a:gd name="connsiteY3" fmla="*/ 1020932 h 1287262"/>
              <a:gd name="connsiteX4" fmla="*/ 53266 w 443883"/>
              <a:gd name="connsiteY4" fmla="*/ 958788 h 1287262"/>
              <a:gd name="connsiteX5" fmla="*/ 62144 w 443883"/>
              <a:gd name="connsiteY5" fmla="*/ 887767 h 1287262"/>
              <a:gd name="connsiteX6" fmla="*/ 71021 w 443883"/>
              <a:gd name="connsiteY6" fmla="*/ 861134 h 1287262"/>
              <a:gd name="connsiteX7" fmla="*/ 79899 w 443883"/>
              <a:gd name="connsiteY7" fmla="*/ 807868 h 1287262"/>
              <a:gd name="connsiteX8" fmla="*/ 97654 w 443883"/>
              <a:gd name="connsiteY8" fmla="*/ 781235 h 1287262"/>
              <a:gd name="connsiteX9" fmla="*/ 115410 w 443883"/>
              <a:gd name="connsiteY9" fmla="*/ 727969 h 1287262"/>
              <a:gd name="connsiteX10" fmla="*/ 124287 w 443883"/>
              <a:gd name="connsiteY10" fmla="*/ 701336 h 1287262"/>
              <a:gd name="connsiteX11" fmla="*/ 142043 w 443883"/>
              <a:gd name="connsiteY11" fmla="*/ 683580 h 1287262"/>
              <a:gd name="connsiteX12" fmla="*/ 168676 w 443883"/>
              <a:gd name="connsiteY12" fmla="*/ 665825 h 1287262"/>
              <a:gd name="connsiteX13" fmla="*/ 221942 w 443883"/>
              <a:gd name="connsiteY13" fmla="*/ 683580 h 1287262"/>
              <a:gd name="connsiteX14" fmla="*/ 257452 w 443883"/>
              <a:gd name="connsiteY14" fmla="*/ 727969 h 1287262"/>
              <a:gd name="connsiteX15" fmla="*/ 292963 w 443883"/>
              <a:gd name="connsiteY15" fmla="*/ 772357 h 1287262"/>
              <a:gd name="connsiteX16" fmla="*/ 301841 w 443883"/>
              <a:gd name="connsiteY16" fmla="*/ 798990 h 1287262"/>
              <a:gd name="connsiteX17" fmla="*/ 319596 w 443883"/>
              <a:gd name="connsiteY17" fmla="*/ 825623 h 1287262"/>
              <a:gd name="connsiteX18" fmla="*/ 346229 w 443883"/>
              <a:gd name="connsiteY18" fmla="*/ 878889 h 1287262"/>
              <a:gd name="connsiteX19" fmla="*/ 372862 w 443883"/>
              <a:gd name="connsiteY19" fmla="*/ 896644 h 1287262"/>
              <a:gd name="connsiteX20" fmla="*/ 417250 w 443883"/>
              <a:gd name="connsiteY20" fmla="*/ 887767 h 1287262"/>
              <a:gd name="connsiteX21" fmla="*/ 443883 w 443883"/>
              <a:gd name="connsiteY21" fmla="*/ 834501 h 1287262"/>
              <a:gd name="connsiteX22" fmla="*/ 435006 w 443883"/>
              <a:gd name="connsiteY22" fmla="*/ 577048 h 1287262"/>
              <a:gd name="connsiteX23" fmla="*/ 426128 w 443883"/>
              <a:gd name="connsiteY23" fmla="*/ 541538 h 1287262"/>
              <a:gd name="connsiteX24" fmla="*/ 408373 w 443883"/>
              <a:gd name="connsiteY24" fmla="*/ 452761 h 1287262"/>
              <a:gd name="connsiteX25" fmla="*/ 381740 w 443883"/>
              <a:gd name="connsiteY25" fmla="*/ 363984 h 1287262"/>
              <a:gd name="connsiteX26" fmla="*/ 372862 w 443883"/>
              <a:gd name="connsiteY26" fmla="*/ 337351 h 1287262"/>
              <a:gd name="connsiteX27" fmla="*/ 355107 w 443883"/>
              <a:gd name="connsiteY27" fmla="*/ 310718 h 1287262"/>
              <a:gd name="connsiteX28" fmla="*/ 328474 w 443883"/>
              <a:gd name="connsiteY28" fmla="*/ 230819 h 1287262"/>
              <a:gd name="connsiteX29" fmla="*/ 319596 w 443883"/>
              <a:gd name="connsiteY29" fmla="*/ 204186 h 1287262"/>
              <a:gd name="connsiteX30" fmla="*/ 310718 w 443883"/>
              <a:gd name="connsiteY30" fmla="*/ 177553 h 1287262"/>
              <a:gd name="connsiteX31" fmla="*/ 292963 w 443883"/>
              <a:gd name="connsiteY31" fmla="*/ 150920 h 1287262"/>
              <a:gd name="connsiteX32" fmla="*/ 275208 w 443883"/>
              <a:gd name="connsiteY32" fmla="*/ 97654 h 1287262"/>
              <a:gd name="connsiteX33" fmla="*/ 266330 w 443883"/>
              <a:gd name="connsiteY33" fmla="*/ 71021 h 1287262"/>
              <a:gd name="connsiteX34" fmla="*/ 248575 w 443883"/>
              <a:gd name="connsiteY34" fmla="*/ 17755 h 1287262"/>
              <a:gd name="connsiteX35" fmla="*/ 248575 w 443883"/>
              <a:gd name="connsiteY35" fmla="*/ 0 h 1287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43883" h="1287262">
                <a:moveTo>
                  <a:pt x="0" y="1287262"/>
                </a:moveTo>
                <a:cubicBezTo>
                  <a:pt x="2959" y="1245833"/>
                  <a:pt x="4025" y="1204225"/>
                  <a:pt x="8878" y="1162975"/>
                </a:cubicBezTo>
                <a:cubicBezTo>
                  <a:pt x="9971" y="1153681"/>
                  <a:pt x="15293" y="1145370"/>
                  <a:pt x="17755" y="1136342"/>
                </a:cubicBezTo>
                <a:cubicBezTo>
                  <a:pt x="26646" y="1103743"/>
                  <a:pt x="38470" y="1056439"/>
                  <a:pt x="44388" y="1020932"/>
                </a:cubicBezTo>
                <a:cubicBezTo>
                  <a:pt x="47828" y="1000292"/>
                  <a:pt x="50500" y="979529"/>
                  <a:pt x="53266" y="958788"/>
                </a:cubicBezTo>
                <a:cubicBezTo>
                  <a:pt x="56419" y="935139"/>
                  <a:pt x="57876" y="911240"/>
                  <a:pt x="62144" y="887767"/>
                </a:cubicBezTo>
                <a:cubicBezTo>
                  <a:pt x="63818" y="878560"/>
                  <a:pt x="68991" y="870269"/>
                  <a:pt x="71021" y="861134"/>
                </a:cubicBezTo>
                <a:cubicBezTo>
                  <a:pt x="74926" y="843562"/>
                  <a:pt x="74207" y="824945"/>
                  <a:pt x="79899" y="807868"/>
                </a:cubicBezTo>
                <a:cubicBezTo>
                  <a:pt x="83273" y="797746"/>
                  <a:pt x="93321" y="790985"/>
                  <a:pt x="97654" y="781235"/>
                </a:cubicBezTo>
                <a:cubicBezTo>
                  <a:pt x="105255" y="764132"/>
                  <a:pt x="109492" y="745724"/>
                  <a:pt x="115410" y="727969"/>
                </a:cubicBezTo>
                <a:cubicBezTo>
                  <a:pt x="118369" y="719091"/>
                  <a:pt x="117670" y="707953"/>
                  <a:pt x="124287" y="701336"/>
                </a:cubicBezTo>
                <a:cubicBezTo>
                  <a:pt x="130206" y="695417"/>
                  <a:pt x="135507" y="688809"/>
                  <a:pt x="142043" y="683580"/>
                </a:cubicBezTo>
                <a:cubicBezTo>
                  <a:pt x="150375" y="676915"/>
                  <a:pt x="159798" y="671743"/>
                  <a:pt x="168676" y="665825"/>
                </a:cubicBezTo>
                <a:cubicBezTo>
                  <a:pt x="186431" y="671743"/>
                  <a:pt x="205202" y="675210"/>
                  <a:pt x="221942" y="683580"/>
                </a:cubicBezTo>
                <a:cubicBezTo>
                  <a:pt x="236231" y="690725"/>
                  <a:pt x="249089" y="717516"/>
                  <a:pt x="257452" y="727969"/>
                </a:cubicBezTo>
                <a:cubicBezTo>
                  <a:pt x="279475" y="755497"/>
                  <a:pt x="274744" y="735919"/>
                  <a:pt x="292963" y="772357"/>
                </a:cubicBezTo>
                <a:cubicBezTo>
                  <a:pt x="297148" y="780727"/>
                  <a:pt x="297656" y="790620"/>
                  <a:pt x="301841" y="798990"/>
                </a:cubicBezTo>
                <a:cubicBezTo>
                  <a:pt x="306613" y="808533"/>
                  <a:pt x="314824" y="816080"/>
                  <a:pt x="319596" y="825623"/>
                </a:cubicBezTo>
                <a:cubicBezTo>
                  <a:pt x="334036" y="854503"/>
                  <a:pt x="320789" y="853449"/>
                  <a:pt x="346229" y="878889"/>
                </a:cubicBezTo>
                <a:cubicBezTo>
                  <a:pt x="353774" y="886434"/>
                  <a:pt x="363984" y="890726"/>
                  <a:pt x="372862" y="896644"/>
                </a:cubicBezTo>
                <a:cubicBezTo>
                  <a:pt x="387658" y="893685"/>
                  <a:pt x="404149" y="895253"/>
                  <a:pt x="417250" y="887767"/>
                </a:cubicBezTo>
                <a:cubicBezTo>
                  <a:pt x="431424" y="879668"/>
                  <a:pt x="439326" y="848173"/>
                  <a:pt x="443883" y="834501"/>
                </a:cubicBezTo>
                <a:cubicBezTo>
                  <a:pt x="440924" y="748683"/>
                  <a:pt x="440201" y="662759"/>
                  <a:pt x="435006" y="577048"/>
                </a:cubicBezTo>
                <a:cubicBezTo>
                  <a:pt x="434268" y="564869"/>
                  <a:pt x="428311" y="553542"/>
                  <a:pt x="426128" y="541538"/>
                </a:cubicBezTo>
                <a:cubicBezTo>
                  <a:pt x="399614" y="395717"/>
                  <a:pt x="431162" y="532523"/>
                  <a:pt x="408373" y="452761"/>
                </a:cubicBezTo>
                <a:cubicBezTo>
                  <a:pt x="381547" y="358869"/>
                  <a:pt x="423920" y="490525"/>
                  <a:pt x="381740" y="363984"/>
                </a:cubicBezTo>
                <a:cubicBezTo>
                  <a:pt x="378781" y="355106"/>
                  <a:pt x="378053" y="345137"/>
                  <a:pt x="372862" y="337351"/>
                </a:cubicBezTo>
                <a:cubicBezTo>
                  <a:pt x="366944" y="328473"/>
                  <a:pt x="359440" y="320468"/>
                  <a:pt x="355107" y="310718"/>
                </a:cubicBezTo>
                <a:cubicBezTo>
                  <a:pt x="355096" y="310693"/>
                  <a:pt x="332917" y="244149"/>
                  <a:pt x="328474" y="230819"/>
                </a:cubicBezTo>
                <a:lnTo>
                  <a:pt x="319596" y="204186"/>
                </a:lnTo>
                <a:cubicBezTo>
                  <a:pt x="316637" y="195308"/>
                  <a:pt x="315909" y="185339"/>
                  <a:pt x="310718" y="177553"/>
                </a:cubicBezTo>
                <a:cubicBezTo>
                  <a:pt x="304800" y="168675"/>
                  <a:pt x="297296" y="160670"/>
                  <a:pt x="292963" y="150920"/>
                </a:cubicBezTo>
                <a:cubicBezTo>
                  <a:pt x="285362" y="133817"/>
                  <a:pt x="281126" y="115409"/>
                  <a:pt x="275208" y="97654"/>
                </a:cubicBezTo>
                <a:lnTo>
                  <a:pt x="266330" y="71021"/>
                </a:lnTo>
                <a:lnTo>
                  <a:pt x="248575" y="17755"/>
                </a:lnTo>
                <a:lnTo>
                  <a:pt x="248575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30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Approximately monochromatic plane wave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524000"/>
            <a:ext cx="44877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Contains frequencies in some interval </a:t>
            </a:r>
            <a:r>
              <a:rPr lang="en-US" sz="2000" dirty="0" err="1" smtClean="0">
                <a:latin typeface="Symbol" panose="05050102010706020507" pitchFamily="18" charset="2"/>
              </a:rPr>
              <a:t>Dw</a:t>
            </a:r>
            <a:endParaRPr lang="en-US" sz="2000" dirty="0" smtClean="0">
              <a:latin typeface="Symbol" panose="05050102010706020507" pitchFamily="18" charset="2"/>
            </a:endParaRPr>
          </a:p>
          <a:p>
            <a:r>
              <a:rPr lang="en-US" sz="2000" dirty="0" smtClean="0"/>
              <a:t>Let </a:t>
            </a:r>
            <a:r>
              <a:rPr lang="en-US" sz="2000" dirty="0" smtClean="0">
                <a:latin typeface="Symbol" panose="05050102010706020507" pitchFamily="18" charset="2"/>
              </a:rPr>
              <a:t>w</a:t>
            </a:r>
            <a:r>
              <a:rPr lang="en-US" sz="2000" dirty="0" smtClean="0"/>
              <a:t> = average frequency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776768"/>
            <a:ext cx="9525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719387"/>
            <a:ext cx="2381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535" y="2852968"/>
            <a:ext cx="5619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674445"/>
            <a:ext cx="9715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0" y="2743200"/>
            <a:ext cx="2668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At a fixed point in space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3657600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Slowly varying</a:t>
            </a:r>
            <a:r>
              <a:rPr lang="en-US" sz="2000" dirty="0" smtClean="0"/>
              <a:t> complex vector, e.g. beats of two closely spaced frequencies.</a:t>
            </a:r>
          </a:p>
        </p:txBody>
      </p:sp>
      <p:sp>
        <p:nvSpPr>
          <p:cNvPr id="7" name="Freeform 6"/>
          <p:cNvSpPr/>
          <p:nvPr/>
        </p:nvSpPr>
        <p:spPr>
          <a:xfrm>
            <a:off x="3648722" y="3204839"/>
            <a:ext cx="292963" cy="488272"/>
          </a:xfrm>
          <a:custGeom>
            <a:avLst/>
            <a:gdLst>
              <a:gd name="connsiteX0" fmla="*/ 292963 w 292963"/>
              <a:gd name="connsiteY0" fmla="*/ 488272 h 488272"/>
              <a:gd name="connsiteX1" fmla="*/ 275208 w 292963"/>
              <a:gd name="connsiteY1" fmla="*/ 346229 h 488272"/>
              <a:gd name="connsiteX2" fmla="*/ 266330 w 292963"/>
              <a:gd name="connsiteY2" fmla="*/ 301841 h 488272"/>
              <a:gd name="connsiteX3" fmla="*/ 248575 w 292963"/>
              <a:gd name="connsiteY3" fmla="*/ 248575 h 488272"/>
              <a:gd name="connsiteX4" fmla="*/ 239697 w 292963"/>
              <a:gd name="connsiteY4" fmla="*/ 221942 h 488272"/>
              <a:gd name="connsiteX5" fmla="*/ 221942 w 292963"/>
              <a:gd name="connsiteY5" fmla="*/ 204186 h 488272"/>
              <a:gd name="connsiteX6" fmla="*/ 186431 w 292963"/>
              <a:gd name="connsiteY6" fmla="*/ 213064 h 488272"/>
              <a:gd name="connsiteX7" fmla="*/ 177554 w 292963"/>
              <a:gd name="connsiteY7" fmla="*/ 239697 h 488272"/>
              <a:gd name="connsiteX8" fmla="*/ 124288 w 292963"/>
              <a:gd name="connsiteY8" fmla="*/ 301841 h 488272"/>
              <a:gd name="connsiteX9" fmla="*/ 115410 w 292963"/>
              <a:gd name="connsiteY9" fmla="*/ 328474 h 488272"/>
              <a:gd name="connsiteX10" fmla="*/ 88777 w 292963"/>
              <a:gd name="connsiteY10" fmla="*/ 337351 h 488272"/>
              <a:gd name="connsiteX11" fmla="*/ 53266 w 292963"/>
              <a:gd name="connsiteY11" fmla="*/ 328474 h 488272"/>
              <a:gd name="connsiteX12" fmla="*/ 17756 w 292963"/>
              <a:gd name="connsiteY12" fmla="*/ 284085 h 488272"/>
              <a:gd name="connsiteX13" fmla="*/ 0 w 292963"/>
              <a:gd name="connsiteY13" fmla="*/ 266330 h 488272"/>
              <a:gd name="connsiteX14" fmla="*/ 8878 w 292963"/>
              <a:gd name="connsiteY14" fmla="*/ 79899 h 488272"/>
              <a:gd name="connsiteX15" fmla="*/ 17756 w 292963"/>
              <a:gd name="connsiteY15" fmla="*/ 53266 h 488272"/>
              <a:gd name="connsiteX16" fmla="*/ 17756 w 292963"/>
              <a:gd name="connsiteY16" fmla="*/ 0 h 488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2963" h="488272">
                <a:moveTo>
                  <a:pt x="292963" y="488272"/>
                </a:moveTo>
                <a:cubicBezTo>
                  <a:pt x="287181" y="436233"/>
                  <a:pt x="283654" y="396906"/>
                  <a:pt x="275208" y="346229"/>
                </a:cubicBezTo>
                <a:cubicBezTo>
                  <a:pt x="272727" y="331345"/>
                  <a:pt x="270300" y="316398"/>
                  <a:pt x="266330" y="301841"/>
                </a:cubicBezTo>
                <a:cubicBezTo>
                  <a:pt x="261406" y="283785"/>
                  <a:pt x="254493" y="266330"/>
                  <a:pt x="248575" y="248575"/>
                </a:cubicBezTo>
                <a:cubicBezTo>
                  <a:pt x="245616" y="239697"/>
                  <a:pt x="246314" y="228559"/>
                  <a:pt x="239697" y="221942"/>
                </a:cubicBezTo>
                <a:lnTo>
                  <a:pt x="221942" y="204186"/>
                </a:lnTo>
                <a:cubicBezTo>
                  <a:pt x="210105" y="207145"/>
                  <a:pt x="195959" y="205442"/>
                  <a:pt x="186431" y="213064"/>
                </a:cubicBezTo>
                <a:cubicBezTo>
                  <a:pt x="179124" y="218910"/>
                  <a:pt x="182993" y="232082"/>
                  <a:pt x="177554" y="239697"/>
                </a:cubicBezTo>
                <a:cubicBezTo>
                  <a:pt x="141146" y="290669"/>
                  <a:pt x="147092" y="256234"/>
                  <a:pt x="124288" y="301841"/>
                </a:cubicBezTo>
                <a:cubicBezTo>
                  <a:pt x="120103" y="310211"/>
                  <a:pt x="122027" y="321857"/>
                  <a:pt x="115410" y="328474"/>
                </a:cubicBezTo>
                <a:cubicBezTo>
                  <a:pt x="108793" y="335091"/>
                  <a:pt x="97655" y="334392"/>
                  <a:pt x="88777" y="337351"/>
                </a:cubicBezTo>
                <a:cubicBezTo>
                  <a:pt x="76940" y="334392"/>
                  <a:pt x="64179" y="333931"/>
                  <a:pt x="53266" y="328474"/>
                </a:cubicBezTo>
                <a:cubicBezTo>
                  <a:pt x="38977" y="321330"/>
                  <a:pt x="26118" y="294538"/>
                  <a:pt x="17756" y="284085"/>
                </a:cubicBezTo>
                <a:cubicBezTo>
                  <a:pt x="12527" y="277549"/>
                  <a:pt x="5919" y="272248"/>
                  <a:pt x="0" y="266330"/>
                </a:cubicBezTo>
                <a:cubicBezTo>
                  <a:pt x="2959" y="204186"/>
                  <a:pt x="3711" y="141898"/>
                  <a:pt x="8878" y="79899"/>
                </a:cubicBezTo>
                <a:cubicBezTo>
                  <a:pt x="9655" y="70573"/>
                  <a:pt x="16723" y="62567"/>
                  <a:pt x="17756" y="53266"/>
                </a:cubicBezTo>
                <a:cubicBezTo>
                  <a:pt x="19717" y="35619"/>
                  <a:pt x="17756" y="17755"/>
                  <a:pt x="17756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79179" y="5410200"/>
            <a:ext cx="34787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Polarization is now not definite.</a:t>
            </a:r>
          </a:p>
          <a:p>
            <a:r>
              <a:rPr lang="en-US" sz="2000" dirty="0" smtClean="0"/>
              <a:t>It changes with time.</a:t>
            </a:r>
          </a:p>
          <a:p>
            <a:r>
              <a:rPr lang="en-US" sz="2000" dirty="0" smtClean="0"/>
              <a:t>“partially polarized”.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l="14940" t="33743" r="29988" b="21451"/>
          <a:stretch/>
        </p:blipFill>
        <p:spPr bwMode="auto">
          <a:xfrm>
            <a:off x="1728457" y="2721600"/>
            <a:ext cx="3902798" cy="204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3810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Experiment</a:t>
            </a:r>
          </a:p>
          <a:p>
            <a:r>
              <a:rPr lang="en-US" sz="2000" dirty="0" smtClean="0"/>
              <a:t>Polarization is determined using an analyzer and measuring </a:t>
            </a:r>
            <a:r>
              <a:rPr lang="en-US" sz="2000" i="1" dirty="0" smtClean="0"/>
              <a:t>intensity</a:t>
            </a:r>
            <a:r>
              <a:rPr lang="en-US" sz="2000" dirty="0" smtClean="0"/>
              <a:t>, not field.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1352567"/>
            <a:ext cx="6654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Polarization is determined from &lt;quadratic functions of field&gt;</a:t>
            </a:r>
            <a:r>
              <a:rPr lang="en-US" sz="2000" baseline="-25000" dirty="0" smtClean="0"/>
              <a:t>t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626508" y="1941959"/>
            <a:ext cx="3773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Three possible quadratic functions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47714" y="2814806"/>
            <a:ext cx="21420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Due to fast oscillating exponentials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625" y="5375942"/>
            <a:ext cx="23812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" y="5467290"/>
            <a:ext cx="5674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Polarization properties are determined by the tensor</a:t>
            </a:r>
            <a:endParaRPr lang="en-US" sz="2000" dirty="0"/>
          </a:p>
        </p:txBody>
      </p:sp>
      <p:sp>
        <p:nvSpPr>
          <p:cNvPr id="2" name="Freeform 1"/>
          <p:cNvSpPr/>
          <p:nvPr/>
        </p:nvSpPr>
        <p:spPr>
          <a:xfrm>
            <a:off x="5631255" y="1023042"/>
            <a:ext cx="832919" cy="325924"/>
          </a:xfrm>
          <a:custGeom>
            <a:avLst/>
            <a:gdLst>
              <a:gd name="connsiteX0" fmla="*/ 832919 w 832919"/>
              <a:gd name="connsiteY0" fmla="*/ 0 h 325924"/>
              <a:gd name="connsiteX1" fmla="*/ 651850 w 832919"/>
              <a:gd name="connsiteY1" fmla="*/ 72427 h 325924"/>
              <a:gd name="connsiteX2" fmla="*/ 579422 w 832919"/>
              <a:gd name="connsiteY2" fmla="*/ 99588 h 325924"/>
              <a:gd name="connsiteX3" fmla="*/ 470781 w 832919"/>
              <a:gd name="connsiteY3" fmla="*/ 117695 h 325924"/>
              <a:gd name="connsiteX4" fmla="*/ 434567 w 832919"/>
              <a:gd name="connsiteY4" fmla="*/ 126748 h 325924"/>
              <a:gd name="connsiteX5" fmla="*/ 380246 w 832919"/>
              <a:gd name="connsiteY5" fmla="*/ 135802 h 325924"/>
              <a:gd name="connsiteX6" fmla="*/ 389299 w 832919"/>
              <a:gd name="connsiteY6" fmla="*/ 162962 h 325924"/>
              <a:gd name="connsiteX7" fmla="*/ 407406 w 832919"/>
              <a:gd name="connsiteY7" fmla="*/ 190122 h 325924"/>
              <a:gd name="connsiteX8" fmla="*/ 371193 w 832919"/>
              <a:gd name="connsiteY8" fmla="*/ 217283 h 325924"/>
              <a:gd name="connsiteX9" fmla="*/ 271604 w 832919"/>
              <a:gd name="connsiteY9" fmla="*/ 253497 h 325924"/>
              <a:gd name="connsiteX10" fmla="*/ 126749 w 832919"/>
              <a:gd name="connsiteY10" fmla="*/ 271604 h 325924"/>
              <a:gd name="connsiteX11" fmla="*/ 72428 w 832919"/>
              <a:gd name="connsiteY11" fmla="*/ 289710 h 325924"/>
              <a:gd name="connsiteX12" fmla="*/ 45268 w 832919"/>
              <a:gd name="connsiteY12" fmla="*/ 307817 h 325924"/>
              <a:gd name="connsiteX13" fmla="*/ 18107 w 832919"/>
              <a:gd name="connsiteY13" fmla="*/ 316871 h 325924"/>
              <a:gd name="connsiteX14" fmla="*/ 0 w 832919"/>
              <a:gd name="connsiteY14" fmla="*/ 325924 h 32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32919" h="325924">
                <a:moveTo>
                  <a:pt x="832919" y="0"/>
                </a:moveTo>
                <a:lnTo>
                  <a:pt x="651850" y="72427"/>
                </a:lnTo>
                <a:cubicBezTo>
                  <a:pt x="638008" y="77964"/>
                  <a:pt x="598343" y="94858"/>
                  <a:pt x="579422" y="99588"/>
                </a:cubicBezTo>
                <a:cubicBezTo>
                  <a:pt x="529395" y="112095"/>
                  <a:pt x="526971" y="107479"/>
                  <a:pt x="470781" y="117695"/>
                </a:cubicBezTo>
                <a:cubicBezTo>
                  <a:pt x="458539" y="119921"/>
                  <a:pt x="446768" y="124308"/>
                  <a:pt x="434567" y="126748"/>
                </a:cubicBezTo>
                <a:cubicBezTo>
                  <a:pt x="416567" y="130348"/>
                  <a:pt x="398353" y="132784"/>
                  <a:pt x="380246" y="135802"/>
                </a:cubicBezTo>
                <a:cubicBezTo>
                  <a:pt x="383264" y="144855"/>
                  <a:pt x="385031" y="154426"/>
                  <a:pt x="389299" y="162962"/>
                </a:cubicBezTo>
                <a:cubicBezTo>
                  <a:pt x="394165" y="172694"/>
                  <a:pt x="410847" y="179799"/>
                  <a:pt x="407406" y="190122"/>
                </a:cubicBezTo>
                <a:cubicBezTo>
                  <a:pt x="402635" y="204437"/>
                  <a:pt x="383471" y="208513"/>
                  <a:pt x="371193" y="217283"/>
                </a:cubicBezTo>
                <a:cubicBezTo>
                  <a:pt x="334892" y="243213"/>
                  <a:pt x="328135" y="246431"/>
                  <a:pt x="271604" y="253497"/>
                </a:cubicBezTo>
                <a:lnTo>
                  <a:pt x="126749" y="271604"/>
                </a:lnTo>
                <a:cubicBezTo>
                  <a:pt x="108642" y="277639"/>
                  <a:pt x="88309" y="279123"/>
                  <a:pt x="72428" y="289710"/>
                </a:cubicBezTo>
                <a:cubicBezTo>
                  <a:pt x="63375" y="295746"/>
                  <a:pt x="55000" y="302951"/>
                  <a:pt x="45268" y="307817"/>
                </a:cubicBezTo>
                <a:cubicBezTo>
                  <a:pt x="36732" y="312085"/>
                  <a:pt x="26968" y="313327"/>
                  <a:pt x="18107" y="316871"/>
                </a:cubicBezTo>
                <a:cubicBezTo>
                  <a:pt x="11842" y="319377"/>
                  <a:pt x="6036" y="322906"/>
                  <a:pt x="0" y="325924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5715000" y="2742990"/>
            <a:ext cx="332714" cy="9997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897925" y="4553893"/>
            <a:ext cx="959667" cy="841972"/>
          </a:xfrm>
          <a:custGeom>
            <a:avLst/>
            <a:gdLst>
              <a:gd name="connsiteX0" fmla="*/ 0 w 959667"/>
              <a:gd name="connsiteY0" fmla="*/ 0 h 841972"/>
              <a:gd name="connsiteX1" fmla="*/ 72427 w 959667"/>
              <a:gd name="connsiteY1" fmla="*/ 63374 h 841972"/>
              <a:gd name="connsiteX2" fmla="*/ 144855 w 959667"/>
              <a:gd name="connsiteY2" fmla="*/ 90535 h 841972"/>
              <a:gd name="connsiteX3" fmla="*/ 226336 w 959667"/>
              <a:gd name="connsiteY3" fmla="*/ 135802 h 841972"/>
              <a:gd name="connsiteX4" fmla="*/ 280657 w 959667"/>
              <a:gd name="connsiteY4" fmla="*/ 153909 h 841972"/>
              <a:gd name="connsiteX5" fmla="*/ 316871 w 959667"/>
              <a:gd name="connsiteY5" fmla="*/ 181069 h 841972"/>
              <a:gd name="connsiteX6" fmla="*/ 353085 w 959667"/>
              <a:gd name="connsiteY6" fmla="*/ 190123 h 841972"/>
              <a:gd name="connsiteX7" fmla="*/ 380245 w 959667"/>
              <a:gd name="connsiteY7" fmla="*/ 199176 h 841972"/>
              <a:gd name="connsiteX8" fmla="*/ 425513 w 959667"/>
              <a:gd name="connsiteY8" fmla="*/ 244444 h 841972"/>
              <a:gd name="connsiteX9" fmla="*/ 416459 w 959667"/>
              <a:gd name="connsiteY9" fmla="*/ 280657 h 841972"/>
              <a:gd name="connsiteX10" fmla="*/ 398352 w 959667"/>
              <a:gd name="connsiteY10" fmla="*/ 334978 h 841972"/>
              <a:gd name="connsiteX11" fmla="*/ 407406 w 959667"/>
              <a:gd name="connsiteY11" fmla="*/ 398353 h 841972"/>
              <a:gd name="connsiteX12" fmla="*/ 488887 w 959667"/>
              <a:gd name="connsiteY12" fmla="*/ 470780 h 841972"/>
              <a:gd name="connsiteX13" fmla="*/ 516047 w 959667"/>
              <a:gd name="connsiteY13" fmla="*/ 479834 h 841972"/>
              <a:gd name="connsiteX14" fmla="*/ 561315 w 959667"/>
              <a:gd name="connsiteY14" fmla="*/ 516048 h 841972"/>
              <a:gd name="connsiteX15" fmla="*/ 588475 w 959667"/>
              <a:gd name="connsiteY15" fmla="*/ 543208 h 841972"/>
              <a:gd name="connsiteX16" fmla="*/ 642796 w 959667"/>
              <a:gd name="connsiteY16" fmla="*/ 579422 h 841972"/>
              <a:gd name="connsiteX17" fmla="*/ 697117 w 959667"/>
              <a:gd name="connsiteY17" fmla="*/ 615636 h 841972"/>
              <a:gd name="connsiteX18" fmla="*/ 733330 w 959667"/>
              <a:gd name="connsiteY18" fmla="*/ 669957 h 841972"/>
              <a:gd name="connsiteX19" fmla="*/ 778598 w 959667"/>
              <a:gd name="connsiteY19" fmla="*/ 724277 h 841972"/>
              <a:gd name="connsiteX20" fmla="*/ 805758 w 959667"/>
              <a:gd name="connsiteY20" fmla="*/ 733331 h 841972"/>
              <a:gd name="connsiteX21" fmla="*/ 860079 w 959667"/>
              <a:gd name="connsiteY21" fmla="*/ 769545 h 841972"/>
              <a:gd name="connsiteX22" fmla="*/ 905346 w 959667"/>
              <a:gd name="connsiteY22" fmla="*/ 805758 h 841972"/>
              <a:gd name="connsiteX23" fmla="*/ 959667 w 959667"/>
              <a:gd name="connsiteY23" fmla="*/ 841972 h 841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59667" h="841972">
                <a:moveTo>
                  <a:pt x="0" y="0"/>
                </a:moveTo>
                <a:cubicBezTo>
                  <a:pt x="24142" y="21125"/>
                  <a:pt x="46763" y="44126"/>
                  <a:pt x="72427" y="63374"/>
                </a:cubicBezTo>
                <a:cubicBezTo>
                  <a:pt x="106034" y="88579"/>
                  <a:pt x="108212" y="76794"/>
                  <a:pt x="144855" y="90535"/>
                </a:cubicBezTo>
                <a:cubicBezTo>
                  <a:pt x="194887" y="109297"/>
                  <a:pt x="172000" y="111104"/>
                  <a:pt x="226336" y="135802"/>
                </a:cubicBezTo>
                <a:cubicBezTo>
                  <a:pt x="243712" y="143700"/>
                  <a:pt x="262550" y="147873"/>
                  <a:pt x="280657" y="153909"/>
                </a:cubicBezTo>
                <a:cubicBezTo>
                  <a:pt x="292728" y="162962"/>
                  <a:pt x="303375" y="174321"/>
                  <a:pt x="316871" y="181069"/>
                </a:cubicBezTo>
                <a:cubicBezTo>
                  <a:pt x="328000" y="186634"/>
                  <a:pt x="341121" y="186705"/>
                  <a:pt x="353085" y="190123"/>
                </a:cubicBezTo>
                <a:cubicBezTo>
                  <a:pt x="362261" y="192745"/>
                  <a:pt x="371192" y="196158"/>
                  <a:pt x="380245" y="199176"/>
                </a:cubicBezTo>
                <a:cubicBezTo>
                  <a:pt x="395494" y="209342"/>
                  <a:pt x="422336" y="222206"/>
                  <a:pt x="425513" y="244444"/>
                </a:cubicBezTo>
                <a:cubicBezTo>
                  <a:pt x="427273" y="256762"/>
                  <a:pt x="420034" y="268739"/>
                  <a:pt x="416459" y="280657"/>
                </a:cubicBezTo>
                <a:cubicBezTo>
                  <a:pt x="410974" y="298938"/>
                  <a:pt x="398352" y="334978"/>
                  <a:pt x="398352" y="334978"/>
                </a:cubicBezTo>
                <a:cubicBezTo>
                  <a:pt x="401370" y="356103"/>
                  <a:pt x="397289" y="379564"/>
                  <a:pt x="407406" y="398353"/>
                </a:cubicBezTo>
                <a:cubicBezTo>
                  <a:pt x="416247" y="414773"/>
                  <a:pt x="463015" y="457844"/>
                  <a:pt x="488887" y="470780"/>
                </a:cubicBezTo>
                <a:cubicBezTo>
                  <a:pt x="497423" y="475048"/>
                  <a:pt x="506994" y="476816"/>
                  <a:pt x="516047" y="479834"/>
                </a:cubicBezTo>
                <a:cubicBezTo>
                  <a:pt x="531136" y="491905"/>
                  <a:pt x="546772" y="503323"/>
                  <a:pt x="561315" y="516048"/>
                </a:cubicBezTo>
                <a:cubicBezTo>
                  <a:pt x="570951" y="524479"/>
                  <a:pt x="578369" y="535348"/>
                  <a:pt x="588475" y="543208"/>
                </a:cubicBezTo>
                <a:cubicBezTo>
                  <a:pt x="605653" y="556569"/>
                  <a:pt x="627408" y="564034"/>
                  <a:pt x="642796" y="579422"/>
                </a:cubicBezTo>
                <a:cubicBezTo>
                  <a:pt x="676704" y="613330"/>
                  <a:pt x="657810" y="602533"/>
                  <a:pt x="697117" y="615636"/>
                </a:cubicBezTo>
                <a:cubicBezTo>
                  <a:pt x="713026" y="663366"/>
                  <a:pt x="695655" y="624747"/>
                  <a:pt x="733330" y="669957"/>
                </a:cubicBezTo>
                <a:cubicBezTo>
                  <a:pt x="754207" y="695009"/>
                  <a:pt x="748841" y="704439"/>
                  <a:pt x="778598" y="724277"/>
                </a:cubicBezTo>
                <a:cubicBezTo>
                  <a:pt x="786538" y="729571"/>
                  <a:pt x="797416" y="728696"/>
                  <a:pt x="805758" y="733331"/>
                </a:cubicBezTo>
                <a:cubicBezTo>
                  <a:pt x="824781" y="743900"/>
                  <a:pt x="860079" y="769545"/>
                  <a:pt x="860079" y="769545"/>
                </a:cubicBezTo>
                <a:cubicBezTo>
                  <a:pt x="893536" y="819730"/>
                  <a:pt x="859043" y="780035"/>
                  <a:pt x="905346" y="805758"/>
                </a:cubicBezTo>
                <a:cubicBezTo>
                  <a:pt x="924369" y="816326"/>
                  <a:pt x="959667" y="841972"/>
                  <a:pt x="959667" y="841972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l="20291" t="76375" r="37462"/>
          <a:stretch/>
        </p:blipFill>
        <p:spPr bwMode="auto">
          <a:xfrm>
            <a:off x="1905000" y="4495800"/>
            <a:ext cx="3826275" cy="59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524000" y="2438400"/>
            <a:ext cx="2819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62722" y="914400"/>
            <a:ext cx="6892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always lies in a plane, so J</a:t>
            </a:r>
            <a:r>
              <a:rPr lang="en-US" sz="2000" baseline="-25000" dirty="0" smtClean="0">
                <a:latin typeface="Symbol" panose="05050102010706020507" pitchFamily="18" charset="2"/>
              </a:rPr>
              <a:t>ab</a:t>
            </a:r>
            <a:r>
              <a:rPr lang="en-US" sz="2000" dirty="0" smtClean="0"/>
              <a:t> has only 4 non-zero components.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362722" y="1879366"/>
            <a:ext cx="5238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X-propagation, they are the y, z components 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>
                <a:latin typeface="Symbol" panose="05050102010706020507" pitchFamily="18" charset="2"/>
              </a:rPr>
              <a:t>a,b</a:t>
            </a:r>
            <a:r>
              <a:rPr lang="en-US" sz="2000" dirty="0" smtClean="0"/>
              <a:t>) = (1,2)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733800"/>
            <a:ext cx="5776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Trace is proportional to intensity = energy flux density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1828800" cy="2066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95600" y="10668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Is directly related to polarization properties independent of intensity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15750" y="3576935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Symbol" pitchFamily="18" charset="2"/>
              </a:rPr>
              <a:t>r</a:t>
            </a:r>
            <a:r>
              <a:rPr lang="en-US" sz="2400" baseline="-25000" dirty="0" err="1" smtClean="0">
                <a:latin typeface="Symbol" pitchFamily="18" charset="2"/>
              </a:rPr>
              <a:t>aa</a:t>
            </a:r>
            <a:r>
              <a:rPr lang="en-US" sz="2400" dirty="0" smtClean="0"/>
              <a:t> = 1.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2438400"/>
            <a:ext cx="51471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Hermitian</a:t>
            </a:r>
            <a:r>
              <a:rPr lang="en-US" sz="2000" dirty="0" smtClean="0"/>
              <a:t>:  </a:t>
            </a:r>
            <a:r>
              <a:rPr lang="en-US" sz="2000" i="1" dirty="0" smtClean="0">
                <a:latin typeface="Symbol" pitchFamily="18" charset="2"/>
              </a:rPr>
              <a:t>r</a:t>
            </a:r>
            <a:r>
              <a:rPr lang="en-US" sz="2000" baseline="-25000" dirty="0" smtClean="0"/>
              <a:t>11</a:t>
            </a:r>
            <a:r>
              <a:rPr lang="en-US" sz="2000" dirty="0" smtClean="0"/>
              <a:t> and </a:t>
            </a:r>
            <a:r>
              <a:rPr lang="en-US" sz="2000" i="1" dirty="0">
                <a:latin typeface="Symbol" pitchFamily="18" charset="2"/>
              </a:rPr>
              <a:t>r</a:t>
            </a:r>
            <a:r>
              <a:rPr lang="en-US" sz="2000" baseline="-25000" dirty="0" smtClean="0"/>
              <a:t>22</a:t>
            </a:r>
            <a:r>
              <a:rPr lang="en-US" sz="2000" dirty="0" smtClean="0"/>
              <a:t> are real, while </a:t>
            </a:r>
            <a:r>
              <a:rPr lang="en-US" sz="2000" i="1" dirty="0">
                <a:latin typeface="Symbol" pitchFamily="18" charset="2"/>
              </a:rPr>
              <a:t>r</a:t>
            </a:r>
            <a:r>
              <a:rPr lang="en-US" sz="2000" baseline="-25000" dirty="0" smtClean="0"/>
              <a:t>21</a:t>
            </a:r>
            <a:r>
              <a:rPr lang="en-US" sz="2000" dirty="0" smtClean="0"/>
              <a:t> = </a:t>
            </a:r>
            <a:r>
              <a:rPr lang="en-US" sz="2000" i="1" dirty="0">
                <a:latin typeface="Symbol" pitchFamily="18" charset="2"/>
              </a:rPr>
              <a:t>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*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69"/>
          <a:stretch/>
        </p:blipFill>
        <p:spPr bwMode="auto">
          <a:xfrm>
            <a:off x="2703591" y="5004304"/>
            <a:ext cx="3635872" cy="5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4419600"/>
            <a:ext cx="5363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Polarization is characterized by 3 real parameters: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2819400" y="3678714"/>
            <a:ext cx="2209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latin typeface="Symbol" pitchFamily="18" charset="2"/>
              </a:rPr>
              <a:t>r</a:t>
            </a:r>
            <a:r>
              <a:rPr lang="en-US" sz="2000" baseline="-25000" dirty="0"/>
              <a:t>11</a:t>
            </a:r>
            <a:r>
              <a:rPr lang="en-US" sz="2000" dirty="0"/>
              <a:t> </a:t>
            </a:r>
            <a:r>
              <a:rPr lang="en-US" sz="2000" dirty="0" smtClean="0"/>
              <a:t>depends on </a:t>
            </a:r>
            <a:r>
              <a:rPr lang="en-US" sz="2000" i="1" dirty="0" smtClean="0">
                <a:latin typeface="Symbol" pitchFamily="18" charset="2"/>
              </a:rPr>
              <a:t>r</a:t>
            </a:r>
            <a:r>
              <a:rPr lang="en-US" sz="2000" baseline="-25000" dirty="0" smtClean="0"/>
              <a:t>22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0" name="Right Arrow 9"/>
          <p:cNvSpPr/>
          <p:nvPr/>
        </p:nvSpPr>
        <p:spPr>
          <a:xfrm>
            <a:off x="2209800" y="3797207"/>
            <a:ext cx="533400" cy="2458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209800" y="2590800"/>
            <a:ext cx="495300" cy="2308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304800"/>
            <a:ext cx="2142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“Polarization tensor”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434566" y="742384"/>
            <a:ext cx="325929" cy="525101"/>
          </a:xfrm>
          <a:custGeom>
            <a:avLst/>
            <a:gdLst>
              <a:gd name="connsiteX0" fmla="*/ 0 w 325929"/>
              <a:gd name="connsiteY0" fmla="*/ 0 h 525101"/>
              <a:gd name="connsiteX1" fmla="*/ 18107 w 325929"/>
              <a:gd name="connsiteY1" fmla="*/ 45267 h 525101"/>
              <a:gd name="connsiteX2" fmla="*/ 45268 w 325929"/>
              <a:gd name="connsiteY2" fmla="*/ 135802 h 525101"/>
              <a:gd name="connsiteX3" fmla="*/ 81482 w 325929"/>
              <a:gd name="connsiteY3" fmla="*/ 289711 h 525101"/>
              <a:gd name="connsiteX4" fmla="*/ 99588 w 325929"/>
              <a:gd name="connsiteY4" fmla="*/ 316871 h 525101"/>
              <a:gd name="connsiteX5" fmla="*/ 135802 w 325929"/>
              <a:gd name="connsiteY5" fmla="*/ 289711 h 525101"/>
              <a:gd name="connsiteX6" fmla="*/ 144856 w 325929"/>
              <a:gd name="connsiteY6" fmla="*/ 262551 h 525101"/>
              <a:gd name="connsiteX7" fmla="*/ 199177 w 325929"/>
              <a:gd name="connsiteY7" fmla="*/ 244444 h 525101"/>
              <a:gd name="connsiteX8" fmla="*/ 235390 w 325929"/>
              <a:gd name="connsiteY8" fmla="*/ 280658 h 525101"/>
              <a:gd name="connsiteX9" fmla="*/ 253497 w 325929"/>
              <a:gd name="connsiteY9" fmla="*/ 316871 h 525101"/>
              <a:gd name="connsiteX10" fmla="*/ 271604 w 325929"/>
              <a:gd name="connsiteY10" fmla="*/ 344032 h 525101"/>
              <a:gd name="connsiteX11" fmla="*/ 298765 w 325929"/>
              <a:gd name="connsiteY11" fmla="*/ 434566 h 525101"/>
              <a:gd name="connsiteX12" fmla="*/ 316872 w 325929"/>
              <a:gd name="connsiteY12" fmla="*/ 461727 h 525101"/>
              <a:gd name="connsiteX13" fmla="*/ 325925 w 325929"/>
              <a:gd name="connsiteY13" fmla="*/ 525101 h 525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5929" h="525101">
                <a:moveTo>
                  <a:pt x="0" y="0"/>
                </a:moveTo>
                <a:cubicBezTo>
                  <a:pt x="6036" y="15089"/>
                  <a:pt x="12553" y="29994"/>
                  <a:pt x="18107" y="45267"/>
                </a:cubicBezTo>
                <a:cubicBezTo>
                  <a:pt x="28369" y="73489"/>
                  <a:pt x="39264" y="105782"/>
                  <a:pt x="45268" y="135802"/>
                </a:cubicBezTo>
                <a:cubicBezTo>
                  <a:pt x="48063" y="149775"/>
                  <a:pt x="63299" y="262435"/>
                  <a:pt x="81482" y="289711"/>
                </a:cubicBezTo>
                <a:lnTo>
                  <a:pt x="99588" y="316871"/>
                </a:lnTo>
                <a:cubicBezTo>
                  <a:pt x="111659" y="307818"/>
                  <a:pt x="126142" y="301303"/>
                  <a:pt x="135802" y="289711"/>
                </a:cubicBezTo>
                <a:cubicBezTo>
                  <a:pt x="141911" y="282380"/>
                  <a:pt x="137090" y="268098"/>
                  <a:pt x="144856" y="262551"/>
                </a:cubicBezTo>
                <a:cubicBezTo>
                  <a:pt x="160387" y="251457"/>
                  <a:pt x="199177" y="244444"/>
                  <a:pt x="199177" y="244444"/>
                </a:cubicBezTo>
                <a:cubicBezTo>
                  <a:pt x="211248" y="256515"/>
                  <a:pt x="225147" y="267001"/>
                  <a:pt x="235390" y="280658"/>
                </a:cubicBezTo>
                <a:cubicBezTo>
                  <a:pt x="243487" y="291455"/>
                  <a:pt x="246801" y="305153"/>
                  <a:pt x="253497" y="316871"/>
                </a:cubicBezTo>
                <a:cubicBezTo>
                  <a:pt x="258896" y="326318"/>
                  <a:pt x="265568" y="334978"/>
                  <a:pt x="271604" y="344032"/>
                </a:cubicBezTo>
                <a:cubicBezTo>
                  <a:pt x="276665" y="364275"/>
                  <a:pt x="289949" y="421342"/>
                  <a:pt x="298765" y="434566"/>
                </a:cubicBezTo>
                <a:lnTo>
                  <a:pt x="316872" y="461727"/>
                </a:lnTo>
                <a:cubicBezTo>
                  <a:pt x="326421" y="519025"/>
                  <a:pt x="325925" y="497691"/>
                  <a:pt x="325925" y="525101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Completely polarized light (monochromatic case)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52500" y="1066800"/>
            <a:ext cx="3402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</a:t>
            </a:r>
            <a:r>
              <a:rPr lang="en-US" sz="2000" b="1" baseline="-25000" dirty="0" smtClean="0"/>
              <a:t>0</a:t>
            </a:r>
            <a:r>
              <a:rPr lang="en-US" sz="2000" dirty="0" smtClean="0"/>
              <a:t> is a constant complex vector</a:t>
            </a:r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537" y="2057400"/>
            <a:ext cx="1578863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9" y="2819400"/>
            <a:ext cx="2271711" cy="75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7"/>
          <a:stretch/>
        </p:blipFill>
        <p:spPr bwMode="auto">
          <a:xfrm>
            <a:off x="4191001" y="3758962"/>
            <a:ext cx="1600200" cy="621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91000" y="44196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= product of components of           	a constant vector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616506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HW: Necessary and sufficient condition for complete polarization is </a:t>
            </a:r>
            <a:endParaRPr lang="en-US" sz="20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5832572"/>
            <a:ext cx="3328987" cy="614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Completely </a:t>
            </a:r>
            <a:r>
              <a:rPr lang="en-US" sz="2400" i="1" dirty="0" err="1" smtClean="0"/>
              <a:t>Un</a:t>
            </a:r>
            <a:r>
              <a:rPr lang="en-US" sz="2400" dirty="0" err="1" smtClean="0"/>
              <a:t>polarized</a:t>
            </a:r>
            <a:r>
              <a:rPr lang="en-US" sz="2400" dirty="0" smtClean="0"/>
              <a:t> light (natural light)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4038600"/>
            <a:ext cx="3810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57400" y="1447800"/>
            <a:ext cx="4337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All directions in y-z plane are equivalent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124200"/>
            <a:ext cx="190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238" y="4343400"/>
            <a:ext cx="1841162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43000" y="3124200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HW: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806</Words>
  <Application>Microsoft Office PowerPoint</Application>
  <PresentationFormat>On-screen Show (4:3)</PresentationFormat>
  <Paragraphs>127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Symbol</vt:lpstr>
      <vt:lpstr>Office Theme</vt:lpstr>
      <vt:lpstr>Partially polarized light</vt:lpstr>
      <vt:lpstr>PowerPoint Presentation</vt:lpstr>
      <vt:lpstr>monochromatic plane wave</vt:lpstr>
      <vt:lpstr>Approximately monochromatic plane wave</vt:lpstr>
      <vt:lpstr>PowerPoint Presentation</vt:lpstr>
      <vt:lpstr>PowerPoint Presentation</vt:lpstr>
      <vt:lpstr>PowerPoint Presentation</vt:lpstr>
      <vt:lpstr>Completely polarized light (monochromatic case)</vt:lpstr>
      <vt:lpstr>Completely Unpolarized light (natural light)</vt:lpstr>
      <vt:lpstr>Arbitrary polarization</vt:lpstr>
      <vt:lpstr>Divide polarization tensor into symmetric and antisymmetric parts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Stokes parameters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Partially polarized light</dc:title>
  <dc:creator>Your User Name</dc:creator>
  <cp:lastModifiedBy>Robert Peale</cp:lastModifiedBy>
  <cp:revision>25</cp:revision>
  <dcterms:created xsi:type="dcterms:W3CDTF">2013-11-11T02:37:59Z</dcterms:created>
  <dcterms:modified xsi:type="dcterms:W3CDTF">2016-11-17T19:33:51Z</dcterms:modified>
</cp:coreProperties>
</file>