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FD47F-1C75-44C1-9389-1A409724B7E4}" type="datetimeFigureOut">
              <a:rPr lang="en-US" smtClean="0"/>
              <a:t>11/24/2015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5B4DC-50AD-4CDB-AEE0-653E5474EB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Fourier resolution of electrostatic field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51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Equate the </a:t>
            </a:r>
            <a:r>
              <a:rPr lang="en-US" sz="2000" dirty="0" smtClean="0"/>
              <a:t>two expressions</a:t>
            </a:r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35985"/>
            <a:ext cx="21336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1905000"/>
            <a:ext cx="15335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91200" y="2209800"/>
            <a:ext cx="3124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Fourier coefficient in plane-wave expansion of potential of a point charge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290965" y="3974068"/>
            <a:ext cx="5749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Terms with slow spatial variations (small k) dominate.</a:t>
            </a:r>
            <a:endParaRPr lang="en-US" sz="2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3" t="7660"/>
          <a:stretch/>
        </p:blipFill>
        <p:spPr bwMode="auto">
          <a:xfrm>
            <a:off x="3124201" y="4943192"/>
            <a:ext cx="2362200" cy="80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895600" y="4756666"/>
            <a:ext cx="30489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Symbol" panose="05050102010706020507" pitchFamily="18" charset="2"/>
              </a:rPr>
              <a:t>f</a:t>
            </a:r>
            <a:endParaRPr lang="en-US" dirty="0">
              <a:latin typeface="Symbol" panose="05050102010706020507" pitchFamily="18" charset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55442" y="5715000"/>
            <a:ext cx="34015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</a:rPr>
              <a:t>Q</a:t>
            </a:r>
          </a:p>
        </p:txBody>
      </p:sp>
      <p:sp>
        <p:nvSpPr>
          <p:cNvPr id="8" name="Freeform 7"/>
          <p:cNvSpPr/>
          <p:nvPr/>
        </p:nvSpPr>
        <p:spPr>
          <a:xfrm>
            <a:off x="2806574" y="5604095"/>
            <a:ext cx="353085" cy="244444"/>
          </a:xfrm>
          <a:custGeom>
            <a:avLst/>
            <a:gdLst>
              <a:gd name="connsiteX0" fmla="*/ 0 w 353085"/>
              <a:gd name="connsiteY0" fmla="*/ 244444 h 244444"/>
              <a:gd name="connsiteX1" fmla="*/ 72428 w 353085"/>
              <a:gd name="connsiteY1" fmla="*/ 208230 h 244444"/>
              <a:gd name="connsiteX2" fmla="*/ 117695 w 353085"/>
              <a:gd name="connsiteY2" fmla="*/ 172016 h 244444"/>
              <a:gd name="connsiteX3" fmla="*/ 126749 w 353085"/>
              <a:gd name="connsiteY3" fmla="*/ 144855 h 244444"/>
              <a:gd name="connsiteX4" fmla="*/ 181070 w 353085"/>
              <a:gd name="connsiteY4" fmla="*/ 108642 h 244444"/>
              <a:gd name="connsiteX5" fmla="*/ 235390 w 353085"/>
              <a:gd name="connsiteY5" fmla="*/ 72428 h 244444"/>
              <a:gd name="connsiteX6" fmla="*/ 262551 w 353085"/>
              <a:gd name="connsiteY6" fmla="*/ 54321 h 244444"/>
              <a:gd name="connsiteX7" fmla="*/ 316872 w 353085"/>
              <a:gd name="connsiteY7" fmla="*/ 36214 h 244444"/>
              <a:gd name="connsiteX8" fmla="*/ 353085 w 353085"/>
              <a:gd name="connsiteY8" fmla="*/ 0 h 244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85" h="244444">
                <a:moveTo>
                  <a:pt x="0" y="244444"/>
                </a:moveTo>
                <a:cubicBezTo>
                  <a:pt x="21614" y="235799"/>
                  <a:pt x="54347" y="226312"/>
                  <a:pt x="72428" y="208230"/>
                </a:cubicBezTo>
                <a:cubicBezTo>
                  <a:pt x="113378" y="167279"/>
                  <a:pt x="64821" y="189640"/>
                  <a:pt x="117695" y="172016"/>
                </a:cubicBezTo>
                <a:cubicBezTo>
                  <a:pt x="120713" y="162962"/>
                  <a:pt x="120001" y="151603"/>
                  <a:pt x="126749" y="144855"/>
                </a:cubicBezTo>
                <a:cubicBezTo>
                  <a:pt x="142137" y="129467"/>
                  <a:pt x="162963" y="120713"/>
                  <a:pt x="181070" y="108642"/>
                </a:cubicBezTo>
                <a:lnTo>
                  <a:pt x="235390" y="72428"/>
                </a:lnTo>
                <a:cubicBezTo>
                  <a:pt x="244444" y="66392"/>
                  <a:pt x="252228" y="57762"/>
                  <a:pt x="262551" y="54321"/>
                </a:cubicBezTo>
                <a:lnTo>
                  <a:pt x="316872" y="36214"/>
                </a:lnTo>
                <a:cubicBezTo>
                  <a:pt x="349647" y="14364"/>
                  <a:pt x="339166" y="27839"/>
                  <a:pt x="353085" y="0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05511" y="4933890"/>
            <a:ext cx="1315553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 wiggles</a:t>
            </a:r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Expansion of electric field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707274" y="2652355"/>
            <a:ext cx="545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</a:t>
            </a:r>
            <a:endParaRPr lang="en-US" sz="2000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1447" y="2446010"/>
            <a:ext cx="16764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"/>
          <p:cNvGrpSpPr/>
          <p:nvPr/>
        </p:nvGrpSpPr>
        <p:grpSpPr>
          <a:xfrm>
            <a:off x="2877012" y="1524000"/>
            <a:ext cx="3085175" cy="752475"/>
            <a:chOff x="3048000" y="2590800"/>
            <a:chExt cx="3085175" cy="75247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0" y="2656820"/>
              <a:ext cx="8286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6675" y="2590800"/>
              <a:ext cx="1085850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2550" y="2590800"/>
              <a:ext cx="1190625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5"/>
          <a:stretch/>
        </p:blipFill>
        <p:spPr bwMode="auto">
          <a:xfrm>
            <a:off x="3124200" y="3276600"/>
            <a:ext cx="3028376" cy="914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4976" y="4419600"/>
            <a:ext cx="2656224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4248612" y="1590020"/>
            <a:ext cx="389776" cy="543580"/>
          </a:xfrm>
          <a:prstGeom prst="ellipse">
            <a:avLst/>
          </a:prstGeom>
          <a:solidFill>
            <a:srgbClr val="4F81BD">
              <a:alpha val="2196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352800" y="4800600"/>
            <a:ext cx="1110288" cy="549998"/>
          </a:xfrm>
          <a:prstGeom prst="roundRect">
            <a:avLst/>
          </a:prstGeom>
          <a:solidFill>
            <a:srgbClr val="4F81BD">
              <a:alpha val="2117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030462" y="1225118"/>
            <a:ext cx="3915053" cy="5140171"/>
          </a:xfrm>
          <a:custGeom>
            <a:avLst/>
            <a:gdLst>
              <a:gd name="connsiteX0" fmla="*/ 0 w 3915053"/>
              <a:gd name="connsiteY0" fmla="*/ 4243527 h 5140171"/>
              <a:gd name="connsiteX1" fmla="*/ 44388 w 3915053"/>
              <a:gd name="connsiteY1" fmla="*/ 4332303 h 5140171"/>
              <a:gd name="connsiteX2" fmla="*/ 79899 w 3915053"/>
              <a:gd name="connsiteY2" fmla="*/ 4376692 h 5140171"/>
              <a:gd name="connsiteX3" fmla="*/ 106532 w 3915053"/>
              <a:gd name="connsiteY3" fmla="*/ 4421080 h 5140171"/>
              <a:gd name="connsiteX4" fmla="*/ 159798 w 3915053"/>
              <a:gd name="connsiteY4" fmla="*/ 4474346 h 5140171"/>
              <a:gd name="connsiteX5" fmla="*/ 186431 w 3915053"/>
              <a:gd name="connsiteY5" fmla="*/ 4509857 h 5140171"/>
              <a:gd name="connsiteX6" fmla="*/ 266330 w 3915053"/>
              <a:gd name="connsiteY6" fmla="*/ 4554245 h 5140171"/>
              <a:gd name="connsiteX7" fmla="*/ 292963 w 3915053"/>
              <a:gd name="connsiteY7" fmla="*/ 4589756 h 5140171"/>
              <a:gd name="connsiteX8" fmla="*/ 337352 w 3915053"/>
              <a:gd name="connsiteY8" fmla="*/ 4616389 h 5140171"/>
              <a:gd name="connsiteX9" fmla="*/ 417251 w 3915053"/>
              <a:gd name="connsiteY9" fmla="*/ 4660777 h 5140171"/>
              <a:gd name="connsiteX10" fmla="*/ 452761 w 3915053"/>
              <a:gd name="connsiteY10" fmla="*/ 4696288 h 5140171"/>
              <a:gd name="connsiteX11" fmla="*/ 497150 w 3915053"/>
              <a:gd name="connsiteY11" fmla="*/ 4722921 h 5140171"/>
              <a:gd name="connsiteX12" fmla="*/ 594804 w 3915053"/>
              <a:gd name="connsiteY12" fmla="*/ 4785065 h 5140171"/>
              <a:gd name="connsiteX13" fmla="*/ 648070 w 3915053"/>
              <a:gd name="connsiteY13" fmla="*/ 4811698 h 5140171"/>
              <a:gd name="connsiteX14" fmla="*/ 754602 w 3915053"/>
              <a:gd name="connsiteY14" fmla="*/ 4847208 h 5140171"/>
              <a:gd name="connsiteX15" fmla="*/ 870012 w 3915053"/>
              <a:gd name="connsiteY15" fmla="*/ 4900474 h 5140171"/>
              <a:gd name="connsiteX16" fmla="*/ 923278 w 3915053"/>
              <a:gd name="connsiteY16" fmla="*/ 4927107 h 5140171"/>
              <a:gd name="connsiteX17" fmla="*/ 994299 w 3915053"/>
              <a:gd name="connsiteY17" fmla="*/ 4944863 h 5140171"/>
              <a:gd name="connsiteX18" fmla="*/ 1118587 w 3915053"/>
              <a:gd name="connsiteY18" fmla="*/ 5007006 h 5140171"/>
              <a:gd name="connsiteX19" fmla="*/ 1233996 w 3915053"/>
              <a:gd name="connsiteY19" fmla="*/ 5033639 h 5140171"/>
              <a:gd name="connsiteX20" fmla="*/ 1349406 w 3915053"/>
              <a:gd name="connsiteY20" fmla="*/ 5051395 h 5140171"/>
              <a:gd name="connsiteX21" fmla="*/ 1491449 w 3915053"/>
              <a:gd name="connsiteY21" fmla="*/ 5069150 h 5140171"/>
              <a:gd name="connsiteX22" fmla="*/ 1606858 w 3915053"/>
              <a:gd name="connsiteY22" fmla="*/ 5086905 h 5140171"/>
              <a:gd name="connsiteX23" fmla="*/ 1731146 w 3915053"/>
              <a:gd name="connsiteY23" fmla="*/ 5113538 h 5140171"/>
              <a:gd name="connsiteX24" fmla="*/ 1855433 w 3915053"/>
              <a:gd name="connsiteY24" fmla="*/ 5131294 h 5140171"/>
              <a:gd name="connsiteX25" fmla="*/ 1917577 w 3915053"/>
              <a:gd name="connsiteY25" fmla="*/ 5140171 h 5140171"/>
              <a:gd name="connsiteX26" fmla="*/ 2530136 w 3915053"/>
              <a:gd name="connsiteY26" fmla="*/ 5131294 h 5140171"/>
              <a:gd name="connsiteX27" fmla="*/ 2601157 w 3915053"/>
              <a:gd name="connsiteY27" fmla="*/ 5104661 h 5140171"/>
              <a:gd name="connsiteX28" fmla="*/ 2663301 w 3915053"/>
              <a:gd name="connsiteY28" fmla="*/ 5086905 h 5140171"/>
              <a:gd name="connsiteX29" fmla="*/ 2734322 w 3915053"/>
              <a:gd name="connsiteY29" fmla="*/ 5051395 h 5140171"/>
              <a:gd name="connsiteX30" fmla="*/ 2769833 w 3915053"/>
              <a:gd name="connsiteY30" fmla="*/ 5033639 h 5140171"/>
              <a:gd name="connsiteX31" fmla="*/ 2823099 w 3915053"/>
              <a:gd name="connsiteY31" fmla="*/ 4998129 h 5140171"/>
              <a:gd name="connsiteX32" fmla="*/ 2902998 w 3915053"/>
              <a:gd name="connsiteY32" fmla="*/ 4935985 h 5140171"/>
              <a:gd name="connsiteX33" fmla="*/ 2956264 w 3915053"/>
              <a:gd name="connsiteY33" fmla="*/ 4891597 h 5140171"/>
              <a:gd name="connsiteX34" fmla="*/ 2974020 w 3915053"/>
              <a:gd name="connsiteY34" fmla="*/ 4873841 h 5140171"/>
              <a:gd name="connsiteX35" fmla="*/ 3036163 w 3915053"/>
              <a:gd name="connsiteY35" fmla="*/ 4829453 h 5140171"/>
              <a:gd name="connsiteX36" fmla="*/ 3062796 w 3915053"/>
              <a:gd name="connsiteY36" fmla="*/ 4793942 h 5140171"/>
              <a:gd name="connsiteX37" fmla="*/ 3089429 w 3915053"/>
              <a:gd name="connsiteY37" fmla="*/ 4767309 h 5140171"/>
              <a:gd name="connsiteX38" fmla="*/ 3107185 w 3915053"/>
              <a:gd name="connsiteY38" fmla="*/ 4731799 h 5140171"/>
              <a:gd name="connsiteX39" fmla="*/ 3151573 w 3915053"/>
              <a:gd name="connsiteY39" fmla="*/ 4669655 h 5140171"/>
              <a:gd name="connsiteX40" fmla="*/ 3169328 w 3915053"/>
              <a:gd name="connsiteY40" fmla="*/ 4643022 h 5140171"/>
              <a:gd name="connsiteX41" fmla="*/ 3195961 w 3915053"/>
              <a:gd name="connsiteY41" fmla="*/ 4607511 h 5140171"/>
              <a:gd name="connsiteX42" fmla="*/ 3266983 w 3915053"/>
              <a:gd name="connsiteY42" fmla="*/ 4509857 h 5140171"/>
              <a:gd name="connsiteX43" fmla="*/ 3293616 w 3915053"/>
              <a:gd name="connsiteY43" fmla="*/ 4483224 h 5140171"/>
              <a:gd name="connsiteX44" fmla="*/ 3346882 w 3915053"/>
              <a:gd name="connsiteY44" fmla="*/ 4367814 h 5140171"/>
              <a:gd name="connsiteX45" fmla="*/ 3364637 w 3915053"/>
              <a:gd name="connsiteY45" fmla="*/ 4323426 h 5140171"/>
              <a:gd name="connsiteX46" fmla="*/ 3382392 w 3915053"/>
              <a:gd name="connsiteY46" fmla="*/ 4287915 h 5140171"/>
              <a:gd name="connsiteX47" fmla="*/ 3400148 w 3915053"/>
              <a:gd name="connsiteY47" fmla="*/ 4234649 h 5140171"/>
              <a:gd name="connsiteX48" fmla="*/ 3417903 w 3915053"/>
              <a:gd name="connsiteY48" fmla="*/ 4190261 h 5140171"/>
              <a:gd name="connsiteX49" fmla="*/ 3471169 w 3915053"/>
              <a:gd name="connsiteY49" fmla="*/ 4048218 h 5140171"/>
              <a:gd name="connsiteX50" fmla="*/ 3488924 w 3915053"/>
              <a:gd name="connsiteY50" fmla="*/ 4003830 h 5140171"/>
              <a:gd name="connsiteX51" fmla="*/ 3524435 w 3915053"/>
              <a:gd name="connsiteY51" fmla="*/ 3906175 h 5140171"/>
              <a:gd name="connsiteX52" fmla="*/ 3551068 w 3915053"/>
              <a:gd name="connsiteY52" fmla="*/ 3852909 h 5140171"/>
              <a:gd name="connsiteX53" fmla="*/ 3568823 w 3915053"/>
              <a:gd name="connsiteY53" fmla="*/ 3790765 h 5140171"/>
              <a:gd name="connsiteX54" fmla="*/ 3586579 w 3915053"/>
              <a:gd name="connsiteY54" fmla="*/ 3755255 h 5140171"/>
              <a:gd name="connsiteX55" fmla="*/ 3630967 w 3915053"/>
              <a:gd name="connsiteY55" fmla="*/ 3648723 h 5140171"/>
              <a:gd name="connsiteX56" fmla="*/ 3666478 w 3915053"/>
              <a:gd name="connsiteY56" fmla="*/ 3542191 h 5140171"/>
              <a:gd name="connsiteX57" fmla="*/ 3737499 w 3915053"/>
              <a:gd name="connsiteY57" fmla="*/ 3391270 h 5140171"/>
              <a:gd name="connsiteX58" fmla="*/ 3773010 w 3915053"/>
              <a:gd name="connsiteY58" fmla="*/ 3284738 h 5140171"/>
              <a:gd name="connsiteX59" fmla="*/ 3790765 w 3915053"/>
              <a:gd name="connsiteY59" fmla="*/ 3178206 h 5140171"/>
              <a:gd name="connsiteX60" fmla="*/ 3808521 w 3915053"/>
              <a:gd name="connsiteY60" fmla="*/ 3124940 h 5140171"/>
              <a:gd name="connsiteX61" fmla="*/ 3826276 w 3915053"/>
              <a:gd name="connsiteY61" fmla="*/ 3018408 h 5140171"/>
              <a:gd name="connsiteX62" fmla="*/ 3852909 w 3915053"/>
              <a:gd name="connsiteY62" fmla="*/ 2814222 h 5140171"/>
              <a:gd name="connsiteX63" fmla="*/ 3861787 w 3915053"/>
              <a:gd name="connsiteY63" fmla="*/ 2752078 h 5140171"/>
              <a:gd name="connsiteX64" fmla="*/ 3870664 w 3915053"/>
              <a:gd name="connsiteY64" fmla="*/ 2716567 h 5140171"/>
              <a:gd name="connsiteX65" fmla="*/ 3888420 w 3915053"/>
              <a:gd name="connsiteY65" fmla="*/ 2592280 h 5140171"/>
              <a:gd name="connsiteX66" fmla="*/ 3897297 w 3915053"/>
              <a:gd name="connsiteY66" fmla="*/ 2547892 h 5140171"/>
              <a:gd name="connsiteX67" fmla="*/ 3906175 w 3915053"/>
              <a:gd name="connsiteY67" fmla="*/ 2512381 h 5140171"/>
              <a:gd name="connsiteX68" fmla="*/ 3915053 w 3915053"/>
              <a:gd name="connsiteY68" fmla="*/ 2441360 h 5140171"/>
              <a:gd name="connsiteX69" fmla="*/ 3906175 w 3915053"/>
              <a:gd name="connsiteY69" fmla="*/ 2121764 h 5140171"/>
              <a:gd name="connsiteX70" fmla="*/ 3897297 w 3915053"/>
              <a:gd name="connsiteY70" fmla="*/ 2050742 h 5140171"/>
              <a:gd name="connsiteX71" fmla="*/ 3879542 w 3915053"/>
              <a:gd name="connsiteY71" fmla="*/ 1997476 h 5140171"/>
              <a:gd name="connsiteX72" fmla="*/ 3861787 w 3915053"/>
              <a:gd name="connsiteY72" fmla="*/ 1935332 h 5140171"/>
              <a:gd name="connsiteX73" fmla="*/ 3844031 w 3915053"/>
              <a:gd name="connsiteY73" fmla="*/ 1908699 h 5140171"/>
              <a:gd name="connsiteX74" fmla="*/ 3826276 w 3915053"/>
              <a:gd name="connsiteY74" fmla="*/ 1855433 h 5140171"/>
              <a:gd name="connsiteX75" fmla="*/ 3817398 w 3915053"/>
              <a:gd name="connsiteY75" fmla="*/ 1819923 h 5140171"/>
              <a:gd name="connsiteX76" fmla="*/ 3799643 w 3915053"/>
              <a:gd name="connsiteY76" fmla="*/ 1802167 h 5140171"/>
              <a:gd name="connsiteX77" fmla="*/ 3773010 w 3915053"/>
              <a:gd name="connsiteY77" fmla="*/ 1731146 h 5140171"/>
              <a:gd name="connsiteX78" fmla="*/ 3764132 w 3915053"/>
              <a:gd name="connsiteY78" fmla="*/ 1704513 h 5140171"/>
              <a:gd name="connsiteX79" fmla="*/ 3746377 w 3915053"/>
              <a:gd name="connsiteY79" fmla="*/ 1669002 h 5140171"/>
              <a:gd name="connsiteX80" fmla="*/ 3728621 w 3915053"/>
              <a:gd name="connsiteY80" fmla="*/ 1606859 h 5140171"/>
              <a:gd name="connsiteX81" fmla="*/ 3719744 w 3915053"/>
              <a:gd name="connsiteY81" fmla="*/ 1509204 h 5140171"/>
              <a:gd name="connsiteX82" fmla="*/ 3710866 w 3915053"/>
              <a:gd name="connsiteY82" fmla="*/ 1482571 h 5140171"/>
              <a:gd name="connsiteX83" fmla="*/ 3693111 w 3915053"/>
              <a:gd name="connsiteY83" fmla="*/ 1393795 h 5140171"/>
              <a:gd name="connsiteX84" fmla="*/ 3675355 w 3915053"/>
              <a:gd name="connsiteY84" fmla="*/ 1242874 h 5140171"/>
              <a:gd name="connsiteX85" fmla="*/ 3666478 w 3915053"/>
              <a:gd name="connsiteY85" fmla="*/ 1198486 h 5140171"/>
              <a:gd name="connsiteX86" fmla="*/ 3648722 w 3915053"/>
              <a:gd name="connsiteY86" fmla="*/ 1091954 h 5140171"/>
              <a:gd name="connsiteX87" fmla="*/ 3630967 w 3915053"/>
              <a:gd name="connsiteY87" fmla="*/ 1012055 h 5140171"/>
              <a:gd name="connsiteX88" fmla="*/ 3613212 w 3915053"/>
              <a:gd name="connsiteY88" fmla="*/ 914400 h 5140171"/>
              <a:gd name="connsiteX89" fmla="*/ 3604334 w 3915053"/>
              <a:gd name="connsiteY89" fmla="*/ 870012 h 5140171"/>
              <a:gd name="connsiteX90" fmla="*/ 3586579 w 3915053"/>
              <a:gd name="connsiteY90" fmla="*/ 843379 h 5140171"/>
              <a:gd name="connsiteX91" fmla="*/ 3559946 w 3915053"/>
              <a:gd name="connsiteY91" fmla="*/ 772358 h 5140171"/>
              <a:gd name="connsiteX92" fmla="*/ 3542190 w 3915053"/>
              <a:gd name="connsiteY92" fmla="*/ 727969 h 5140171"/>
              <a:gd name="connsiteX93" fmla="*/ 3515557 w 3915053"/>
              <a:gd name="connsiteY93" fmla="*/ 692459 h 5140171"/>
              <a:gd name="connsiteX94" fmla="*/ 3488924 w 3915053"/>
              <a:gd name="connsiteY94" fmla="*/ 621437 h 5140171"/>
              <a:gd name="connsiteX95" fmla="*/ 3471169 w 3915053"/>
              <a:gd name="connsiteY95" fmla="*/ 577049 h 5140171"/>
              <a:gd name="connsiteX96" fmla="*/ 3444536 w 3915053"/>
              <a:gd name="connsiteY96" fmla="*/ 541538 h 5140171"/>
              <a:gd name="connsiteX97" fmla="*/ 3382392 w 3915053"/>
              <a:gd name="connsiteY97" fmla="*/ 461639 h 5140171"/>
              <a:gd name="connsiteX98" fmla="*/ 3364637 w 3915053"/>
              <a:gd name="connsiteY98" fmla="*/ 435006 h 5140171"/>
              <a:gd name="connsiteX99" fmla="*/ 3258105 w 3915053"/>
              <a:gd name="connsiteY99" fmla="*/ 381740 h 5140171"/>
              <a:gd name="connsiteX100" fmla="*/ 3089429 w 3915053"/>
              <a:gd name="connsiteY100" fmla="*/ 355107 h 5140171"/>
              <a:gd name="connsiteX101" fmla="*/ 3045041 w 3915053"/>
              <a:gd name="connsiteY101" fmla="*/ 337352 h 5140171"/>
              <a:gd name="connsiteX102" fmla="*/ 3018408 w 3915053"/>
              <a:gd name="connsiteY102" fmla="*/ 328474 h 5140171"/>
              <a:gd name="connsiteX103" fmla="*/ 2982897 w 3915053"/>
              <a:gd name="connsiteY103" fmla="*/ 310719 h 5140171"/>
              <a:gd name="connsiteX104" fmla="*/ 2938509 w 3915053"/>
              <a:gd name="connsiteY104" fmla="*/ 301841 h 5140171"/>
              <a:gd name="connsiteX105" fmla="*/ 2911876 w 3915053"/>
              <a:gd name="connsiteY105" fmla="*/ 284086 h 5140171"/>
              <a:gd name="connsiteX106" fmla="*/ 2840855 w 3915053"/>
              <a:gd name="connsiteY106" fmla="*/ 257453 h 5140171"/>
              <a:gd name="connsiteX107" fmla="*/ 2805344 w 3915053"/>
              <a:gd name="connsiteY107" fmla="*/ 239698 h 5140171"/>
              <a:gd name="connsiteX108" fmla="*/ 2743200 w 3915053"/>
              <a:gd name="connsiteY108" fmla="*/ 221942 h 5140171"/>
              <a:gd name="connsiteX109" fmla="*/ 2716567 w 3915053"/>
              <a:gd name="connsiteY109" fmla="*/ 204187 h 5140171"/>
              <a:gd name="connsiteX110" fmla="*/ 2689934 w 3915053"/>
              <a:gd name="connsiteY110" fmla="*/ 195309 h 5140171"/>
              <a:gd name="connsiteX111" fmla="*/ 2610035 w 3915053"/>
              <a:gd name="connsiteY111" fmla="*/ 177554 h 5140171"/>
              <a:gd name="connsiteX112" fmla="*/ 2583402 w 3915053"/>
              <a:gd name="connsiteY112" fmla="*/ 159799 h 5140171"/>
              <a:gd name="connsiteX113" fmla="*/ 2467992 w 3915053"/>
              <a:gd name="connsiteY113" fmla="*/ 142043 h 5140171"/>
              <a:gd name="connsiteX114" fmla="*/ 2388093 w 3915053"/>
              <a:gd name="connsiteY114" fmla="*/ 124288 h 5140171"/>
              <a:gd name="connsiteX115" fmla="*/ 2308194 w 3915053"/>
              <a:gd name="connsiteY115" fmla="*/ 115410 h 5140171"/>
              <a:gd name="connsiteX116" fmla="*/ 2246051 w 3915053"/>
              <a:gd name="connsiteY116" fmla="*/ 97655 h 5140171"/>
              <a:gd name="connsiteX117" fmla="*/ 2086253 w 3915053"/>
              <a:gd name="connsiteY117" fmla="*/ 79899 h 5140171"/>
              <a:gd name="connsiteX118" fmla="*/ 2015231 w 3915053"/>
              <a:gd name="connsiteY118" fmla="*/ 62144 h 5140171"/>
              <a:gd name="connsiteX119" fmla="*/ 1562470 w 3915053"/>
              <a:gd name="connsiteY119" fmla="*/ 53266 h 5140171"/>
              <a:gd name="connsiteX120" fmla="*/ 1509204 w 3915053"/>
              <a:gd name="connsiteY120" fmla="*/ 44389 h 5140171"/>
              <a:gd name="connsiteX121" fmla="*/ 1473693 w 3915053"/>
              <a:gd name="connsiteY121" fmla="*/ 35511 h 5140171"/>
              <a:gd name="connsiteX122" fmla="*/ 1429305 w 3915053"/>
              <a:gd name="connsiteY122" fmla="*/ 26633 h 5140171"/>
              <a:gd name="connsiteX123" fmla="*/ 1376039 w 3915053"/>
              <a:gd name="connsiteY123" fmla="*/ 17756 h 5140171"/>
              <a:gd name="connsiteX124" fmla="*/ 1331651 w 3915053"/>
              <a:gd name="connsiteY124" fmla="*/ 8878 h 5140171"/>
              <a:gd name="connsiteX125" fmla="*/ 1269507 w 3915053"/>
              <a:gd name="connsiteY125" fmla="*/ 0 h 5140171"/>
              <a:gd name="connsiteX126" fmla="*/ 967666 w 3915053"/>
              <a:gd name="connsiteY126" fmla="*/ 8878 h 5140171"/>
              <a:gd name="connsiteX127" fmla="*/ 914400 w 3915053"/>
              <a:gd name="connsiteY127" fmla="*/ 35511 h 5140171"/>
              <a:gd name="connsiteX128" fmla="*/ 878889 w 3915053"/>
              <a:gd name="connsiteY128" fmla="*/ 44389 h 5140171"/>
              <a:gd name="connsiteX129" fmla="*/ 852256 w 3915053"/>
              <a:gd name="connsiteY129" fmla="*/ 53266 h 5140171"/>
              <a:gd name="connsiteX130" fmla="*/ 790113 w 3915053"/>
              <a:gd name="connsiteY130" fmla="*/ 79899 h 5140171"/>
              <a:gd name="connsiteX131" fmla="*/ 736847 w 3915053"/>
              <a:gd name="connsiteY131" fmla="*/ 115410 h 5140171"/>
              <a:gd name="connsiteX132" fmla="*/ 710214 w 3915053"/>
              <a:gd name="connsiteY132" fmla="*/ 133165 h 5140171"/>
              <a:gd name="connsiteX133" fmla="*/ 683581 w 3915053"/>
              <a:gd name="connsiteY133" fmla="*/ 142043 h 5140171"/>
              <a:gd name="connsiteX134" fmla="*/ 665825 w 3915053"/>
              <a:gd name="connsiteY134" fmla="*/ 168676 h 5140171"/>
              <a:gd name="connsiteX135" fmla="*/ 639192 w 3915053"/>
              <a:gd name="connsiteY135" fmla="*/ 177554 h 5140171"/>
              <a:gd name="connsiteX136" fmla="*/ 603682 w 3915053"/>
              <a:gd name="connsiteY136" fmla="*/ 204187 h 5140171"/>
              <a:gd name="connsiteX137" fmla="*/ 568171 w 3915053"/>
              <a:gd name="connsiteY137" fmla="*/ 239698 h 5140171"/>
              <a:gd name="connsiteX138" fmla="*/ 559293 w 3915053"/>
              <a:gd name="connsiteY138" fmla="*/ 266331 h 5140171"/>
              <a:gd name="connsiteX139" fmla="*/ 532660 w 3915053"/>
              <a:gd name="connsiteY139" fmla="*/ 284086 h 5140171"/>
              <a:gd name="connsiteX140" fmla="*/ 514905 w 3915053"/>
              <a:gd name="connsiteY140" fmla="*/ 337352 h 5140171"/>
              <a:gd name="connsiteX141" fmla="*/ 506027 w 3915053"/>
              <a:gd name="connsiteY141" fmla="*/ 372863 h 5140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3915053" h="5140171">
                <a:moveTo>
                  <a:pt x="0" y="4243527"/>
                </a:moveTo>
                <a:cubicBezTo>
                  <a:pt x="38397" y="4358719"/>
                  <a:pt x="-6094" y="4243961"/>
                  <a:pt x="44388" y="4332303"/>
                </a:cubicBezTo>
                <a:cubicBezTo>
                  <a:pt x="70777" y="4378483"/>
                  <a:pt x="29361" y="4342999"/>
                  <a:pt x="79899" y="4376692"/>
                </a:cubicBezTo>
                <a:cubicBezTo>
                  <a:pt x="88777" y="4391488"/>
                  <a:pt x="95605" y="4407725"/>
                  <a:pt x="106532" y="4421080"/>
                </a:cubicBezTo>
                <a:cubicBezTo>
                  <a:pt x="122433" y="4440514"/>
                  <a:pt x="144732" y="4454258"/>
                  <a:pt x="159798" y="4474346"/>
                </a:cubicBezTo>
                <a:cubicBezTo>
                  <a:pt x="168676" y="4486183"/>
                  <a:pt x="175296" y="4500114"/>
                  <a:pt x="186431" y="4509857"/>
                </a:cubicBezTo>
                <a:cubicBezTo>
                  <a:pt x="201293" y="4522861"/>
                  <a:pt x="246735" y="4544448"/>
                  <a:pt x="266330" y="4554245"/>
                </a:cubicBezTo>
                <a:cubicBezTo>
                  <a:pt x="275208" y="4566082"/>
                  <a:pt x="281828" y="4580013"/>
                  <a:pt x="292963" y="4589756"/>
                </a:cubicBezTo>
                <a:cubicBezTo>
                  <a:pt x="305949" y="4601119"/>
                  <a:pt x="322268" y="4608009"/>
                  <a:pt x="337352" y="4616389"/>
                </a:cubicBezTo>
                <a:cubicBezTo>
                  <a:pt x="366831" y="4632766"/>
                  <a:pt x="389501" y="4639194"/>
                  <a:pt x="417251" y="4660777"/>
                </a:cubicBezTo>
                <a:cubicBezTo>
                  <a:pt x="430465" y="4671054"/>
                  <a:pt x="439547" y="4686011"/>
                  <a:pt x="452761" y="4696288"/>
                </a:cubicBezTo>
                <a:cubicBezTo>
                  <a:pt x="466381" y="4706882"/>
                  <a:pt x="482592" y="4713657"/>
                  <a:pt x="497150" y="4722921"/>
                </a:cubicBezTo>
                <a:cubicBezTo>
                  <a:pt x="540802" y="4750699"/>
                  <a:pt x="551501" y="4761445"/>
                  <a:pt x="594804" y="4785065"/>
                </a:cubicBezTo>
                <a:cubicBezTo>
                  <a:pt x="612231" y="4794571"/>
                  <a:pt x="629569" y="4804503"/>
                  <a:pt x="648070" y="4811698"/>
                </a:cubicBezTo>
                <a:cubicBezTo>
                  <a:pt x="682956" y="4825265"/>
                  <a:pt x="721122" y="4830468"/>
                  <a:pt x="754602" y="4847208"/>
                </a:cubicBezTo>
                <a:cubicBezTo>
                  <a:pt x="888719" y="4914267"/>
                  <a:pt x="720717" y="4831569"/>
                  <a:pt x="870012" y="4900474"/>
                </a:cubicBezTo>
                <a:cubicBezTo>
                  <a:pt x="888036" y="4908793"/>
                  <a:pt x="904583" y="4920430"/>
                  <a:pt x="923278" y="4927107"/>
                </a:cubicBezTo>
                <a:cubicBezTo>
                  <a:pt x="946259" y="4935315"/>
                  <a:pt x="971149" y="4937146"/>
                  <a:pt x="994299" y="4944863"/>
                </a:cubicBezTo>
                <a:cubicBezTo>
                  <a:pt x="1082075" y="4974122"/>
                  <a:pt x="1032955" y="4967484"/>
                  <a:pt x="1118587" y="5007006"/>
                </a:cubicBezTo>
                <a:cubicBezTo>
                  <a:pt x="1163820" y="5027883"/>
                  <a:pt x="1184499" y="5026024"/>
                  <a:pt x="1233996" y="5033639"/>
                </a:cubicBezTo>
                <a:cubicBezTo>
                  <a:pt x="1286176" y="5041667"/>
                  <a:pt x="1294699" y="5044959"/>
                  <a:pt x="1349406" y="5051395"/>
                </a:cubicBezTo>
                <a:cubicBezTo>
                  <a:pt x="1556426" y="5075750"/>
                  <a:pt x="1348121" y="5047099"/>
                  <a:pt x="1491449" y="5069150"/>
                </a:cubicBezTo>
                <a:cubicBezTo>
                  <a:pt x="1518237" y="5073271"/>
                  <a:pt x="1578694" y="5080870"/>
                  <a:pt x="1606858" y="5086905"/>
                </a:cubicBezTo>
                <a:cubicBezTo>
                  <a:pt x="1717352" y="5110582"/>
                  <a:pt x="1637575" y="5099502"/>
                  <a:pt x="1731146" y="5113538"/>
                </a:cubicBezTo>
                <a:lnTo>
                  <a:pt x="1855433" y="5131294"/>
                </a:lnTo>
                <a:lnTo>
                  <a:pt x="1917577" y="5140171"/>
                </a:lnTo>
                <a:lnTo>
                  <a:pt x="2530136" y="5131294"/>
                </a:lnTo>
                <a:cubicBezTo>
                  <a:pt x="2562913" y="5130396"/>
                  <a:pt x="2571624" y="5115736"/>
                  <a:pt x="2601157" y="5104661"/>
                </a:cubicBezTo>
                <a:cubicBezTo>
                  <a:pt x="2639909" y="5090129"/>
                  <a:pt x="2629570" y="5102237"/>
                  <a:pt x="2663301" y="5086905"/>
                </a:cubicBezTo>
                <a:cubicBezTo>
                  <a:pt x="2687396" y="5075953"/>
                  <a:pt x="2710648" y="5063232"/>
                  <a:pt x="2734322" y="5051395"/>
                </a:cubicBezTo>
                <a:cubicBezTo>
                  <a:pt x="2746159" y="5045476"/>
                  <a:pt x="2758821" y="5040980"/>
                  <a:pt x="2769833" y="5033639"/>
                </a:cubicBezTo>
                <a:cubicBezTo>
                  <a:pt x="2787588" y="5021802"/>
                  <a:pt x="2806583" y="5011642"/>
                  <a:pt x="2823099" y="4998129"/>
                </a:cubicBezTo>
                <a:cubicBezTo>
                  <a:pt x="2907560" y="4929025"/>
                  <a:pt x="2829347" y="4972810"/>
                  <a:pt x="2902998" y="4935985"/>
                </a:cubicBezTo>
                <a:cubicBezTo>
                  <a:pt x="2935361" y="4887443"/>
                  <a:pt x="2902199" y="4927641"/>
                  <a:pt x="2956264" y="4891597"/>
                </a:cubicBezTo>
                <a:cubicBezTo>
                  <a:pt x="2963228" y="4886954"/>
                  <a:pt x="2967590" y="4879200"/>
                  <a:pt x="2974020" y="4873841"/>
                </a:cubicBezTo>
                <a:cubicBezTo>
                  <a:pt x="2996047" y="4855485"/>
                  <a:pt x="3013097" y="4844830"/>
                  <a:pt x="3036163" y="4829453"/>
                </a:cubicBezTo>
                <a:cubicBezTo>
                  <a:pt x="3045041" y="4817616"/>
                  <a:pt x="3053167" y="4805176"/>
                  <a:pt x="3062796" y="4793942"/>
                </a:cubicBezTo>
                <a:cubicBezTo>
                  <a:pt x="3070967" y="4784410"/>
                  <a:pt x="3082131" y="4777525"/>
                  <a:pt x="3089429" y="4767309"/>
                </a:cubicBezTo>
                <a:cubicBezTo>
                  <a:pt x="3097121" y="4756540"/>
                  <a:pt x="3100619" y="4743289"/>
                  <a:pt x="3107185" y="4731799"/>
                </a:cubicBezTo>
                <a:cubicBezTo>
                  <a:pt x="3119148" y="4710863"/>
                  <a:pt x="3137950" y="4688727"/>
                  <a:pt x="3151573" y="4669655"/>
                </a:cubicBezTo>
                <a:cubicBezTo>
                  <a:pt x="3157775" y="4660973"/>
                  <a:pt x="3163126" y="4651704"/>
                  <a:pt x="3169328" y="4643022"/>
                </a:cubicBezTo>
                <a:cubicBezTo>
                  <a:pt x="3177928" y="4630982"/>
                  <a:pt x="3187361" y="4619551"/>
                  <a:pt x="3195961" y="4607511"/>
                </a:cubicBezTo>
                <a:cubicBezTo>
                  <a:pt x="3220743" y="4572816"/>
                  <a:pt x="3233355" y="4543485"/>
                  <a:pt x="3266983" y="4509857"/>
                </a:cubicBezTo>
                <a:lnTo>
                  <a:pt x="3293616" y="4483224"/>
                </a:lnTo>
                <a:cubicBezTo>
                  <a:pt x="3357008" y="4293047"/>
                  <a:pt x="3286497" y="4476508"/>
                  <a:pt x="3346882" y="4367814"/>
                </a:cubicBezTo>
                <a:cubicBezTo>
                  <a:pt x="3354621" y="4353884"/>
                  <a:pt x="3358165" y="4337988"/>
                  <a:pt x="3364637" y="4323426"/>
                </a:cubicBezTo>
                <a:cubicBezTo>
                  <a:pt x="3370012" y="4311332"/>
                  <a:pt x="3377477" y="4300203"/>
                  <a:pt x="3382392" y="4287915"/>
                </a:cubicBezTo>
                <a:cubicBezTo>
                  <a:pt x="3389343" y="4270538"/>
                  <a:pt x="3393752" y="4252238"/>
                  <a:pt x="3400148" y="4234649"/>
                </a:cubicBezTo>
                <a:cubicBezTo>
                  <a:pt x="3405594" y="4219673"/>
                  <a:pt x="3411985" y="4205057"/>
                  <a:pt x="3417903" y="4190261"/>
                </a:cubicBezTo>
                <a:cubicBezTo>
                  <a:pt x="3436296" y="4079905"/>
                  <a:pt x="3411239" y="4198044"/>
                  <a:pt x="3471169" y="4048218"/>
                </a:cubicBezTo>
                <a:cubicBezTo>
                  <a:pt x="3477087" y="4033422"/>
                  <a:pt x="3483478" y="4018806"/>
                  <a:pt x="3488924" y="4003830"/>
                </a:cubicBezTo>
                <a:cubicBezTo>
                  <a:pt x="3506248" y="3956189"/>
                  <a:pt x="3504388" y="3950279"/>
                  <a:pt x="3524435" y="3906175"/>
                </a:cubicBezTo>
                <a:cubicBezTo>
                  <a:pt x="3532649" y="3888103"/>
                  <a:pt x="3543942" y="3871437"/>
                  <a:pt x="3551068" y="3852909"/>
                </a:cubicBezTo>
                <a:cubicBezTo>
                  <a:pt x="3558802" y="3832801"/>
                  <a:pt x="3561461" y="3811011"/>
                  <a:pt x="3568823" y="3790765"/>
                </a:cubicBezTo>
                <a:cubicBezTo>
                  <a:pt x="3573346" y="3778328"/>
                  <a:pt x="3581275" y="3767379"/>
                  <a:pt x="3586579" y="3755255"/>
                </a:cubicBezTo>
                <a:cubicBezTo>
                  <a:pt x="3601999" y="3720011"/>
                  <a:pt x="3618802" y="3685219"/>
                  <a:pt x="3630967" y="3648723"/>
                </a:cubicBezTo>
                <a:cubicBezTo>
                  <a:pt x="3642804" y="3613212"/>
                  <a:pt x="3649738" y="3575671"/>
                  <a:pt x="3666478" y="3542191"/>
                </a:cubicBezTo>
                <a:cubicBezTo>
                  <a:pt x="3686395" y="3502357"/>
                  <a:pt x="3721246" y="3440029"/>
                  <a:pt x="3737499" y="3391270"/>
                </a:cubicBezTo>
                <a:cubicBezTo>
                  <a:pt x="3781766" y="3258470"/>
                  <a:pt x="3730882" y="3390061"/>
                  <a:pt x="3773010" y="3284738"/>
                </a:cubicBezTo>
                <a:cubicBezTo>
                  <a:pt x="3776819" y="3258077"/>
                  <a:pt x="3782979" y="3206755"/>
                  <a:pt x="3790765" y="3178206"/>
                </a:cubicBezTo>
                <a:cubicBezTo>
                  <a:pt x="3795689" y="3160150"/>
                  <a:pt x="3802602" y="3142695"/>
                  <a:pt x="3808521" y="3124940"/>
                </a:cubicBezTo>
                <a:cubicBezTo>
                  <a:pt x="3814439" y="3089429"/>
                  <a:pt x="3823017" y="3054261"/>
                  <a:pt x="3826276" y="3018408"/>
                </a:cubicBezTo>
                <a:cubicBezTo>
                  <a:pt x="3843662" y="2827173"/>
                  <a:pt x="3824000" y="3016577"/>
                  <a:pt x="3852909" y="2814222"/>
                </a:cubicBezTo>
                <a:cubicBezTo>
                  <a:pt x="3855868" y="2793507"/>
                  <a:pt x="3858044" y="2772665"/>
                  <a:pt x="3861787" y="2752078"/>
                </a:cubicBezTo>
                <a:cubicBezTo>
                  <a:pt x="3863970" y="2740074"/>
                  <a:pt x="3868271" y="2728531"/>
                  <a:pt x="3870664" y="2716567"/>
                </a:cubicBezTo>
                <a:cubicBezTo>
                  <a:pt x="3883314" y="2653315"/>
                  <a:pt x="3877508" y="2663206"/>
                  <a:pt x="3888420" y="2592280"/>
                </a:cubicBezTo>
                <a:cubicBezTo>
                  <a:pt x="3890714" y="2577366"/>
                  <a:pt x="3894024" y="2562622"/>
                  <a:pt x="3897297" y="2547892"/>
                </a:cubicBezTo>
                <a:cubicBezTo>
                  <a:pt x="3899944" y="2535981"/>
                  <a:pt x="3904169" y="2524416"/>
                  <a:pt x="3906175" y="2512381"/>
                </a:cubicBezTo>
                <a:cubicBezTo>
                  <a:pt x="3910097" y="2488848"/>
                  <a:pt x="3912094" y="2465034"/>
                  <a:pt x="3915053" y="2441360"/>
                </a:cubicBezTo>
                <a:cubicBezTo>
                  <a:pt x="3912094" y="2334828"/>
                  <a:pt x="3911014" y="2228227"/>
                  <a:pt x="3906175" y="2121764"/>
                </a:cubicBezTo>
                <a:cubicBezTo>
                  <a:pt x="3905092" y="2097930"/>
                  <a:pt x="3902296" y="2074071"/>
                  <a:pt x="3897297" y="2050742"/>
                </a:cubicBezTo>
                <a:cubicBezTo>
                  <a:pt x="3893376" y="2032442"/>
                  <a:pt x="3884081" y="2015633"/>
                  <a:pt x="3879542" y="1997476"/>
                </a:cubicBezTo>
                <a:cubicBezTo>
                  <a:pt x="3876699" y="1986105"/>
                  <a:pt x="3868153" y="1948064"/>
                  <a:pt x="3861787" y="1935332"/>
                </a:cubicBezTo>
                <a:cubicBezTo>
                  <a:pt x="3857015" y="1925789"/>
                  <a:pt x="3849950" y="1917577"/>
                  <a:pt x="3844031" y="1908699"/>
                </a:cubicBezTo>
                <a:cubicBezTo>
                  <a:pt x="3838113" y="1890944"/>
                  <a:pt x="3830815" y="1873590"/>
                  <a:pt x="3826276" y="1855433"/>
                </a:cubicBezTo>
                <a:cubicBezTo>
                  <a:pt x="3823317" y="1843596"/>
                  <a:pt x="3822854" y="1830836"/>
                  <a:pt x="3817398" y="1819923"/>
                </a:cubicBezTo>
                <a:cubicBezTo>
                  <a:pt x="3813655" y="1812437"/>
                  <a:pt x="3805561" y="1808086"/>
                  <a:pt x="3799643" y="1802167"/>
                </a:cubicBezTo>
                <a:cubicBezTo>
                  <a:pt x="3783275" y="1736699"/>
                  <a:pt x="3800864" y="1796138"/>
                  <a:pt x="3773010" y="1731146"/>
                </a:cubicBezTo>
                <a:cubicBezTo>
                  <a:pt x="3769324" y="1722545"/>
                  <a:pt x="3767818" y="1713114"/>
                  <a:pt x="3764132" y="1704513"/>
                </a:cubicBezTo>
                <a:cubicBezTo>
                  <a:pt x="3758919" y="1692349"/>
                  <a:pt x="3750900" y="1681439"/>
                  <a:pt x="3746377" y="1669002"/>
                </a:cubicBezTo>
                <a:cubicBezTo>
                  <a:pt x="3739015" y="1648756"/>
                  <a:pt x="3734540" y="1627573"/>
                  <a:pt x="3728621" y="1606859"/>
                </a:cubicBezTo>
                <a:cubicBezTo>
                  <a:pt x="3725662" y="1574307"/>
                  <a:pt x="3724366" y="1541561"/>
                  <a:pt x="3719744" y="1509204"/>
                </a:cubicBezTo>
                <a:cubicBezTo>
                  <a:pt x="3718421" y="1499940"/>
                  <a:pt x="3713437" y="1491569"/>
                  <a:pt x="3710866" y="1482571"/>
                </a:cubicBezTo>
                <a:cubicBezTo>
                  <a:pt x="3702043" y="1451691"/>
                  <a:pt x="3697472" y="1426503"/>
                  <a:pt x="3693111" y="1393795"/>
                </a:cubicBezTo>
                <a:cubicBezTo>
                  <a:pt x="3684887" y="1332111"/>
                  <a:pt x="3684629" y="1303156"/>
                  <a:pt x="3675355" y="1242874"/>
                </a:cubicBezTo>
                <a:cubicBezTo>
                  <a:pt x="3673061" y="1227960"/>
                  <a:pt x="3669100" y="1213345"/>
                  <a:pt x="3666478" y="1198486"/>
                </a:cubicBezTo>
                <a:cubicBezTo>
                  <a:pt x="3660222" y="1163033"/>
                  <a:pt x="3655782" y="1127256"/>
                  <a:pt x="3648722" y="1091954"/>
                </a:cubicBezTo>
                <a:cubicBezTo>
                  <a:pt x="3637452" y="1035601"/>
                  <a:pt x="3643505" y="1062204"/>
                  <a:pt x="3630967" y="1012055"/>
                </a:cubicBezTo>
                <a:cubicBezTo>
                  <a:pt x="3610463" y="848025"/>
                  <a:pt x="3633738" y="996505"/>
                  <a:pt x="3613212" y="914400"/>
                </a:cubicBezTo>
                <a:cubicBezTo>
                  <a:pt x="3609552" y="899761"/>
                  <a:pt x="3609632" y="884140"/>
                  <a:pt x="3604334" y="870012"/>
                </a:cubicBezTo>
                <a:cubicBezTo>
                  <a:pt x="3600588" y="860022"/>
                  <a:pt x="3592497" y="852257"/>
                  <a:pt x="3586579" y="843379"/>
                </a:cubicBezTo>
                <a:cubicBezTo>
                  <a:pt x="3571434" y="782801"/>
                  <a:pt x="3586473" y="832044"/>
                  <a:pt x="3559946" y="772358"/>
                </a:cubicBezTo>
                <a:cubicBezTo>
                  <a:pt x="3553474" y="757795"/>
                  <a:pt x="3549929" y="741900"/>
                  <a:pt x="3542190" y="727969"/>
                </a:cubicBezTo>
                <a:cubicBezTo>
                  <a:pt x="3535004" y="715035"/>
                  <a:pt x="3524435" y="704296"/>
                  <a:pt x="3515557" y="692459"/>
                </a:cubicBezTo>
                <a:cubicBezTo>
                  <a:pt x="3500413" y="631880"/>
                  <a:pt x="3515453" y="681126"/>
                  <a:pt x="3488924" y="621437"/>
                </a:cubicBezTo>
                <a:cubicBezTo>
                  <a:pt x="3482452" y="606875"/>
                  <a:pt x="3478908" y="590979"/>
                  <a:pt x="3471169" y="577049"/>
                </a:cubicBezTo>
                <a:cubicBezTo>
                  <a:pt x="3463983" y="564115"/>
                  <a:pt x="3453414" y="553375"/>
                  <a:pt x="3444536" y="541538"/>
                </a:cubicBezTo>
                <a:cubicBezTo>
                  <a:pt x="3420277" y="468764"/>
                  <a:pt x="3462239" y="581412"/>
                  <a:pt x="3382392" y="461639"/>
                </a:cubicBezTo>
                <a:cubicBezTo>
                  <a:pt x="3376474" y="452761"/>
                  <a:pt x="3372667" y="442032"/>
                  <a:pt x="3364637" y="435006"/>
                </a:cubicBezTo>
                <a:cubicBezTo>
                  <a:pt x="3333604" y="407852"/>
                  <a:pt x="3298457" y="389810"/>
                  <a:pt x="3258105" y="381740"/>
                </a:cubicBezTo>
                <a:cubicBezTo>
                  <a:pt x="3143051" y="358730"/>
                  <a:pt x="3199322" y="367318"/>
                  <a:pt x="3089429" y="355107"/>
                </a:cubicBezTo>
                <a:cubicBezTo>
                  <a:pt x="3074633" y="349189"/>
                  <a:pt x="3059962" y="342947"/>
                  <a:pt x="3045041" y="337352"/>
                </a:cubicBezTo>
                <a:cubicBezTo>
                  <a:pt x="3036279" y="334066"/>
                  <a:pt x="3027009" y="332160"/>
                  <a:pt x="3018408" y="328474"/>
                </a:cubicBezTo>
                <a:cubicBezTo>
                  <a:pt x="3006244" y="323261"/>
                  <a:pt x="2995452" y="314904"/>
                  <a:pt x="2982897" y="310719"/>
                </a:cubicBezTo>
                <a:cubicBezTo>
                  <a:pt x="2968582" y="305947"/>
                  <a:pt x="2953305" y="304800"/>
                  <a:pt x="2938509" y="301841"/>
                </a:cubicBezTo>
                <a:cubicBezTo>
                  <a:pt x="2929631" y="295923"/>
                  <a:pt x="2921419" y="288858"/>
                  <a:pt x="2911876" y="284086"/>
                </a:cubicBezTo>
                <a:cubicBezTo>
                  <a:pt x="2838320" y="247309"/>
                  <a:pt x="2894632" y="280500"/>
                  <a:pt x="2840855" y="257453"/>
                </a:cubicBezTo>
                <a:cubicBezTo>
                  <a:pt x="2828691" y="252240"/>
                  <a:pt x="2817735" y="244345"/>
                  <a:pt x="2805344" y="239698"/>
                </a:cubicBezTo>
                <a:cubicBezTo>
                  <a:pt x="2782587" y="231164"/>
                  <a:pt x="2764664" y="232674"/>
                  <a:pt x="2743200" y="221942"/>
                </a:cubicBezTo>
                <a:cubicBezTo>
                  <a:pt x="2733657" y="217170"/>
                  <a:pt x="2726110" y="208959"/>
                  <a:pt x="2716567" y="204187"/>
                </a:cubicBezTo>
                <a:cubicBezTo>
                  <a:pt x="2708197" y="200002"/>
                  <a:pt x="2698932" y="197880"/>
                  <a:pt x="2689934" y="195309"/>
                </a:cubicBezTo>
                <a:cubicBezTo>
                  <a:pt x="2660692" y="186954"/>
                  <a:pt x="2640531" y="183653"/>
                  <a:pt x="2610035" y="177554"/>
                </a:cubicBezTo>
                <a:cubicBezTo>
                  <a:pt x="2601157" y="171636"/>
                  <a:pt x="2593209" y="164002"/>
                  <a:pt x="2583402" y="159799"/>
                </a:cubicBezTo>
                <a:cubicBezTo>
                  <a:pt x="2556491" y="148266"/>
                  <a:pt x="2484035" y="143826"/>
                  <a:pt x="2467992" y="142043"/>
                </a:cubicBezTo>
                <a:cubicBezTo>
                  <a:pt x="2442135" y="135578"/>
                  <a:pt x="2414404" y="128047"/>
                  <a:pt x="2388093" y="124288"/>
                </a:cubicBezTo>
                <a:cubicBezTo>
                  <a:pt x="2361565" y="120498"/>
                  <a:pt x="2334827" y="118369"/>
                  <a:pt x="2308194" y="115410"/>
                </a:cubicBezTo>
                <a:cubicBezTo>
                  <a:pt x="2289219" y="109085"/>
                  <a:pt x="2265563" y="100442"/>
                  <a:pt x="2246051" y="97655"/>
                </a:cubicBezTo>
                <a:cubicBezTo>
                  <a:pt x="2200957" y="91213"/>
                  <a:pt x="2132696" y="88607"/>
                  <a:pt x="2086253" y="79899"/>
                </a:cubicBezTo>
                <a:cubicBezTo>
                  <a:pt x="2062268" y="75402"/>
                  <a:pt x="2039629" y="62622"/>
                  <a:pt x="2015231" y="62144"/>
                </a:cubicBezTo>
                <a:lnTo>
                  <a:pt x="1562470" y="53266"/>
                </a:lnTo>
                <a:cubicBezTo>
                  <a:pt x="1544715" y="50307"/>
                  <a:pt x="1526855" y="47919"/>
                  <a:pt x="1509204" y="44389"/>
                </a:cubicBezTo>
                <a:cubicBezTo>
                  <a:pt x="1497240" y="41996"/>
                  <a:pt x="1485604" y="38158"/>
                  <a:pt x="1473693" y="35511"/>
                </a:cubicBezTo>
                <a:cubicBezTo>
                  <a:pt x="1458963" y="32238"/>
                  <a:pt x="1444151" y="29332"/>
                  <a:pt x="1429305" y="26633"/>
                </a:cubicBezTo>
                <a:cubicBezTo>
                  <a:pt x="1411595" y="23413"/>
                  <a:pt x="1393749" y="20976"/>
                  <a:pt x="1376039" y="17756"/>
                </a:cubicBezTo>
                <a:cubicBezTo>
                  <a:pt x="1361193" y="15057"/>
                  <a:pt x="1346535" y="11359"/>
                  <a:pt x="1331651" y="8878"/>
                </a:cubicBezTo>
                <a:cubicBezTo>
                  <a:pt x="1311011" y="5438"/>
                  <a:pt x="1290222" y="2959"/>
                  <a:pt x="1269507" y="0"/>
                </a:cubicBezTo>
                <a:cubicBezTo>
                  <a:pt x="1168893" y="2959"/>
                  <a:pt x="1068176" y="3445"/>
                  <a:pt x="967666" y="8878"/>
                </a:cubicBezTo>
                <a:cubicBezTo>
                  <a:pt x="939130" y="10421"/>
                  <a:pt x="939449" y="24776"/>
                  <a:pt x="914400" y="35511"/>
                </a:cubicBezTo>
                <a:cubicBezTo>
                  <a:pt x="903185" y="40317"/>
                  <a:pt x="890621" y="41037"/>
                  <a:pt x="878889" y="44389"/>
                </a:cubicBezTo>
                <a:cubicBezTo>
                  <a:pt x="869891" y="46960"/>
                  <a:pt x="860857" y="49580"/>
                  <a:pt x="852256" y="53266"/>
                </a:cubicBezTo>
                <a:cubicBezTo>
                  <a:pt x="775466" y="86176"/>
                  <a:pt x="852572" y="59081"/>
                  <a:pt x="790113" y="79899"/>
                </a:cubicBezTo>
                <a:lnTo>
                  <a:pt x="736847" y="115410"/>
                </a:lnTo>
                <a:cubicBezTo>
                  <a:pt x="727969" y="121328"/>
                  <a:pt x="720336" y="129791"/>
                  <a:pt x="710214" y="133165"/>
                </a:cubicBezTo>
                <a:lnTo>
                  <a:pt x="683581" y="142043"/>
                </a:lnTo>
                <a:cubicBezTo>
                  <a:pt x="677662" y="150921"/>
                  <a:pt x="674157" y="162011"/>
                  <a:pt x="665825" y="168676"/>
                </a:cubicBezTo>
                <a:cubicBezTo>
                  <a:pt x="658518" y="174522"/>
                  <a:pt x="647317" y="172911"/>
                  <a:pt x="639192" y="177554"/>
                </a:cubicBezTo>
                <a:cubicBezTo>
                  <a:pt x="626346" y="184895"/>
                  <a:pt x="614817" y="194444"/>
                  <a:pt x="603682" y="204187"/>
                </a:cubicBezTo>
                <a:cubicBezTo>
                  <a:pt x="591084" y="215210"/>
                  <a:pt x="568171" y="239698"/>
                  <a:pt x="568171" y="239698"/>
                </a:cubicBezTo>
                <a:cubicBezTo>
                  <a:pt x="565212" y="248576"/>
                  <a:pt x="565139" y="259024"/>
                  <a:pt x="559293" y="266331"/>
                </a:cubicBezTo>
                <a:cubicBezTo>
                  <a:pt x="552628" y="274662"/>
                  <a:pt x="538315" y="275038"/>
                  <a:pt x="532660" y="284086"/>
                </a:cubicBezTo>
                <a:cubicBezTo>
                  <a:pt x="522741" y="299957"/>
                  <a:pt x="519444" y="319195"/>
                  <a:pt x="514905" y="337352"/>
                </a:cubicBezTo>
                <a:lnTo>
                  <a:pt x="506027" y="372863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2139" t="63826" r="42435"/>
          <a:stretch/>
        </p:blipFill>
        <p:spPr bwMode="auto">
          <a:xfrm>
            <a:off x="609600" y="4876800"/>
            <a:ext cx="4033540" cy="1488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2229" y="1752600"/>
            <a:ext cx="385863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629400" y="2122101"/>
            <a:ext cx="1886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point charge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2877585"/>
            <a:ext cx="5791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Waves that superpose to give the Coulomb field are polarized parallel to their </a:t>
            </a:r>
            <a:r>
              <a:rPr lang="en-US" sz="2000" dirty="0" err="1" smtClean="0"/>
              <a:t>wavevectors</a:t>
            </a:r>
            <a:r>
              <a:rPr lang="en-US" sz="2000" dirty="0" smtClean="0"/>
              <a:t>: Longitudinal.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5257800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Electric field points in the same direction as the change in </a:t>
            </a:r>
            <a:r>
              <a:rPr lang="en-US" sz="2000" b="1" dirty="0" smtClean="0"/>
              <a:t>E</a:t>
            </a:r>
            <a:r>
              <a:rPr lang="en-US" sz="2000" dirty="0" smtClean="0"/>
              <a:t> with r.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60198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1981200"/>
            <a:ext cx="518981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Fourier integral is an expansion in waves.</a:t>
            </a:r>
          </a:p>
          <a:p>
            <a:endParaRPr lang="en-US" sz="2000" dirty="0"/>
          </a:p>
          <a:p>
            <a:r>
              <a:rPr lang="en-US" sz="2000" dirty="0" smtClean="0"/>
              <a:t>This can be applied to the field of static charges.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>Static field does not satisfy the homogeneous wave equation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200400" y="1905000"/>
            <a:ext cx="228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6761" y="1164904"/>
            <a:ext cx="838200" cy="553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201706"/>
            <a:ext cx="133970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1138" y="1301688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Since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1310365"/>
            <a:ext cx="5453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2860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same holds for each term in the linear expansion of the static field in terms of monochromatic plane waves, </a:t>
            </a:r>
          </a:p>
          <a:p>
            <a:r>
              <a:rPr lang="en-US" sz="2000" dirty="0" smtClean="0"/>
              <a:t>so the usual dispersion relation does not apply.</a:t>
            </a:r>
            <a:endParaRPr lang="en-US" sz="20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352800"/>
            <a:ext cx="1247775" cy="721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457200"/>
            <a:ext cx="655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planes waves used in the expansion of a static field must have zero frequency, since</a:t>
            </a:r>
            <a:endParaRPr lang="en-US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164904"/>
            <a:ext cx="838200" cy="553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2133600"/>
            <a:ext cx="6508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 the </a:t>
            </a:r>
            <a:r>
              <a:rPr lang="en-US" sz="2000" dirty="0" err="1" smtClean="0"/>
              <a:t>wavevectors</a:t>
            </a:r>
            <a:r>
              <a:rPr lang="en-US" sz="2000" dirty="0" smtClean="0"/>
              <a:t> of these plane waves are not zero, since</a:t>
            </a:r>
            <a:endParaRPr lang="en-US" sz="2000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200400"/>
            <a:ext cx="1339702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442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Field of a point charge</a:t>
            </a:r>
            <a:endParaRPr lang="en-US" sz="24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4885" t="20534" r="36074" b="24455"/>
          <a:stretch/>
        </p:blipFill>
        <p:spPr bwMode="auto">
          <a:xfrm>
            <a:off x="159243" y="2286000"/>
            <a:ext cx="5069705" cy="226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14768" y="2438400"/>
            <a:ext cx="2111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Poisson’s Equation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3429000"/>
            <a:ext cx="1784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Fourier integral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953000"/>
            <a:ext cx="2590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Plane waves with </a:t>
            </a:r>
            <a:r>
              <a:rPr lang="en-US" sz="2000" dirty="0" smtClean="0">
                <a:latin typeface="Symbol" panose="05050102010706020507" pitchFamily="18" charset="2"/>
              </a:rPr>
              <a:t>w</a:t>
            </a:r>
            <a:r>
              <a:rPr lang="en-US" sz="2000" dirty="0" smtClean="0"/>
              <a:t> = 0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0" y="5137666"/>
            <a:ext cx="42740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Coefficients.</a:t>
            </a:r>
          </a:p>
          <a:p>
            <a:r>
              <a:rPr lang="en-US" sz="2000" dirty="0" smtClean="0"/>
              <a:t>“Amounts” of each Fourier component.</a:t>
            </a:r>
          </a:p>
          <a:p>
            <a:r>
              <a:rPr lang="en-US" sz="2000" dirty="0" smtClean="0"/>
              <a:t>A function of </a:t>
            </a:r>
            <a:r>
              <a:rPr lang="en-US" sz="2000" dirty="0" err="1" smtClean="0"/>
              <a:t>wavevector</a:t>
            </a:r>
            <a:r>
              <a:rPr lang="en-US" sz="2000" dirty="0" smtClean="0"/>
              <a:t> k.</a:t>
            </a:r>
            <a:endParaRPr lang="en-US" sz="2000" dirty="0"/>
          </a:p>
        </p:txBody>
      </p:sp>
      <p:sp>
        <p:nvSpPr>
          <p:cNvPr id="7" name="Freeform 6"/>
          <p:cNvSpPr/>
          <p:nvPr/>
        </p:nvSpPr>
        <p:spPr>
          <a:xfrm>
            <a:off x="2281561" y="4225771"/>
            <a:ext cx="202265" cy="719091"/>
          </a:xfrm>
          <a:custGeom>
            <a:avLst/>
            <a:gdLst>
              <a:gd name="connsiteX0" fmla="*/ 0 w 202265"/>
              <a:gd name="connsiteY0" fmla="*/ 719091 h 719091"/>
              <a:gd name="connsiteX1" fmla="*/ 106532 w 202265"/>
              <a:gd name="connsiteY1" fmla="*/ 710213 h 719091"/>
              <a:gd name="connsiteX2" fmla="*/ 133165 w 202265"/>
              <a:gd name="connsiteY2" fmla="*/ 701336 h 719091"/>
              <a:gd name="connsiteX3" fmla="*/ 150921 w 202265"/>
              <a:gd name="connsiteY3" fmla="*/ 683580 h 719091"/>
              <a:gd name="connsiteX4" fmla="*/ 177554 w 202265"/>
              <a:gd name="connsiteY4" fmla="*/ 665825 h 719091"/>
              <a:gd name="connsiteX5" fmla="*/ 186431 w 202265"/>
              <a:gd name="connsiteY5" fmla="*/ 426128 h 719091"/>
              <a:gd name="connsiteX6" fmla="*/ 150921 w 202265"/>
              <a:gd name="connsiteY6" fmla="*/ 346229 h 719091"/>
              <a:gd name="connsiteX7" fmla="*/ 133165 w 202265"/>
              <a:gd name="connsiteY7" fmla="*/ 328474 h 719091"/>
              <a:gd name="connsiteX8" fmla="*/ 115410 w 202265"/>
              <a:gd name="connsiteY8" fmla="*/ 195309 h 719091"/>
              <a:gd name="connsiteX9" fmla="*/ 97655 w 202265"/>
              <a:gd name="connsiteY9" fmla="*/ 142043 h 719091"/>
              <a:gd name="connsiteX10" fmla="*/ 88777 w 202265"/>
              <a:gd name="connsiteY10" fmla="*/ 0 h 71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2265" h="719091">
                <a:moveTo>
                  <a:pt x="0" y="719091"/>
                </a:moveTo>
                <a:cubicBezTo>
                  <a:pt x="35511" y="716132"/>
                  <a:pt x="71211" y="714922"/>
                  <a:pt x="106532" y="710213"/>
                </a:cubicBezTo>
                <a:cubicBezTo>
                  <a:pt x="115808" y="708976"/>
                  <a:pt x="125141" y="706151"/>
                  <a:pt x="133165" y="701336"/>
                </a:cubicBezTo>
                <a:cubicBezTo>
                  <a:pt x="140342" y="697030"/>
                  <a:pt x="144385" y="688809"/>
                  <a:pt x="150921" y="683580"/>
                </a:cubicBezTo>
                <a:cubicBezTo>
                  <a:pt x="159253" y="676915"/>
                  <a:pt x="168676" y="671743"/>
                  <a:pt x="177554" y="665825"/>
                </a:cubicBezTo>
                <a:cubicBezTo>
                  <a:pt x="212044" y="562353"/>
                  <a:pt x="205967" y="601950"/>
                  <a:pt x="186431" y="426128"/>
                </a:cubicBezTo>
                <a:cubicBezTo>
                  <a:pt x="183252" y="397518"/>
                  <a:pt x="168824" y="368608"/>
                  <a:pt x="150921" y="346229"/>
                </a:cubicBezTo>
                <a:cubicBezTo>
                  <a:pt x="145692" y="339693"/>
                  <a:pt x="139084" y="334392"/>
                  <a:pt x="133165" y="328474"/>
                </a:cubicBezTo>
                <a:cubicBezTo>
                  <a:pt x="107949" y="252821"/>
                  <a:pt x="144375" y="369102"/>
                  <a:pt x="115410" y="195309"/>
                </a:cubicBezTo>
                <a:cubicBezTo>
                  <a:pt x="112333" y="176848"/>
                  <a:pt x="100732" y="160504"/>
                  <a:pt x="97655" y="142043"/>
                </a:cubicBezTo>
                <a:cubicBezTo>
                  <a:pt x="83912" y="59587"/>
                  <a:pt x="88777" y="106777"/>
                  <a:pt x="8877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557378" y="4483223"/>
            <a:ext cx="242265" cy="816746"/>
          </a:xfrm>
          <a:custGeom>
            <a:avLst/>
            <a:gdLst>
              <a:gd name="connsiteX0" fmla="*/ 242265 w 242265"/>
              <a:gd name="connsiteY0" fmla="*/ 816746 h 816746"/>
              <a:gd name="connsiteX1" fmla="*/ 188999 w 242265"/>
              <a:gd name="connsiteY1" fmla="*/ 807868 h 816746"/>
              <a:gd name="connsiteX2" fmla="*/ 126855 w 242265"/>
              <a:gd name="connsiteY2" fmla="*/ 772358 h 816746"/>
              <a:gd name="connsiteX3" fmla="*/ 117977 w 242265"/>
              <a:gd name="connsiteY3" fmla="*/ 745725 h 816746"/>
              <a:gd name="connsiteX4" fmla="*/ 100222 w 242265"/>
              <a:gd name="connsiteY4" fmla="*/ 727969 h 816746"/>
              <a:gd name="connsiteX5" fmla="*/ 64711 w 242265"/>
              <a:gd name="connsiteY5" fmla="*/ 683581 h 816746"/>
              <a:gd name="connsiteX6" fmla="*/ 38078 w 242265"/>
              <a:gd name="connsiteY6" fmla="*/ 621437 h 816746"/>
              <a:gd name="connsiteX7" fmla="*/ 11445 w 242265"/>
              <a:gd name="connsiteY7" fmla="*/ 577049 h 816746"/>
              <a:gd name="connsiteX8" fmla="*/ 11445 w 242265"/>
              <a:gd name="connsiteY8" fmla="*/ 363985 h 816746"/>
              <a:gd name="connsiteX9" fmla="*/ 20323 w 242265"/>
              <a:gd name="connsiteY9" fmla="*/ 337352 h 816746"/>
              <a:gd name="connsiteX10" fmla="*/ 91344 w 242265"/>
              <a:gd name="connsiteY10" fmla="*/ 248575 h 816746"/>
              <a:gd name="connsiteX11" fmla="*/ 109100 w 242265"/>
              <a:gd name="connsiteY11" fmla="*/ 195309 h 816746"/>
              <a:gd name="connsiteX12" fmla="*/ 117977 w 242265"/>
              <a:gd name="connsiteY12" fmla="*/ 0 h 816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42265" h="816746">
                <a:moveTo>
                  <a:pt x="242265" y="816746"/>
                </a:moveTo>
                <a:cubicBezTo>
                  <a:pt x="224510" y="813787"/>
                  <a:pt x="206240" y="813040"/>
                  <a:pt x="188999" y="807868"/>
                </a:cubicBezTo>
                <a:cubicBezTo>
                  <a:pt x="168519" y="801724"/>
                  <a:pt x="144687" y="784246"/>
                  <a:pt x="126855" y="772358"/>
                </a:cubicBezTo>
                <a:cubicBezTo>
                  <a:pt x="123896" y="763480"/>
                  <a:pt x="122792" y="753749"/>
                  <a:pt x="117977" y="745725"/>
                </a:cubicBezTo>
                <a:cubicBezTo>
                  <a:pt x="113671" y="738548"/>
                  <a:pt x="105451" y="734505"/>
                  <a:pt x="100222" y="727969"/>
                </a:cubicBezTo>
                <a:cubicBezTo>
                  <a:pt x="55437" y="671985"/>
                  <a:pt x="107574" y="726442"/>
                  <a:pt x="64711" y="683581"/>
                </a:cubicBezTo>
                <a:cubicBezTo>
                  <a:pt x="43893" y="621122"/>
                  <a:pt x="70988" y="698228"/>
                  <a:pt x="38078" y="621437"/>
                </a:cubicBezTo>
                <a:cubicBezTo>
                  <a:pt x="20791" y="581100"/>
                  <a:pt x="40973" y="606575"/>
                  <a:pt x="11445" y="577049"/>
                </a:cubicBezTo>
                <a:cubicBezTo>
                  <a:pt x="-4687" y="480250"/>
                  <a:pt x="-2920" y="514817"/>
                  <a:pt x="11445" y="363985"/>
                </a:cubicBezTo>
                <a:cubicBezTo>
                  <a:pt x="12332" y="354669"/>
                  <a:pt x="14884" y="344967"/>
                  <a:pt x="20323" y="337352"/>
                </a:cubicBezTo>
                <a:cubicBezTo>
                  <a:pt x="50630" y="294923"/>
                  <a:pt x="72417" y="305354"/>
                  <a:pt x="91344" y="248575"/>
                </a:cubicBezTo>
                <a:lnTo>
                  <a:pt x="109100" y="195309"/>
                </a:lnTo>
                <a:cubicBezTo>
                  <a:pt x="119355" y="41475"/>
                  <a:pt x="117977" y="106631"/>
                  <a:pt x="117977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Inverse transform</a:t>
            </a:r>
            <a:endParaRPr lang="en-US" sz="24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5354" t="34091" b="6818"/>
          <a:stretch>
            <a:fillRect/>
          </a:stretch>
        </p:blipFill>
        <p:spPr bwMode="auto">
          <a:xfrm>
            <a:off x="2743200" y="3219134"/>
            <a:ext cx="3301782" cy="1102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72347" y="2990534"/>
            <a:ext cx="9906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33400" y="1371600"/>
            <a:ext cx="83794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How we find the “amount” that each plane wave contributes to the expansion.</a:t>
            </a:r>
          </a:p>
          <a:p>
            <a:r>
              <a:rPr lang="en-US" sz="2000" dirty="0" smtClean="0"/>
              <a:t>We “project” the potential on to each plane wave with </a:t>
            </a:r>
            <a:r>
              <a:rPr lang="en-US" sz="2000" dirty="0" err="1" smtClean="0"/>
              <a:t>wavevector</a:t>
            </a:r>
            <a:r>
              <a:rPr lang="en-US" sz="2000" dirty="0" smtClean="0"/>
              <a:t> </a:t>
            </a:r>
            <a:r>
              <a:rPr lang="en-US" sz="2000" b="1" dirty="0" smtClean="0"/>
              <a:t>k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Apply Laplace operator to both sides of expansion of potential</a:t>
            </a:r>
            <a:endParaRPr lang="en-US" sz="24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019" t="19213"/>
          <a:stretch>
            <a:fillRect/>
          </a:stretch>
        </p:blipFill>
        <p:spPr bwMode="auto">
          <a:xfrm>
            <a:off x="1676400" y="2209800"/>
            <a:ext cx="6096000" cy="277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09800" y="4191000"/>
            <a:ext cx="3352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     Fourier component of </a:t>
            </a:r>
            <a:r>
              <a:rPr lang="en-US" sz="2000" dirty="0" err="1" smtClean="0">
                <a:latin typeface="Symbol" panose="05050102010706020507" pitchFamily="18" charset="2"/>
              </a:rPr>
              <a:t>Df</a:t>
            </a:r>
            <a:r>
              <a:rPr lang="en-US" sz="2000" dirty="0" smtClean="0"/>
              <a:t> is 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Expansion of </a:t>
            </a:r>
            <a:r>
              <a:rPr lang="en-US" sz="2400" dirty="0" err="1" smtClean="0"/>
              <a:t>Laplacian</a:t>
            </a:r>
            <a:r>
              <a:rPr lang="en-US" sz="2400" dirty="0" smtClean="0"/>
              <a:t> of potential</a:t>
            </a:r>
            <a:endParaRPr lang="en-US" sz="24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7674" t="39219"/>
          <a:stretch>
            <a:fillRect/>
          </a:stretch>
        </p:blipFill>
        <p:spPr bwMode="auto">
          <a:xfrm>
            <a:off x="2514600" y="1600200"/>
            <a:ext cx="4343400" cy="1069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4898" t="12120"/>
          <a:stretch/>
        </p:blipFill>
        <p:spPr bwMode="auto">
          <a:xfrm>
            <a:off x="990600" y="1600200"/>
            <a:ext cx="4244651" cy="2137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19800" y="1600200"/>
            <a:ext cx="25146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Poisson’s equation for point charge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228600"/>
            <a:ext cx="935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Inverse</a:t>
            </a:r>
            <a:endParaRPr lang="en-US" sz="2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743200" y="2209800"/>
            <a:ext cx="152400" cy="3810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2888055" y="1964602"/>
            <a:ext cx="3096286" cy="380449"/>
          </a:xfrm>
          <a:custGeom>
            <a:avLst/>
            <a:gdLst>
              <a:gd name="connsiteX0" fmla="*/ 3096286 w 3096286"/>
              <a:gd name="connsiteY0" fmla="*/ 45267 h 380449"/>
              <a:gd name="connsiteX1" fmla="*/ 2770361 w 3096286"/>
              <a:gd name="connsiteY1" fmla="*/ 36214 h 380449"/>
              <a:gd name="connsiteX2" fmla="*/ 2643612 w 3096286"/>
              <a:gd name="connsiteY2" fmla="*/ 18107 h 380449"/>
              <a:gd name="connsiteX3" fmla="*/ 2580238 w 3096286"/>
              <a:gd name="connsiteY3" fmla="*/ 9053 h 380449"/>
              <a:gd name="connsiteX4" fmla="*/ 2381062 w 3096286"/>
              <a:gd name="connsiteY4" fmla="*/ 0 h 380449"/>
              <a:gd name="connsiteX5" fmla="*/ 2100404 w 3096286"/>
              <a:gd name="connsiteY5" fmla="*/ 9053 h 380449"/>
              <a:gd name="connsiteX6" fmla="*/ 2027977 w 3096286"/>
              <a:gd name="connsiteY6" fmla="*/ 18107 h 380449"/>
              <a:gd name="connsiteX7" fmla="*/ 2000816 w 3096286"/>
              <a:gd name="connsiteY7" fmla="*/ 36214 h 380449"/>
              <a:gd name="connsiteX8" fmla="*/ 1955549 w 3096286"/>
              <a:gd name="connsiteY8" fmla="*/ 54321 h 380449"/>
              <a:gd name="connsiteX9" fmla="*/ 1874068 w 3096286"/>
              <a:gd name="connsiteY9" fmla="*/ 81481 h 380449"/>
              <a:gd name="connsiteX10" fmla="*/ 1756373 w 3096286"/>
              <a:gd name="connsiteY10" fmla="*/ 126748 h 380449"/>
              <a:gd name="connsiteX11" fmla="*/ 1720159 w 3096286"/>
              <a:gd name="connsiteY11" fmla="*/ 135802 h 380449"/>
              <a:gd name="connsiteX12" fmla="*/ 1692998 w 3096286"/>
              <a:gd name="connsiteY12" fmla="*/ 144855 h 380449"/>
              <a:gd name="connsiteX13" fmla="*/ 1620571 w 3096286"/>
              <a:gd name="connsiteY13" fmla="*/ 153909 h 380449"/>
              <a:gd name="connsiteX14" fmla="*/ 1475715 w 3096286"/>
              <a:gd name="connsiteY14" fmla="*/ 181069 h 380449"/>
              <a:gd name="connsiteX15" fmla="*/ 1421395 w 3096286"/>
              <a:gd name="connsiteY15" fmla="*/ 190123 h 380449"/>
              <a:gd name="connsiteX16" fmla="*/ 1385181 w 3096286"/>
              <a:gd name="connsiteY16" fmla="*/ 199176 h 380449"/>
              <a:gd name="connsiteX17" fmla="*/ 1312753 w 3096286"/>
              <a:gd name="connsiteY17" fmla="*/ 208230 h 380449"/>
              <a:gd name="connsiteX18" fmla="*/ 1258432 w 3096286"/>
              <a:gd name="connsiteY18" fmla="*/ 217283 h 380449"/>
              <a:gd name="connsiteX19" fmla="*/ 1186004 w 3096286"/>
              <a:gd name="connsiteY19" fmla="*/ 235390 h 380449"/>
              <a:gd name="connsiteX20" fmla="*/ 1122630 w 3096286"/>
              <a:gd name="connsiteY20" fmla="*/ 262550 h 380449"/>
              <a:gd name="connsiteX21" fmla="*/ 1086416 w 3096286"/>
              <a:gd name="connsiteY21" fmla="*/ 280657 h 380449"/>
              <a:gd name="connsiteX22" fmla="*/ 1050202 w 3096286"/>
              <a:gd name="connsiteY22" fmla="*/ 289711 h 380449"/>
              <a:gd name="connsiteX23" fmla="*/ 1013989 w 3096286"/>
              <a:gd name="connsiteY23" fmla="*/ 307818 h 380449"/>
              <a:gd name="connsiteX24" fmla="*/ 986828 w 3096286"/>
              <a:gd name="connsiteY24" fmla="*/ 325925 h 380449"/>
              <a:gd name="connsiteX25" fmla="*/ 941561 w 3096286"/>
              <a:gd name="connsiteY25" fmla="*/ 334978 h 380449"/>
              <a:gd name="connsiteX26" fmla="*/ 914400 w 3096286"/>
              <a:gd name="connsiteY26" fmla="*/ 353085 h 380449"/>
              <a:gd name="connsiteX27" fmla="*/ 796705 w 3096286"/>
              <a:gd name="connsiteY27" fmla="*/ 380246 h 380449"/>
              <a:gd name="connsiteX28" fmla="*/ 552262 w 3096286"/>
              <a:gd name="connsiteY28" fmla="*/ 371192 h 380449"/>
              <a:gd name="connsiteX29" fmla="*/ 470781 w 3096286"/>
              <a:gd name="connsiteY29" fmla="*/ 353085 h 380449"/>
              <a:gd name="connsiteX30" fmla="*/ 389299 w 3096286"/>
              <a:gd name="connsiteY30" fmla="*/ 344032 h 380449"/>
              <a:gd name="connsiteX31" fmla="*/ 190123 w 3096286"/>
              <a:gd name="connsiteY31" fmla="*/ 353085 h 380449"/>
              <a:gd name="connsiteX32" fmla="*/ 153909 w 3096286"/>
              <a:gd name="connsiteY32" fmla="*/ 362139 h 380449"/>
              <a:gd name="connsiteX33" fmla="*/ 81482 w 3096286"/>
              <a:gd name="connsiteY33" fmla="*/ 371192 h 380449"/>
              <a:gd name="connsiteX34" fmla="*/ 0 w 3096286"/>
              <a:gd name="connsiteY34" fmla="*/ 380246 h 3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96286" h="380449">
                <a:moveTo>
                  <a:pt x="3096286" y="45267"/>
                </a:moveTo>
                <a:cubicBezTo>
                  <a:pt x="2987644" y="42249"/>
                  <a:pt x="2878849" y="42723"/>
                  <a:pt x="2770361" y="36214"/>
                </a:cubicBezTo>
                <a:cubicBezTo>
                  <a:pt x="2727759" y="33658"/>
                  <a:pt x="2685862" y="24143"/>
                  <a:pt x="2643612" y="18107"/>
                </a:cubicBezTo>
                <a:cubicBezTo>
                  <a:pt x="2622487" y="15089"/>
                  <a:pt x="2601555" y="10022"/>
                  <a:pt x="2580238" y="9053"/>
                </a:cubicBezTo>
                <a:lnTo>
                  <a:pt x="2381062" y="0"/>
                </a:lnTo>
                <a:lnTo>
                  <a:pt x="2100404" y="9053"/>
                </a:lnTo>
                <a:cubicBezTo>
                  <a:pt x="2076106" y="10299"/>
                  <a:pt x="2051450" y="11705"/>
                  <a:pt x="2027977" y="18107"/>
                </a:cubicBezTo>
                <a:cubicBezTo>
                  <a:pt x="2017479" y="20970"/>
                  <a:pt x="2010548" y="31348"/>
                  <a:pt x="2000816" y="36214"/>
                </a:cubicBezTo>
                <a:cubicBezTo>
                  <a:pt x="1986280" y="43482"/>
                  <a:pt x="1970854" y="48855"/>
                  <a:pt x="1955549" y="54321"/>
                </a:cubicBezTo>
                <a:cubicBezTo>
                  <a:pt x="1928587" y="63950"/>
                  <a:pt x="1900650" y="70848"/>
                  <a:pt x="1874068" y="81481"/>
                </a:cubicBezTo>
                <a:cubicBezTo>
                  <a:pt x="1856953" y="88327"/>
                  <a:pt x="1790210" y="117080"/>
                  <a:pt x="1756373" y="126748"/>
                </a:cubicBezTo>
                <a:cubicBezTo>
                  <a:pt x="1744409" y="130166"/>
                  <a:pt x="1732123" y="132384"/>
                  <a:pt x="1720159" y="135802"/>
                </a:cubicBezTo>
                <a:cubicBezTo>
                  <a:pt x="1710983" y="138424"/>
                  <a:pt x="1702387" y="143148"/>
                  <a:pt x="1692998" y="144855"/>
                </a:cubicBezTo>
                <a:cubicBezTo>
                  <a:pt x="1669060" y="149207"/>
                  <a:pt x="1644657" y="150468"/>
                  <a:pt x="1620571" y="153909"/>
                </a:cubicBezTo>
                <a:cubicBezTo>
                  <a:pt x="1529938" y="166857"/>
                  <a:pt x="1594233" y="161315"/>
                  <a:pt x="1475715" y="181069"/>
                </a:cubicBezTo>
                <a:cubicBezTo>
                  <a:pt x="1457608" y="184087"/>
                  <a:pt x="1439395" y="186523"/>
                  <a:pt x="1421395" y="190123"/>
                </a:cubicBezTo>
                <a:cubicBezTo>
                  <a:pt x="1409194" y="192563"/>
                  <a:pt x="1397455" y="197130"/>
                  <a:pt x="1385181" y="199176"/>
                </a:cubicBezTo>
                <a:cubicBezTo>
                  <a:pt x="1361181" y="203176"/>
                  <a:pt x="1336839" y="204789"/>
                  <a:pt x="1312753" y="208230"/>
                </a:cubicBezTo>
                <a:cubicBezTo>
                  <a:pt x="1294581" y="210826"/>
                  <a:pt x="1276381" y="213437"/>
                  <a:pt x="1258432" y="217283"/>
                </a:cubicBezTo>
                <a:cubicBezTo>
                  <a:pt x="1234099" y="222497"/>
                  <a:pt x="1186004" y="235390"/>
                  <a:pt x="1186004" y="235390"/>
                </a:cubicBezTo>
                <a:cubicBezTo>
                  <a:pt x="1065916" y="295436"/>
                  <a:pt x="1215869" y="222591"/>
                  <a:pt x="1122630" y="262550"/>
                </a:cubicBezTo>
                <a:cubicBezTo>
                  <a:pt x="1110225" y="267866"/>
                  <a:pt x="1099053" y="275918"/>
                  <a:pt x="1086416" y="280657"/>
                </a:cubicBezTo>
                <a:cubicBezTo>
                  <a:pt x="1074765" y="285026"/>
                  <a:pt x="1061853" y="285342"/>
                  <a:pt x="1050202" y="289711"/>
                </a:cubicBezTo>
                <a:cubicBezTo>
                  <a:pt x="1037565" y="294450"/>
                  <a:pt x="1025707" y="301122"/>
                  <a:pt x="1013989" y="307818"/>
                </a:cubicBezTo>
                <a:cubicBezTo>
                  <a:pt x="1004542" y="313217"/>
                  <a:pt x="997016" y="322104"/>
                  <a:pt x="986828" y="325925"/>
                </a:cubicBezTo>
                <a:cubicBezTo>
                  <a:pt x="972420" y="331328"/>
                  <a:pt x="956650" y="331960"/>
                  <a:pt x="941561" y="334978"/>
                </a:cubicBezTo>
                <a:cubicBezTo>
                  <a:pt x="932507" y="341014"/>
                  <a:pt x="924343" y="348666"/>
                  <a:pt x="914400" y="353085"/>
                </a:cubicBezTo>
                <a:cubicBezTo>
                  <a:pt x="867306" y="374016"/>
                  <a:pt x="848260" y="372881"/>
                  <a:pt x="796705" y="380246"/>
                </a:cubicBezTo>
                <a:cubicBezTo>
                  <a:pt x="715224" y="377228"/>
                  <a:pt x="633640" y="376278"/>
                  <a:pt x="552262" y="371192"/>
                </a:cubicBezTo>
                <a:cubicBezTo>
                  <a:pt x="514708" y="368845"/>
                  <a:pt x="505820" y="358476"/>
                  <a:pt x="470781" y="353085"/>
                </a:cubicBezTo>
                <a:cubicBezTo>
                  <a:pt x="443771" y="348930"/>
                  <a:pt x="416460" y="347050"/>
                  <a:pt x="389299" y="344032"/>
                </a:cubicBezTo>
                <a:cubicBezTo>
                  <a:pt x="322907" y="347050"/>
                  <a:pt x="256388" y="347988"/>
                  <a:pt x="190123" y="353085"/>
                </a:cubicBezTo>
                <a:cubicBezTo>
                  <a:pt x="177717" y="354039"/>
                  <a:pt x="166183" y="360093"/>
                  <a:pt x="153909" y="362139"/>
                </a:cubicBezTo>
                <a:cubicBezTo>
                  <a:pt x="129910" y="366139"/>
                  <a:pt x="105529" y="367492"/>
                  <a:pt x="81482" y="371192"/>
                </a:cubicBezTo>
                <a:cubicBezTo>
                  <a:pt x="7243" y="382613"/>
                  <a:pt x="65043" y="380246"/>
                  <a:pt x="0" y="38024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530184"/>
            <a:ext cx="5791200" cy="11430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>This gives a</a:t>
            </a:r>
            <a:r>
              <a:rPr lang="en-US" sz="2000" dirty="0" smtClean="0"/>
              <a:t> </a:t>
            </a:r>
            <a:r>
              <a:rPr lang="en-US" sz="2000" dirty="0" smtClean="0"/>
              <a:t>second expression for </a:t>
            </a:r>
            <a:r>
              <a:rPr lang="en-US" sz="2000" dirty="0" smtClean="0"/>
              <a:t>the Fourier </a:t>
            </a:r>
            <a:r>
              <a:rPr lang="en-US" sz="2000" dirty="0" smtClean="0"/>
              <a:t>component of </a:t>
            </a:r>
            <a:r>
              <a:rPr lang="en-US" sz="2000" dirty="0" smtClean="0"/>
              <a:t>the Laplacian </a:t>
            </a:r>
            <a:r>
              <a:rPr lang="en-US" sz="2000" dirty="0" smtClean="0"/>
              <a:t>of point-charge potential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275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Fourier resolution of electrostatic field</vt:lpstr>
      <vt:lpstr>PowerPoint Presentation</vt:lpstr>
      <vt:lpstr>Static field does not satisfy the homogeneous wave equation</vt:lpstr>
      <vt:lpstr>PowerPoint Presentation</vt:lpstr>
      <vt:lpstr>Field of a point charge</vt:lpstr>
      <vt:lpstr>Inverse transform</vt:lpstr>
      <vt:lpstr>Apply Laplace operator to both sides of expansion of potential</vt:lpstr>
      <vt:lpstr>Expansion of Laplacian of potential</vt:lpstr>
      <vt:lpstr>This gives a second expression for the Fourier component of the Laplacian of point-charge potential</vt:lpstr>
      <vt:lpstr>Equate the two expressions</vt:lpstr>
      <vt:lpstr>Expansion of electric field</vt:lpstr>
      <vt:lpstr>PowerPoint Presentation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Fourier resolution of electrostatic field</dc:title>
  <dc:creator>Your User Name</dc:creator>
  <cp:lastModifiedBy>Robert Peale</cp:lastModifiedBy>
  <cp:revision>11</cp:revision>
  <dcterms:created xsi:type="dcterms:W3CDTF">2013-11-14T02:13:12Z</dcterms:created>
  <dcterms:modified xsi:type="dcterms:W3CDTF">2015-11-24T19:11:43Z</dcterms:modified>
</cp:coreProperties>
</file>