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5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D7E5-58A9-4DE8-891E-D2932513A01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D926F-8A83-4EA8-A0F8-031CC6723C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D7E5-58A9-4DE8-891E-D2932513A01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D926F-8A83-4EA8-A0F8-031CC6723C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D7E5-58A9-4DE8-891E-D2932513A01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D926F-8A83-4EA8-A0F8-031CC6723C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D7E5-58A9-4DE8-891E-D2932513A01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D926F-8A83-4EA8-A0F8-031CC6723C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D7E5-58A9-4DE8-891E-D2932513A01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D926F-8A83-4EA8-A0F8-031CC6723C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D7E5-58A9-4DE8-891E-D2932513A01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D926F-8A83-4EA8-A0F8-031CC6723C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D7E5-58A9-4DE8-891E-D2932513A01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D926F-8A83-4EA8-A0F8-031CC6723C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D7E5-58A9-4DE8-891E-D2932513A01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D926F-8A83-4EA8-A0F8-031CC6723C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D7E5-58A9-4DE8-891E-D2932513A01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D926F-8A83-4EA8-A0F8-031CC6723C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D7E5-58A9-4DE8-891E-D2932513A01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D926F-8A83-4EA8-A0F8-031CC6723C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D7E5-58A9-4DE8-891E-D2932513A01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D926F-8A83-4EA8-A0F8-031CC6723C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4D7E5-58A9-4DE8-891E-D2932513A01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D926F-8A83-4EA8-A0F8-031CC6723C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Narrow Bundles of Rays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LL2 section 56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752600"/>
            <a:ext cx="8236537" cy="2844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95156"/>
            <a:ext cx="5029200" cy="6542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0"/>
            <a:ext cx="7209616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6200" y="6019800"/>
            <a:ext cx="533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parallel bundle of rays is caused by the optical system to intersect at a principal focus.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 t="30576"/>
          <a:stretch>
            <a:fillRect/>
          </a:stretch>
        </p:blipFill>
        <p:spPr bwMode="auto">
          <a:xfrm>
            <a:off x="339000" y="2362200"/>
            <a:ext cx="8607926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9545" y="0"/>
            <a:ext cx="7152246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94" y="533400"/>
            <a:ext cx="834974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33400"/>
            <a:ext cx="8594341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9934" y="0"/>
            <a:ext cx="800413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8" y="1600200"/>
            <a:ext cx="9000159" cy="3657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8325" y="1295400"/>
            <a:ext cx="679256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Vocabulary test.</a:t>
            </a:r>
          </a:p>
          <a:p>
            <a:endParaRPr lang="en-US" sz="2400" dirty="0"/>
          </a:p>
          <a:p>
            <a:pPr algn="ctr"/>
            <a:r>
              <a:rPr lang="en-US" sz="2400" dirty="0" smtClean="0"/>
              <a:t>For a given optical system, what are the meanings of </a:t>
            </a:r>
          </a:p>
          <a:p>
            <a:pPr lvl="1" algn="ctr"/>
            <a:r>
              <a:rPr lang="en-US" sz="2400" dirty="0" smtClean="0">
                <a:solidFill>
                  <a:srgbClr val="FF0000"/>
                </a:solidFill>
              </a:rPr>
              <a:t>Principal foci</a:t>
            </a:r>
            <a:r>
              <a:rPr lang="en-US" sz="2400" dirty="0" smtClean="0"/>
              <a:t>,</a:t>
            </a:r>
          </a:p>
          <a:p>
            <a:pPr lvl="1" algn="ctr"/>
            <a:r>
              <a:rPr lang="en-US" sz="2400" dirty="0" smtClean="0">
                <a:solidFill>
                  <a:srgbClr val="00B050"/>
                </a:solidFill>
              </a:rPr>
              <a:t>Principal focal length</a:t>
            </a:r>
            <a:r>
              <a:rPr lang="en-US" sz="2400" dirty="0" smtClean="0"/>
              <a:t>,</a:t>
            </a:r>
          </a:p>
          <a:p>
            <a:pPr lvl="1" algn="ctr"/>
            <a:r>
              <a:rPr lang="en-US" sz="2400" dirty="0" smtClean="0"/>
              <a:t>and </a:t>
            </a:r>
          </a:p>
          <a:p>
            <a:pPr lvl="1" algn="ctr"/>
            <a:r>
              <a:rPr lang="en-US" sz="2400" dirty="0" smtClean="0">
                <a:solidFill>
                  <a:srgbClr val="7030A0"/>
                </a:solidFill>
              </a:rPr>
              <a:t>Principal points</a:t>
            </a:r>
            <a:r>
              <a:rPr lang="en-US" sz="2400" dirty="0" smtClean="0"/>
              <a:t>?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5530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2691" t="16781" r="22444" b="51212"/>
          <a:stretch>
            <a:fillRect/>
          </a:stretch>
        </p:blipFill>
        <p:spPr bwMode="auto">
          <a:xfrm>
            <a:off x="1066800" y="1371600"/>
            <a:ext cx="630936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" y="609600"/>
            <a:ext cx="4775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Homocentric rays all pass through one point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3505200"/>
            <a:ext cx="220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luminous point is a source of homocentric rays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943601" y="3352800"/>
            <a:ext cx="32003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Only in special cases will the bundle be homocentric after the optical system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581400" y="3505200"/>
            <a:ext cx="121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Optical system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9562" y="320430"/>
            <a:ext cx="6409038" cy="608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 l="2632"/>
          <a:stretch>
            <a:fillRect/>
          </a:stretch>
        </p:blipFill>
        <p:spPr bwMode="auto">
          <a:xfrm>
            <a:off x="88234" y="1219200"/>
            <a:ext cx="8903368" cy="457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051" y="0"/>
            <a:ext cx="89699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 t="2410"/>
          <a:stretch>
            <a:fillRect/>
          </a:stretch>
        </p:blipFill>
        <p:spPr bwMode="auto">
          <a:xfrm>
            <a:off x="280503" y="0"/>
            <a:ext cx="838104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675" y="533400"/>
            <a:ext cx="8393642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981200" y="6324600"/>
            <a:ext cx="5880584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The problem turns to be which is X and which is X’ when f&lt;0.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87702"/>
            <a:ext cx="4861195" cy="6670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858000" y="27432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Seems to work when X&lt;0.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r="6689"/>
          <a:stretch/>
        </p:blipFill>
        <p:spPr bwMode="auto">
          <a:xfrm>
            <a:off x="559098" y="304800"/>
            <a:ext cx="7441902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781800" y="228600"/>
            <a:ext cx="1392112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(a telescope)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685" y="304800"/>
            <a:ext cx="8566804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838200"/>
            <a:ext cx="4972333" cy="5177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5676" y="0"/>
            <a:ext cx="667264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0" y="914400"/>
            <a:ext cx="670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Only if all homocentric bundles of rays remain homocentric after passing the optical system is identical imaging possible.</a:t>
            </a:r>
          </a:p>
          <a:p>
            <a:endParaRPr lang="en-US" sz="2000" dirty="0"/>
          </a:p>
          <a:p>
            <a:r>
              <a:rPr lang="en-US" sz="2000" dirty="0" smtClean="0"/>
              <a:t>This does not generally happen except for a plane mirror.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247" y="2514600"/>
            <a:ext cx="8472361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685800"/>
            <a:ext cx="77723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sufficiently narrow beams that pass close to a particular line called the “optic axis”, homocentric-to-homocentric transition is approximately possible.</a:t>
            </a:r>
          </a:p>
          <a:p>
            <a:endParaRPr lang="en-US" sz="2000" dirty="0"/>
          </a:p>
          <a:p>
            <a:r>
              <a:rPr lang="en-US" sz="2000" dirty="0" smtClean="0"/>
              <a:t>Even infinitely narrow bundles are not generally homocentric due to different principal radii of curvature for wave surface:  “Astigmatism”. 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8922" y="381000"/>
            <a:ext cx="6421942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467" y="609600"/>
            <a:ext cx="7132533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0666" y="2057400"/>
            <a:ext cx="8408504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398" y="838200"/>
            <a:ext cx="8546854" cy="541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258" y="1219200"/>
            <a:ext cx="8604742" cy="5154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182</Words>
  <Application>Microsoft Office PowerPoint</Application>
  <PresentationFormat>On-screen Show (4:3)</PresentationFormat>
  <Paragraphs>23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Narrow Bundles of Rays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Narrow Bundles of Rays</dc:title>
  <dc:creator>Your User Name</dc:creator>
  <cp:lastModifiedBy>Robert Peale</cp:lastModifiedBy>
  <cp:revision>11</cp:revision>
  <dcterms:created xsi:type="dcterms:W3CDTF">2015-08-31T00:18:53Z</dcterms:created>
  <dcterms:modified xsi:type="dcterms:W3CDTF">2016-09-01T14:05:11Z</dcterms:modified>
</cp:coreProperties>
</file>