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022A3-EE65-4A7A-92AB-6029E001D5ED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FA3BC-FD6A-456E-9AFF-E3E94D092F7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FA3BC-FD6A-456E-9AFF-E3E94D092F7D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27B2-F4DF-4539-A74A-3F61F5F206A4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44-1062-4C8F-94E4-FAFAB3D578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27B2-F4DF-4539-A74A-3F61F5F206A4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44-1062-4C8F-94E4-FAFAB3D578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27B2-F4DF-4539-A74A-3F61F5F206A4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44-1062-4C8F-94E4-FAFAB3D578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27B2-F4DF-4539-A74A-3F61F5F206A4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44-1062-4C8F-94E4-FAFAB3D578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27B2-F4DF-4539-A74A-3F61F5F206A4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44-1062-4C8F-94E4-FAFAB3D578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27B2-F4DF-4539-A74A-3F61F5F206A4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44-1062-4C8F-94E4-FAFAB3D578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27B2-F4DF-4539-A74A-3F61F5F206A4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44-1062-4C8F-94E4-FAFAB3D578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27B2-F4DF-4539-A74A-3F61F5F206A4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44-1062-4C8F-94E4-FAFAB3D578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27B2-F4DF-4539-A74A-3F61F5F206A4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44-1062-4C8F-94E4-FAFAB3D578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27B2-F4DF-4539-A74A-3F61F5F206A4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44-1062-4C8F-94E4-FAFAB3D578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27B2-F4DF-4539-A74A-3F61F5F206A4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44-1062-4C8F-94E4-FAFAB3D578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627B2-F4DF-4539-A74A-3F61F5F206A4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C1944-1062-4C8F-94E4-FAFAB3D578A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Image formation with broad bundles of rays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LL2 section 57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 l="13592" t="21875" r="35480"/>
          <a:stretch>
            <a:fillRect/>
          </a:stretch>
        </p:blipFill>
        <p:spPr bwMode="auto">
          <a:xfrm>
            <a:off x="685800" y="2362200"/>
            <a:ext cx="4343400" cy="3810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1000" y="609600"/>
            <a:ext cx="51346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arbitrary segment </a:t>
            </a:r>
            <a:r>
              <a:rPr lang="en-US" sz="2000" dirty="0" err="1" smtClean="0"/>
              <a:t>dy</a:t>
            </a:r>
            <a:r>
              <a:rPr lang="en-US" sz="2000" dirty="0" smtClean="0"/>
              <a:t> in plane to be imaged,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562600" y="2724090"/>
            <a:ext cx="3283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General condition for imaging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562600" y="3864114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specific line segment perpendicular to optical axis.</a:t>
            </a:r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14400" y="533400"/>
            <a:ext cx="701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Rays emerging from intersection of object plane with optical axis with </a:t>
            </a:r>
            <a:r>
              <a:rPr lang="en-US" sz="2000" dirty="0" smtClean="0">
                <a:latin typeface="Symbol" pitchFamily="18" charset="2"/>
              </a:rPr>
              <a:t>q</a:t>
            </a:r>
            <a:r>
              <a:rPr lang="en-US" sz="2000" dirty="0" smtClean="0"/>
              <a:t> = 0 are </a:t>
            </a:r>
            <a:r>
              <a:rPr lang="en-US" sz="2000" dirty="0" err="1" smtClean="0"/>
              <a:t>undeflected</a:t>
            </a:r>
            <a:r>
              <a:rPr lang="en-US" sz="2000" dirty="0" smtClean="0"/>
              <a:t> due to assumed axial symmetry: </a:t>
            </a:r>
            <a:r>
              <a:rPr lang="en-US" sz="2000" dirty="0" smtClean="0">
                <a:latin typeface="Symbol" pitchFamily="18" charset="2"/>
              </a:rPr>
              <a:t>q</a:t>
            </a:r>
            <a:r>
              <a:rPr lang="en-US" sz="2000" dirty="0" smtClean="0"/>
              <a:t>’ = 0.</a:t>
            </a:r>
            <a:endParaRPr lang="en-US" sz="2000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7739" y="1728787"/>
            <a:ext cx="3145311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79533" y="2971800"/>
            <a:ext cx="385926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85800" y="4495800"/>
            <a:ext cx="78883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Then for non-zero angles, the condition for imaging of transverse planes is</a:t>
            </a:r>
            <a:endParaRPr lang="en-US" sz="2000" dirty="0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86037" y="4953000"/>
            <a:ext cx="3433763" cy="180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Freeform 10"/>
          <p:cNvSpPr/>
          <p:nvPr/>
        </p:nvSpPr>
        <p:spPr>
          <a:xfrm>
            <a:off x="297717" y="2244436"/>
            <a:ext cx="2216883" cy="3226783"/>
          </a:xfrm>
          <a:custGeom>
            <a:avLst/>
            <a:gdLst>
              <a:gd name="connsiteX0" fmla="*/ 1842810 w 2216883"/>
              <a:gd name="connsiteY0" fmla="*/ 0 h 3226783"/>
              <a:gd name="connsiteX1" fmla="*/ 1551865 w 2216883"/>
              <a:gd name="connsiteY1" fmla="*/ 228600 h 3226783"/>
              <a:gd name="connsiteX2" fmla="*/ 1489519 w 2216883"/>
              <a:gd name="connsiteY2" fmla="*/ 270164 h 3226783"/>
              <a:gd name="connsiteX3" fmla="*/ 1385610 w 2216883"/>
              <a:gd name="connsiteY3" fmla="*/ 353291 h 3226783"/>
              <a:gd name="connsiteX4" fmla="*/ 1260919 w 2216883"/>
              <a:gd name="connsiteY4" fmla="*/ 415637 h 3226783"/>
              <a:gd name="connsiteX5" fmla="*/ 1157010 w 2216883"/>
              <a:gd name="connsiteY5" fmla="*/ 540328 h 3226783"/>
              <a:gd name="connsiteX6" fmla="*/ 1094665 w 2216883"/>
              <a:gd name="connsiteY6" fmla="*/ 581891 h 3226783"/>
              <a:gd name="connsiteX7" fmla="*/ 1011538 w 2216883"/>
              <a:gd name="connsiteY7" fmla="*/ 665019 h 3226783"/>
              <a:gd name="connsiteX8" fmla="*/ 949192 w 2216883"/>
              <a:gd name="connsiteY8" fmla="*/ 706582 h 3226783"/>
              <a:gd name="connsiteX9" fmla="*/ 866065 w 2216883"/>
              <a:gd name="connsiteY9" fmla="*/ 768928 h 3226783"/>
              <a:gd name="connsiteX10" fmla="*/ 803719 w 2216883"/>
              <a:gd name="connsiteY10" fmla="*/ 810491 h 3226783"/>
              <a:gd name="connsiteX11" fmla="*/ 658247 w 2216883"/>
              <a:gd name="connsiteY11" fmla="*/ 914400 h 3226783"/>
              <a:gd name="connsiteX12" fmla="*/ 554338 w 2216883"/>
              <a:gd name="connsiteY12" fmla="*/ 1018309 h 3226783"/>
              <a:gd name="connsiteX13" fmla="*/ 491992 w 2216883"/>
              <a:gd name="connsiteY13" fmla="*/ 1122219 h 3226783"/>
              <a:gd name="connsiteX14" fmla="*/ 429647 w 2216883"/>
              <a:gd name="connsiteY14" fmla="*/ 1184564 h 3226783"/>
              <a:gd name="connsiteX15" fmla="*/ 367301 w 2216883"/>
              <a:gd name="connsiteY15" fmla="*/ 1309255 h 3226783"/>
              <a:gd name="connsiteX16" fmla="*/ 325738 w 2216883"/>
              <a:gd name="connsiteY16" fmla="*/ 1371600 h 3226783"/>
              <a:gd name="connsiteX17" fmla="*/ 304956 w 2216883"/>
              <a:gd name="connsiteY17" fmla="*/ 1433946 h 3226783"/>
              <a:gd name="connsiteX18" fmla="*/ 263392 w 2216883"/>
              <a:gd name="connsiteY18" fmla="*/ 1537855 h 3226783"/>
              <a:gd name="connsiteX19" fmla="*/ 242610 w 2216883"/>
              <a:gd name="connsiteY19" fmla="*/ 1620982 h 3226783"/>
              <a:gd name="connsiteX20" fmla="*/ 201047 w 2216883"/>
              <a:gd name="connsiteY20" fmla="*/ 1724891 h 3226783"/>
              <a:gd name="connsiteX21" fmla="*/ 138701 w 2216883"/>
              <a:gd name="connsiteY21" fmla="*/ 1891146 h 3226783"/>
              <a:gd name="connsiteX22" fmla="*/ 76356 w 2216883"/>
              <a:gd name="connsiteY22" fmla="*/ 2078182 h 3226783"/>
              <a:gd name="connsiteX23" fmla="*/ 14010 w 2216883"/>
              <a:gd name="connsiteY23" fmla="*/ 2244437 h 3226783"/>
              <a:gd name="connsiteX24" fmla="*/ 34792 w 2216883"/>
              <a:gd name="connsiteY24" fmla="*/ 2805546 h 3226783"/>
              <a:gd name="connsiteX25" fmla="*/ 159483 w 2216883"/>
              <a:gd name="connsiteY25" fmla="*/ 3013364 h 3226783"/>
              <a:gd name="connsiteX26" fmla="*/ 201047 w 2216883"/>
              <a:gd name="connsiteY26" fmla="*/ 3075709 h 3226783"/>
              <a:gd name="connsiteX27" fmla="*/ 388083 w 2216883"/>
              <a:gd name="connsiteY27" fmla="*/ 3138055 h 3226783"/>
              <a:gd name="connsiteX28" fmla="*/ 1593428 w 2216883"/>
              <a:gd name="connsiteY28" fmla="*/ 3158837 h 3226783"/>
              <a:gd name="connsiteX29" fmla="*/ 1780465 w 2216883"/>
              <a:gd name="connsiteY29" fmla="*/ 3200400 h 3226783"/>
              <a:gd name="connsiteX30" fmla="*/ 1863592 w 2216883"/>
              <a:gd name="connsiteY30" fmla="*/ 3221182 h 3226783"/>
              <a:gd name="connsiteX31" fmla="*/ 2216883 w 2216883"/>
              <a:gd name="connsiteY31" fmla="*/ 3221182 h 3226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216883" h="3226783">
                <a:moveTo>
                  <a:pt x="1842810" y="0"/>
                </a:moveTo>
                <a:cubicBezTo>
                  <a:pt x="1745828" y="76200"/>
                  <a:pt x="1654487" y="160185"/>
                  <a:pt x="1551865" y="228600"/>
                </a:cubicBezTo>
                <a:cubicBezTo>
                  <a:pt x="1531083" y="242455"/>
                  <a:pt x="1509500" y="255178"/>
                  <a:pt x="1489519" y="270164"/>
                </a:cubicBezTo>
                <a:cubicBezTo>
                  <a:pt x="1454034" y="296778"/>
                  <a:pt x="1423224" y="329782"/>
                  <a:pt x="1385610" y="353291"/>
                </a:cubicBezTo>
                <a:cubicBezTo>
                  <a:pt x="1235647" y="447018"/>
                  <a:pt x="1414376" y="287756"/>
                  <a:pt x="1260919" y="415637"/>
                </a:cubicBezTo>
                <a:cubicBezTo>
                  <a:pt x="1056650" y="585861"/>
                  <a:pt x="1320481" y="376857"/>
                  <a:pt x="1157010" y="540328"/>
                </a:cubicBezTo>
                <a:cubicBezTo>
                  <a:pt x="1139349" y="557989"/>
                  <a:pt x="1113628" y="565637"/>
                  <a:pt x="1094665" y="581891"/>
                </a:cubicBezTo>
                <a:cubicBezTo>
                  <a:pt x="1064912" y="607393"/>
                  <a:pt x="1041291" y="639517"/>
                  <a:pt x="1011538" y="665019"/>
                </a:cubicBezTo>
                <a:cubicBezTo>
                  <a:pt x="992574" y="681274"/>
                  <a:pt x="969516" y="692065"/>
                  <a:pt x="949192" y="706582"/>
                </a:cubicBezTo>
                <a:cubicBezTo>
                  <a:pt x="921007" y="726714"/>
                  <a:pt x="894250" y="748796"/>
                  <a:pt x="866065" y="768928"/>
                </a:cubicBezTo>
                <a:cubicBezTo>
                  <a:pt x="845741" y="783445"/>
                  <a:pt x="822907" y="794501"/>
                  <a:pt x="803719" y="810491"/>
                </a:cubicBezTo>
                <a:cubicBezTo>
                  <a:pt x="677339" y="915807"/>
                  <a:pt x="812069" y="837490"/>
                  <a:pt x="658247" y="914400"/>
                </a:cubicBezTo>
                <a:cubicBezTo>
                  <a:pt x="478134" y="1184570"/>
                  <a:pt x="762158" y="775852"/>
                  <a:pt x="554338" y="1018309"/>
                </a:cubicBezTo>
                <a:cubicBezTo>
                  <a:pt x="528051" y="1048978"/>
                  <a:pt x="516228" y="1089905"/>
                  <a:pt x="491992" y="1122219"/>
                </a:cubicBezTo>
                <a:cubicBezTo>
                  <a:pt x="474358" y="1145731"/>
                  <a:pt x="445950" y="1160110"/>
                  <a:pt x="429647" y="1184564"/>
                </a:cubicBezTo>
                <a:cubicBezTo>
                  <a:pt x="403870" y="1223229"/>
                  <a:pt x="389869" y="1268633"/>
                  <a:pt x="367301" y="1309255"/>
                </a:cubicBezTo>
                <a:cubicBezTo>
                  <a:pt x="355171" y="1331088"/>
                  <a:pt x="336908" y="1349260"/>
                  <a:pt x="325738" y="1371600"/>
                </a:cubicBezTo>
                <a:cubicBezTo>
                  <a:pt x="315941" y="1391193"/>
                  <a:pt x="312648" y="1413435"/>
                  <a:pt x="304956" y="1433946"/>
                </a:cubicBezTo>
                <a:cubicBezTo>
                  <a:pt x="291857" y="1468875"/>
                  <a:pt x="275189" y="1502465"/>
                  <a:pt x="263392" y="1537855"/>
                </a:cubicBezTo>
                <a:cubicBezTo>
                  <a:pt x="254360" y="1564951"/>
                  <a:pt x="251642" y="1593886"/>
                  <a:pt x="242610" y="1620982"/>
                </a:cubicBezTo>
                <a:cubicBezTo>
                  <a:pt x="230813" y="1656372"/>
                  <a:pt x="211766" y="1689160"/>
                  <a:pt x="201047" y="1724891"/>
                </a:cubicBezTo>
                <a:cubicBezTo>
                  <a:pt x="152022" y="1888309"/>
                  <a:pt x="216366" y="1774649"/>
                  <a:pt x="138701" y="1891146"/>
                </a:cubicBezTo>
                <a:cubicBezTo>
                  <a:pt x="88899" y="2090352"/>
                  <a:pt x="154612" y="1843412"/>
                  <a:pt x="76356" y="2078182"/>
                </a:cubicBezTo>
                <a:cubicBezTo>
                  <a:pt x="19767" y="2247951"/>
                  <a:pt x="99036" y="2074384"/>
                  <a:pt x="14010" y="2244437"/>
                </a:cubicBezTo>
                <a:cubicBezTo>
                  <a:pt x="20937" y="2431473"/>
                  <a:pt x="0" y="2621644"/>
                  <a:pt x="34792" y="2805546"/>
                </a:cubicBezTo>
                <a:cubicBezTo>
                  <a:pt x="49809" y="2884923"/>
                  <a:pt x="114671" y="2946147"/>
                  <a:pt x="159483" y="3013364"/>
                </a:cubicBezTo>
                <a:cubicBezTo>
                  <a:pt x="173338" y="3034146"/>
                  <a:pt x="180723" y="3061192"/>
                  <a:pt x="201047" y="3075709"/>
                </a:cubicBezTo>
                <a:cubicBezTo>
                  <a:pt x="221619" y="3090403"/>
                  <a:pt x="352875" y="3136919"/>
                  <a:pt x="388083" y="3138055"/>
                </a:cubicBezTo>
                <a:cubicBezTo>
                  <a:pt x="789715" y="3151011"/>
                  <a:pt x="1191646" y="3151910"/>
                  <a:pt x="1593428" y="3158837"/>
                </a:cubicBezTo>
                <a:cubicBezTo>
                  <a:pt x="1796169" y="3209522"/>
                  <a:pt x="1543004" y="3147632"/>
                  <a:pt x="1780465" y="3200400"/>
                </a:cubicBezTo>
                <a:cubicBezTo>
                  <a:pt x="1808347" y="3206596"/>
                  <a:pt x="1835063" y="3219823"/>
                  <a:pt x="1863592" y="3221182"/>
                </a:cubicBezTo>
                <a:cubicBezTo>
                  <a:pt x="1981222" y="3226783"/>
                  <a:pt x="2099119" y="3221182"/>
                  <a:pt x="2216883" y="3221182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444836" y="3740727"/>
            <a:ext cx="3120078" cy="1600200"/>
          </a:xfrm>
          <a:custGeom>
            <a:avLst/>
            <a:gdLst>
              <a:gd name="connsiteX0" fmla="*/ 0 w 3120078"/>
              <a:gd name="connsiteY0" fmla="*/ 124691 h 1600200"/>
              <a:gd name="connsiteX1" fmla="*/ 124691 w 3120078"/>
              <a:gd name="connsiteY1" fmla="*/ 145473 h 1600200"/>
              <a:gd name="connsiteX2" fmla="*/ 519546 w 3120078"/>
              <a:gd name="connsiteY2" fmla="*/ 103909 h 1600200"/>
              <a:gd name="connsiteX3" fmla="*/ 602673 w 3120078"/>
              <a:gd name="connsiteY3" fmla="*/ 83128 h 1600200"/>
              <a:gd name="connsiteX4" fmla="*/ 852055 w 3120078"/>
              <a:gd name="connsiteY4" fmla="*/ 41564 h 1600200"/>
              <a:gd name="connsiteX5" fmla="*/ 955964 w 3120078"/>
              <a:gd name="connsiteY5" fmla="*/ 20782 h 1600200"/>
              <a:gd name="connsiteX6" fmla="*/ 1330037 w 3120078"/>
              <a:gd name="connsiteY6" fmla="*/ 0 h 1600200"/>
              <a:gd name="connsiteX7" fmla="*/ 1995055 w 3120078"/>
              <a:gd name="connsiteY7" fmla="*/ 20782 h 1600200"/>
              <a:gd name="connsiteX8" fmla="*/ 2389909 w 3120078"/>
              <a:gd name="connsiteY8" fmla="*/ 83128 h 1600200"/>
              <a:gd name="connsiteX9" fmla="*/ 2535382 w 3120078"/>
              <a:gd name="connsiteY9" fmla="*/ 145473 h 1600200"/>
              <a:gd name="connsiteX10" fmla="*/ 2639291 w 3120078"/>
              <a:gd name="connsiteY10" fmla="*/ 166255 h 1600200"/>
              <a:gd name="connsiteX11" fmla="*/ 2784764 w 3120078"/>
              <a:gd name="connsiteY11" fmla="*/ 290946 h 1600200"/>
              <a:gd name="connsiteX12" fmla="*/ 2867891 w 3120078"/>
              <a:gd name="connsiteY12" fmla="*/ 415637 h 1600200"/>
              <a:gd name="connsiteX13" fmla="*/ 2930237 w 3120078"/>
              <a:gd name="connsiteY13" fmla="*/ 477982 h 1600200"/>
              <a:gd name="connsiteX14" fmla="*/ 3054928 w 3120078"/>
              <a:gd name="connsiteY14" fmla="*/ 665018 h 1600200"/>
              <a:gd name="connsiteX15" fmla="*/ 3075709 w 3120078"/>
              <a:gd name="connsiteY15" fmla="*/ 727364 h 1600200"/>
              <a:gd name="connsiteX16" fmla="*/ 3117273 w 3120078"/>
              <a:gd name="connsiteY16" fmla="*/ 831273 h 1600200"/>
              <a:gd name="connsiteX17" fmla="*/ 3075709 w 3120078"/>
              <a:gd name="connsiteY17" fmla="*/ 1101437 h 1600200"/>
              <a:gd name="connsiteX18" fmla="*/ 3034146 w 3120078"/>
              <a:gd name="connsiteY18" fmla="*/ 1163782 h 1600200"/>
              <a:gd name="connsiteX19" fmla="*/ 2971800 w 3120078"/>
              <a:gd name="connsiteY19" fmla="*/ 1226128 h 1600200"/>
              <a:gd name="connsiteX20" fmla="*/ 2909455 w 3120078"/>
              <a:gd name="connsiteY20" fmla="*/ 1309255 h 1600200"/>
              <a:gd name="connsiteX21" fmla="*/ 2784764 w 3120078"/>
              <a:gd name="connsiteY21" fmla="*/ 1413164 h 1600200"/>
              <a:gd name="connsiteX22" fmla="*/ 2701637 w 3120078"/>
              <a:gd name="connsiteY22" fmla="*/ 1475509 h 1600200"/>
              <a:gd name="connsiteX23" fmla="*/ 2597728 w 3120078"/>
              <a:gd name="connsiteY23" fmla="*/ 1496291 h 1600200"/>
              <a:gd name="connsiteX24" fmla="*/ 2389909 w 3120078"/>
              <a:gd name="connsiteY24" fmla="*/ 1558637 h 1600200"/>
              <a:gd name="connsiteX25" fmla="*/ 2286000 w 3120078"/>
              <a:gd name="connsiteY25" fmla="*/ 1579418 h 1600200"/>
              <a:gd name="connsiteX26" fmla="*/ 831273 w 3120078"/>
              <a:gd name="connsiteY26" fmla="*/ 1600200 h 1600200"/>
              <a:gd name="connsiteX27" fmla="*/ 124691 w 3120078"/>
              <a:gd name="connsiteY27" fmla="*/ 1579418 h 160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120078" h="1600200">
                <a:moveTo>
                  <a:pt x="0" y="124691"/>
                </a:moveTo>
                <a:cubicBezTo>
                  <a:pt x="41564" y="131618"/>
                  <a:pt x="82588" y="147157"/>
                  <a:pt x="124691" y="145473"/>
                </a:cubicBezTo>
                <a:cubicBezTo>
                  <a:pt x="256931" y="140183"/>
                  <a:pt x="388312" y="121026"/>
                  <a:pt x="519546" y="103909"/>
                </a:cubicBezTo>
                <a:cubicBezTo>
                  <a:pt x="547868" y="100215"/>
                  <a:pt x="574600" y="88392"/>
                  <a:pt x="602673" y="83128"/>
                </a:cubicBezTo>
                <a:cubicBezTo>
                  <a:pt x="685504" y="67597"/>
                  <a:pt x="769418" y="58092"/>
                  <a:pt x="852055" y="41564"/>
                </a:cubicBezTo>
                <a:cubicBezTo>
                  <a:pt x="886691" y="34637"/>
                  <a:pt x="920775" y="23842"/>
                  <a:pt x="955964" y="20782"/>
                </a:cubicBezTo>
                <a:cubicBezTo>
                  <a:pt x="1080378" y="9963"/>
                  <a:pt x="1205346" y="6927"/>
                  <a:pt x="1330037" y="0"/>
                </a:cubicBezTo>
                <a:lnTo>
                  <a:pt x="1995055" y="20782"/>
                </a:lnTo>
                <a:cubicBezTo>
                  <a:pt x="2099841" y="26021"/>
                  <a:pt x="2298175" y="66449"/>
                  <a:pt x="2389909" y="83128"/>
                </a:cubicBezTo>
                <a:cubicBezTo>
                  <a:pt x="2438400" y="103910"/>
                  <a:pt x="2485333" y="128790"/>
                  <a:pt x="2535382" y="145473"/>
                </a:cubicBezTo>
                <a:cubicBezTo>
                  <a:pt x="2568892" y="156643"/>
                  <a:pt x="2607013" y="151909"/>
                  <a:pt x="2639291" y="166255"/>
                </a:cubicBezTo>
                <a:cubicBezTo>
                  <a:pt x="2672445" y="180990"/>
                  <a:pt x="2760282" y="259469"/>
                  <a:pt x="2784764" y="290946"/>
                </a:cubicBezTo>
                <a:cubicBezTo>
                  <a:pt x="2815432" y="330377"/>
                  <a:pt x="2832568" y="380315"/>
                  <a:pt x="2867891" y="415637"/>
                </a:cubicBezTo>
                <a:cubicBezTo>
                  <a:pt x="2888673" y="436419"/>
                  <a:pt x="2912603" y="454470"/>
                  <a:pt x="2930237" y="477982"/>
                </a:cubicBezTo>
                <a:cubicBezTo>
                  <a:pt x="2975195" y="537926"/>
                  <a:pt x="3054928" y="665018"/>
                  <a:pt x="3054928" y="665018"/>
                </a:cubicBezTo>
                <a:cubicBezTo>
                  <a:pt x="3061855" y="685800"/>
                  <a:pt x="3068017" y="706853"/>
                  <a:pt x="3075709" y="727364"/>
                </a:cubicBezTo>
                <a:cubicBezTo>
                  <a:pt x="3088807" y="762293"/>
                  <a:pt x="3114792" y="794051"/>
                  <a:pt x="3117273" y="831273"/>
                </a:cubicBezTo>
                <a:cubicBezTo>
                  <a:pt x="3120078" y="873346"/>
                  <a:pt x="3110398" y="1032058"/>
                  <a:pt x="3075709" y="1101437"/>
                </a:cubicBezTo>
                <a:cubicBezTo>
                  <a:pt x="3064539" y="1123777"/>
                  <a:pt x="3050135" y="1144595"/>
                  <a:pt x="3034146" y="1163782"/>
                </a:cubicBezTo>
                <a:cubicBezTo>
                  <a:pt x="3015331" y="1186360"/>
                  <a:pt x="2990927" y="1203813"/>
                  <a:pt x="2971800" y="1226128"/>
                </a:cubicBezTo>
                <a:cubicBezTo>
                  <a:pt x="2949259" y="1252426"/>
                  <a:pt x="2931996" y="1282957"/>
                  <a:pt x="2909455" y="1309255"/>
                </a:cubicBezTo>
                <a:cubicBezTo>
                  <a:pt x="2848177" y="1380746"/>
                  <a:pt x="2855646" y="1362534"/>
                  <a:pt x="2784764" y="1413164"/>
                </a:cubicBezTo>
                <a:cubicBezTo>
                  <a:pt x="2756579" y="1433296"/>
                  <a:pt x="2733288" y="1461442"/>
                  <a:pt x="2701637" y="1475509"/>
                </a:cubicBezTo>
                <a:cubicBezTo>
                  <a:pt x="2669359" y="1489855"/>
                  <a:pt x="2631806" y="1486997"/>
                  <a:pt x="2597728" y="1496291"/>
                </a:cubicBezTo>
                <a:cubicBezTo>
                  <a:pt x="2369811" y="1558451"/>
                  <a:pt x="2565172" y="1519690"/>
                  <a:pt x="2389909" y="1558637"/>
                </a:cubicBezTo>
                <a:cubicBezTo>
                  <a:pt x="2355428" y="1566299"/>
                  <a:pt x="2321310" y="1578476"/>
                  <a:pt x="2286000" y="1579418"/>
                </a:cubicBezTo>
                <a:cubicBezTo>
                  <a:pt x="1801214" y="1592345"/>
                  <a:pt x="1316182" y="1593273"/>
                  <a:pt x="831273" y="1600200"/>
                </a:cubicBezTo>
                <a:cubicBezTo>
                  <a:pt x="515257" y="1547530"/>
                  <a:pt x="748719" y="1579418"/>
                  <a:pt x="124691" y="1579418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990600"/>
            <a:ext cx="579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Imaging of 3D object using broad beams is impossible even for small volumes because the conditions for longitudinal and transverse imaging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0" y="4800600"/>
            <a:ext cx="200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</a:t>
            </a:r>
            <a:r>
              <a:rPr lang="en-US" sz="2000" dirty="0" smtClean="0"/>
              <a:t>re incompatible.</a:t>
            </a:r>
            <a:endParaRPr lang="en-US" sz="2000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7995" y="2895600"/>
            <a:ext cx="580126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057400"/>
            <a:ext cx="8294705" cy="2215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Image formation with broad bundles of rays is only possible for special optical systems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94380"/>
            <a:ext cx="6457656" cy="204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" y="2456795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Suppose all rays starting from O that travel through the optical system intersect again at O’.</a:t>
            </a:r>
          </a:p>
          <a:p>
            <a:endParaRPr lang="en-US" sz="2000" dirty="0"/>
          </a:p>
          <a:p>
            <a:r>
              <a:rPr lang="en-US" sz="2000" dirty="0" smtClean="0"/>
              <a:t>Wave surfaces near O for rays </a:t>
            </a:r>
            <a:r>
              <a:rPr lang="en-US" sz="2000" dirty="0"/>
              <a:t>p</a:t>
            </a:r>
            <a:r>
              <a:rPr lang="en-US" sz="2000" dirty="0" smtClean="0"/>
              <a:t>assing through O are spheres.  Same for O’.</a:t>
            </a:r>
          </a:p>
          <a:p>
            <a:endParaRPr lang="en-US" sz="2000" dirty="0"/>
          </a:p>
          <a:p>
            <a:r>
              <a:rPr lang="en-US" sz="2000" dirty="0" smtClean="0"/>
              <a:t>Wave surfaces are surfaces of constant phase.  </a:t>
            </a:r>
          </a:p>
          <a:p>
            <a:endParaRPr lang="en-US" sz="2000" dirty="0"/>
          </a:p>
          <a:p>
            <a:r>
              <a:rPr lang="en-US" sz="2000" dirty="0" smtClean="0"/>
              <a:t>The </a:t>
            </a:r>
            <a:r>
              <a:rPr lang="en-US" sz="2000" b="1" dirty="0" smtClean="0"/>
              <a:t>change in phase</a:t>
            </a:r>
            <a:r>
              <a:rPr lang="en-US" sz="2000" dirty="0" smtClean="0"/>
              <a:t> along different rays between points of intersection with two given wave surfaces is the same.</a:t>
            </a:r>
          </a:p>
          <a:p>
            <a:endParaRPr lang="en-US" sz="2000" dirty="0"/>
          </a:p>
          <a:p>
            <a:r>
              <a:rPr lang="en-US" sz="2000" dirty="0" smtClean="0"/>
              <a:t>The </a:t>
            </a:r>
            <a:r>
              <a:rPr lang="en-US" sz="2000" b="1" dirty="0" smtClean="0"/>
              <a:t>total change in phase</a:t>
            </a:r>
            <a:r>
              <a:rPr lang="en-US" sz="2000" dirty="0" smtClean="0"/>
              <a:t> between the points O and O’ is the same for the different rays.</a:t>
            </a:r>
          </a:p>
          <a:p>
            <a:endParaRPr lang="en-US" sz="2000" dirty="0"/>
          </a:p>
          <a:p>
            <a:r>
              <a:rPr lang="en-US" sz="2000" dirty="0" smtClean="0"/>
              <a:t>The </a:t>
            </a:r>
            <a:r>
              <a:rPr lang="en-US" sz="2000" b="1" dirty="0" smtClean="0"/>
              <a:t>optical path length </a:t>
            </a:r>
            <a:r>
              <a:rPr lang="en-US" sz="2000" b="1" dirty="0" smtClean="0">
                <a:latin typeface="Symbol" pitchFamily="18" charset="2"/>
              </a:rPr>
              <a:t>y</a:t>
            </a:r>
            <a:r>
              <a:rPr lang="en-US" sz="2000" dirty="0" smtClean="0"/>
              <a:t> is the same for all these rays.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t="15278"/>
          <a:stretch>
            <a:fillRect/>
          </a:stretch>
        </p:blipFill>
        <p:spPr bwMode="auto">
          <a:xfrm>
            <a:off x="438641" y="555486"/>
            <a:ext cx="8502907" cy="464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6200" y="228600"/>
            <a:ext cx="35814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Conditions for imaging a line segment using broad beams.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867400" y="3527286"/>
            <a:ext cx="3048000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Optical path length of all rays that start from O and end at O’.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6200" y="502920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(not the same </a:t>
            </a:r>
            <a:r>
              <a:rPr lang="en-US" sz="2000" dirty="0" err="1" smtClean="0">
                <a:latin typeface="Symbol" pitchFamily="18" charset="2"/>
              </a:rPr>
              <a:t>x,x</a:t>
            </a:r>
            <a:r>
              <a:rPr lang="en-US" sz="2000" dirty="0" smtClean="0"/>
              <a:t>’ measured from principal points as in sec 56.)</a:t>
            </a:r>
            <a:endParaRPr lang="en-US" sz="2000" dirty="0"/>
          </a:p>
        </p:txBody>
      </p:sp>
      <p:sp>
        <p:nvSpPr>
          <p:cNvPr id="8" name="Freeform 7"/>
          <p:cNvSpPr/>
          <p:nvPr/>
        </p:nvSpPr>
        <p:spPr>
          <a:xfrm>
            <a:off x="561109" y="3581400"/>
            <a:ext cx="187036" cy="1339307"/>
          </a:xfrm>
          <a:custGeom>
            <a:avLst/>
            <a:gdLst>
              <a:gd name="connsiteX0" fmla="*/ 124691 w 187036"/>
              <a:gd name="connsiteY0" fmla="*/ 1309255 h 1339307"/>
              <a:gd name="connsiteX1" fmla="*/ 41564 w 187036"/>
              <a:gd name="connsiteY1" fmla="*/ 1143000 h 1339307"/>
              <a:gd name="connsiteX2" fmla="*/ 0 w 187036"/>
              <a:gd name="connsiteY2" fmla="*/ 1039091 h 1339307"/>
              <a:gd name="connsiteX3" fmla="*/ 20782 w 187036"/>
              <a:gd name="connsiteY3" fmla="*/ 415637 h 1339307"/>
              <a:gd name="connsiteX4" fmla="*/ 41564 w 187036"/>
              <a:gd name="connsiteY4" fmla="*/ 353291 h 1339307"/>
              <a:gd name="connsiteX5" fmla="*/ 124691 w 187036"/>
              <a:gd name="connsiteY5" fmla="*/ 145473 h 1339307"/>
              <a:gd name="connsiteX6" fmla="*/ 166255 w 187036"/>
              <a:gd name="connsiteY6" fmla="*/ 62346 h 1339307"/>
              <a:gd name="connsiteX7" fmla="*/ 187036 w 187036"/>
              <a:gd name="connsiteY7" fmla="*/ 0 h 1339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7036" h="1339307">
                <a:moveTo>
                  <a:pt x="124691" y="1309255"/>
                </a:moveTo>
                <a:cubicBezTo>
                  <a:pt x="77828" y="1168667"/>
                  <a:pt x="139717" y="1339307"/>
                  <a:pt x="41564" y="1143000"/>
                </a:cubicBezTo>
                <a:cubicBezTo>
                  <a:pt x="24881" y="1109634"/>
                  <a:pt x="13855" y="1073727"/>
                  <a:pt x="0" y="1039091"/>
                </a:cubicBezTo>
                <a:cubicBezTo>
                  <a:pt x="6927" y="831273"/>
                  <a:pt x="8203" y="623190"/>
                  <a:pt x="20782" y="415637"/>
                </a:cubicBezTo>
                <a:cubicBezTo>
                  <a:pt x="22107" y="393771"/>
                  <a:pt x="36251" y="374543"/>
                  <a:pt x="41564" y="353291"/>
                </a:cubicBezTo>
                <a:cubicBezTo>
                  <a:pt x="87582" y="169222"/>
                  <a:pt x="24374" y="326044"/>
                  <a:pt x="124691" y="145473"/>
                </a:cubicBezTo>
                <a:cubicBezTo>
                  <a:pt x="139736" y="118392"/>
                  <a:pt x="154052" y="90821"/>
                  <a:pt x="166255" y="62346"/>
                </a:cubicBezTo>
                <a:cubicBezTo>
                  <a:pt x="174884" y="42211"/>
                  <a:pt x="187036" y="0"/>
                  <a:pt x="187036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43000" y="6172200"/>
            <a:ext cx="7371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x</a:t>
            </a:r>
            <a:r>
              <a:rPr lang="en-US" sz="2000" dirty="0" smtClean="0"/>
              <a:t> and </a:t>
            </a:r>
            <a:r>
              <a:rPr lang="en-US" sz="2000" dirty="0" smtClean="0">
                <a:latin typeface="Symbol" pitchFamily="18" charset="2"/>
              </a:rPr>
              <a:t>x</a:t>
            </a:r>
            <a:r>
              <a:rPr lang="en-US" sz="2000" dirty="0" smtClean="0"/>
              <a:t>’ axes need not be parallel to each other or to the optical axis.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920" y="152400"/>
            <a:ext cx="1622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Magnification</a:t>
            </a:r>
            <a:endParaRPr lang="en-US" sz="20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37" y="485775"/>
            <a:ext cx="2163163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514600" y="762000"/>
            <a:ext cx="50143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Ratio of length elements for image and object.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514600" y="1676400"/>
            <a:ext cx="50934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Constant along a sufficiently small line element</a:t>
            </a:r>
            <a:endParaRPr lang="en-US" sz="20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514600"/>
            <a:ext cx="1954050" cy="217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133600" y="2819400"/>
            <a:ext cx="58674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Negative cosine of angle between direction of ray and x axis.  (see (55.2) and following.</a:t>
            </a:r>
            <a:endParaRPr lang="en-US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67099" y="4495800"/>
            <a:ext cx="4716615" cy="189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Freeform 13"/>
          <p:cNvSpPr/>
          <p:nvPr/>
        </p:nvSpPr>
        <p:spPr>
          <a:xfrm>
            <a:off x="929571" y="1454727"/>
            <a:ext cx="7593328" cy="3906982"/>
          </a:xfrm>
          <a:custGeom>
            <a:avLst/>
            <a:gdLst>
              <a:gd name="connsiteX0" fmla="*/ 67956 w 7593328"/>
              <a:gd name="connsiteY0" fmla="*/ 0 h 3906982"/>
              <a:gd name="connsiteX1" fmla="*/ 47174 w 7593328"/>
              <a:gd name="connsiteY1" fmla="*/ 103909 h 3906982"/>
              <a:gd name="connsiteX2" fmla="*/ 5611 w 7593328"/>
              <a:gd name="connsiteY2" fmla="*/ 187037 h 3906982"/>
              <a:gd name="connsiteX3" fmla="*/ 26393 w 7593328"/>
              <a:gd name="connsiteY3" fmla="*/ 540328 h 3906982"/>
              <a:gd name="connsiteX4" fmla="*/ 171865 w 7593328"/>
              <a:gd name="connsiteY4" fmla="*/ 727364 h 3906982"/>
              <a:gd name="connsiteX5" fmla="*/ 254993 w 7593328"/>
              <a:gd name="connsiteY5" fmla="*/ 768928 h 3906982"/>
              <a:gd name="connsiteX6" fmla="*/ 317338 w 7593328"/>
              <a:gd name="connsiteY6" fmla="*/ 831273 h 3906982"/>
              <a:gd name="connsiteX7" fmla="*/ 400465 w 7593328"/>
              <a:gd name="connsiteY7" fmla="*/ 852055 h 3906982"/>
              <a:gd name="connsiteX8" fmla="*/ 1522684 w 7593328"/>
              <a:gd name="connsiteY8" fmla="*/ 872837 h 3906982"/>
              <a:gd name="connsiteX9" fmla="*/ 3309920 w 7593328"/>
              <a:gd name="connsiteY9" fmla="*/ 893618 h 3906982"/>
              <a:gd name="connsiteX10" fmla="*/ 3517738 w 7593328"/>
              <a:gd name="connsiteY10" fmla="*/ 914400 h 3906982"/>
              <a:gd name="connsiteX11" fmla="*/ 4058065 w 7593328"/>
              <a:gd name="connsiteY11" fmla="*/ 935182 h 3906982"/>
              <a:gd name="connsiteX12" fmla="*/ 4203538 w 7593328"/>
              <a:gd name="connsiteY12" fmla="*/ 997528 h 3906982"/>
              <a:gd name="connsiteX13" fmla="*/ 4307447 w 7593328"/>
              <a:gd name="connsiteY13" fmla="*/ 1018309 h 3906982"/>
              <a:gd name="connsiteX14" fmla="*/ 4369793 w 7593328"/>
              <a:gd name="connsiteY14" fmla="*/ 1059873 h 3906982"/>
              <a:gd name="connsiteX15" fmla="*/ 4764647 w 7593328"/>
              <a:gd name="connsiteY15" fmla="*/ 1080655 h 3906982"/>
              <a:gd name="connsiteX16" fmla="*/ 4993247 w 7593328"/>
              <a:gd name="connsiteY16" fmla="*/ 1039091 h 3906982"/>
              <a:gd name="connsiteX17" fmla="*/ 5117938 w 7593328"/>
              <a:gd name="connsiteY17" fmla="*/ 1018309 h 3906982"/>
              <a:gd name="connsiteX18" fmla="*/ 5201065 w 7593328"/>
              <a:gd name="connsiteY18" fmla="*/ 997528 h 3906982"/>
              <a:gd name="connsiteX19" fmla="*/ 5450447 w 7593328"/>
              <a:gd name="connsiteY19" fmla="*/ 955964 h 3906982"/>
              <a:gd name="connsiteX20" fmla="*/ 5554356 w 7593328"/>
              <a:gd name="connsiteY20" fmla="*/ 935182 h 3906982"/>
              <a:gd name="connsiteX21" fmla="*/ 5679047 w 7593328"/>
              <a:gd name="connsiteY21" fmla="*/ 914400 h 3906982"/>
              <a:gd name="connsiteX22" fmla="*/ 5762174 w 7593328"/>
              <a:gd name="connsiteY22" fmla="*/ 893618 h 3906982"/>
              <a:gd name="connsiteX23" fmla="*/ 5886865 w 7593328"/>
              <a:gd name="connsiteY23" fmla="*/ 872837 h 3906982"/>
              <a:gd name="connsiteX24" fmla="*/ 5990774 w 7593328"/>
              <a:gd name="connsiteY24" fmla="*/ 852055 h 3906982"/>
              <a:gd name="connsiteX25" fmla="*/ 6572665 w 7593328"/>
              <a:gd name="connsiteY25" fmla="*/ 872837 h 3906982"/>
              <a:gd name="connsiteX26" fmla="*/ 6635011 w 7593328"/>
              <a:gd name="connsiteY26" fmla="*/ 935182 h 3906982"/>
              <a:gd name="connsiteX27" fmla="*/ 6822047 w 7593328"/>
              <a:gd name="connsiteY27" fmla="*/ 997528 h 3906982"/>
              <a:gd name="connsiteX28" fmla="*/ 6884393 w 7593328"/>
              <a:gd name="connsiteY28" fmla="*/ 1018309 h 3906982"/>
              <a:gd name="connsiteX29" fmla="*/ 7050647 w 7593328"/>
              <a:gd name="connsiteY29" fmla="*/ 1122218 h 3906982"/>
              <a:gd name="connsiteX30" fmla="*/ 7133774 w 7593328"/>
              <a:gd name="connsiteY30" fmla="*/ 1226128 h 3906982"/>
              <a:gd name="connsiteX31" fmla="*/ 7216902 w 7593328"/>
              <a:gd name="connsiteY31" fmla="*/ 1309255 h 3906982"/>
              <a:gd name="connsiteX32" fmla="*/ 7341593 w 7593328"/>
              <a:gd name="connsiteY32" fmla="*/ 1496291 h 3906982"/>
              <a:gd name="connsiteX33" fmla="*/ 7383156 w 7593328"/>
              <a:gd name="connsiteY33" fmla="*/ 1600200 h 3906982"/>
              <a:gd name="connsiteX34" fmla="*/ 7424720 w 7593328"/>
              <a:gd name="connsiteY34" fmla="*/ 1724891 h 3906982"/>
              <a:gd name="connsiteX35" fmla="*/ 7445502 w 7593328"/>
              <a:gd name="connsiteY35" fmla="*/ 1787237 h 3906982"/>
              <a:gd name="connsiteX36" fmla="*/ 7466284 w 7593328"/>
              <a:gd name="connsiteY36" fmla="*/ 1870364 h 3906982"/>
              <a:gd name="connsiteX37" fmla="*/ 7528629 w 7593328"/>
              <a:gd name="connsiteY37" fmla="*/ 2015837 h 3906982"/>
              <a:gd name="connsiteX38" fmla="*/ 7549411 w 7593328"/>
              <a:gd name="connsiteY38" fmla="*/ 2098964 h 3906982"/>
              <a:gd name="connsiteX39" fmla="*/ 7590974 w 7593328"/>
              <a:gd name="connsiteY39" fmla="*/ 2265218 h 3906982"/>
              <a:gd name="connsiteX40" fmla="*/ 7570193 w 7593328"/>
              <a:gd name="connsiteY40" fmla="*/ 2618509 h 3906982"/>
              <a:gd name="connsiteX41" fmla="*/ 7507847 w 7593328"/>
              <a:gd name="connsiteY41" fmla="*/ 2680855 h 3906982"/>
              <a:gd name="connsiteX42" fmla="*/ 7445502 w 7593328"/>
              <a:gd name="connsiteY42" fmla="*/ 2805546 h 3906982"/>
              <a:gd name="connsiteX43" fmla="*/ 7424720 w 7593328"/>
              <a:gd name="connsiteY43" fmla="*/ 2888673 h 3906982"/>
              <a:gd name="connsiteX44" fmla="*/ 7383156 w 7593328"/>
              <a:gd name="connsiteY44" fmla="*/ 2971800 h 3906982"/>
              <a:gd name="connsiteX45" fmla="*/ 7362374 w 7593328"/>
              <a:gd name="connsiteY45" fmla="*/ 3034146 h 3906982"/>
              <a:gd name="connsiteX46" fmla="*/ 7279247 w 7593328"/>
              <a:gd name="connsiteY46" fmla="*/ 3158837 h 3906982"/>
              <a:gd name="connsiteX47" fmla="*/ 7196120 w 7593328"/>
              <a:gd name="connsiteY47" fmla="*/ 3283528 h 3906982"/>
              <a:gd name="connsiteX48" fmla="*/ 7092211 w 7593328"/>
              <a:gd name="connsiteY48" fmla="*/ 3408218 h 3906982"/>
              <a:gd name="connsiteX49" fmla="*/ 7029865 w 7593328"/>
              <a:gd name="connsiteY49" fmla="*/ 3512128 h 3906982"/>
              <a:gd name="connsiteX50" fmla="*/ 6925956 w 7593328"/>
              <a:gd name="connsiteY50" fmla="*/ 3636818 h 3906982"/>
              <a:gd name="connsiteX51" fmla="*/ 6780484 w 7593328"/>
              <a:gd name="connsiteY51" fmla="*/ 3803073 h 3906982"/>
              <a:gd name="connsiteX52" fmla="*/ 6697356 w 7593328"/>
              <a:gd name="connsiteY52" fmla="*/ 3844637 h 3906982"/>
              <a:gd name="connsiteX53" fmla="*/ 6635011 w 7593328"/>
              <a:gd name="connsiteY53" fmla="*/ 3906982 h 3906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7593328" h="3906982">
                <a:moveTo>
                  <a:pt x="67956" y="0"/>
                </a:moveTo>
                <a:cubicBezTo>
                  <a:pt x="61029" y="34636"/>
                  <a:pt x="58344" y="70399"/>
                  <a:pt x="47174" y="103909"/>
                </a:cubicBezTo>
                <a:cubicBezTo>
                  <a:pt x="37377" y="133299"/>
                  <a:pt x="7084" y="156092"/>
                  <a:pt x="5611" y="187037"/>
                </a:cubicBezTo>
                <a:cubicBezTo>
                  <a:pt x="0" y="304871"/>
                  <a:pt x="1333" y="425053"/>
                  <a:pt x="26393" y="540328"/>
                </a:cubicBezTo>
                <a:cubicBezTo>
                  <a:pt x="34292" y="576662"/>
                  <a:pt x="128051" y="696068"/>
                  <a:pt x="171865" y="727364"/>
                </a:cubicBezTo>
                <a:cubicBezTo>
                  <a:pt x="197074" y="745371"/>
                  <a:pt x="229784" y="750921"/>
                  <a:pt x="254993" y="768928"/>
                </a:cubicBezTo>
                <a:cubicBezTo>
                  <a:pt x="278908" y="786010"/>
                  <a:pt x="291821" y="816692"/>
                  <a:pt x="317338" y="831273"/>
                </a:cubicBezTo>
                <a:cubicBezTo>
                  <a:pt x="342137" y="845444"/>
                  <a:pt x="371920" y="851071"/>
                  <a:pt x="400465" y="852055"/>
                </a:cubicBezTo>
                <a:cubicBezTo>
                  <a:pt x="774380" y="864949"/>
                  <a:pt x="1148585" y="867493"/>
                  <a:pt x="1522684" y="872837"/>
                </a:cubicBezTo>
                <a:lnTo>
                  <a:pt x="3309920" y="893618"/>
                </a:lnTo>
                <a:cubicBezTo>
                  <a:pt x="3379193" y="900545"/>
                  <a:pt x="3448227" y="910538"/>
                  <a:pt x="3517738" y="914400"/>
                </a:cubicBezTo>
                <a:cubicBezTo>
                  <a:pt x="3697703" y="924398"/>
                  <a:pt x="3879133" y="913493"/>
                  <a:pt x="4058065" y="935182"/>
                </a:cubicBezTo>
                <a:cubicBezTo>
                  <a:pt x="4110438" y="941530"/>
                  <a:pt x="4153489" y="980845"/>
                  <a:pt x="4203538" y="997528"/>
                </a:cubicBezTo>
                <a:cubicBezTo>
                  <a:pt x="4237048" y="1008698"/>
                  <a:pt x="4272811" y="1011382"/>
                  <a:pt x="4307447" y="1018309"/>
                </a:cubicBezTo>
                <a:cubicBezTo>
                  <a:pt x="4328229" y="1032164"/>
                  <a:pt x="4347453" y="1048703"/>
                  <a:pt x="4369793" y="1059873"/>
                </a:cubicBezTo>
                <a:cubicBezTo>
                  <a:pt x="4529995" y="1139974"/>
                  <a:pt x="4525060" y="1097769"/>
                  <a:pt x="4764647" y="1080655"/>
                </a:cubicBezTo>
                <a:cubicBezTo>
                  <a:pt x="5132076" y="1019416"/>
                  <a:pt x="4673746" y="1097183"/>
                  <a:pt x="4993247" y="1039091"/>
                </a:cubicBezTo>
                <a:cubicBezTo>
                  <a:pt x="5034704" y="1031553"/>
                  <a:pt x="5076619" y="1026573"/>
                  <a:pt x="5117938" y="1018309"/>
                </a:cubicBezTo>
                <a:cubicBezTo>
                  <a:pt x="5145945" y="1012708"/>
                  <a:pt x="5172992" y="1002792"/>
                  <a:pt x="5201065" y="997528"/>
                </a:cubicBezTo>
                <a:cubicBezTo>
                  <a:pt x="5283896" y="981997"/>
                  <a:pt x="5367810" y="972492"/>
                  <a:pt x="5450447" y="955964"/>
                </a:cubicBezTo>
                <a:lnTo>
                  <a:pt x="5554356" y="935182"/>
                </a:lnTo>
                <a:cubicBezTo>
                  <a:pt x="5595813" y="927644"/>
                  <a:pt x="5637728" y="922664"/>
                  <a:pt x="5679047" y="914400"/>
                </a:cubicBezTo>
                <a:cubicBezTo>
                  <a:pt x="5707054" y="908799"/>
                  <a:pt x="5734167" y="899219"/>
                  <a:pt x="5762174" y="893618"/>
                </a:cubicBezTo>
                <a:cubicBezTo>
                  <a:pt x="5803493" y="885354"/>
                  <a:pt x="5845408" y="880375"/>
                  <a:pt x="5886865" y="872837"/>
                </a:cubicBezTo>
                <a:cubicBezTo>
                  <a:pt x="5921618" y="866518"/>
                  <a:pt x="5956138" y="858982"/>
                  <a:pt x="5990774" y="852055"/>
                </a:cubicBezTo>
                <a:cubicBezTo>
                  <a:pt x="6184738" y="858982"/>
                  <a:pt x="6380173" y="847999"/>
                  <a:pt x="6572665" y="872837"/>
                </a:cubicBezTo>
                <a:cubicBezTo>
                  <a:pt x="6601813" y="876598"/>
                  <a:pt x="6610088" y="919605"/>
                  <a:pt x="6635011" y="935182"/>
                </a:cubicBezTo>
                <a:cubicBezTo>
                  <a:pt x="6695348" y="972893"/>
                  <a:pt x="6756394" y="978770"/>
                  <a:pt x="6822047" y="997528"/>
                </a:cubicBezTo>
                <a:cubicBezTo>
                  <a:pt x="6843110" y="1003546"/>
                  <a:pt x="6863611" y="1011382"/>
                  <a:pt x="6884393" y="1018309"/>
                </a:cubicBezTo>
                <a:cubicBezTo>
                  <a:pt x="7062568" y="1255879"/>
                  <a:pt x="6816264" y="965962"/>
                  <a:pt x="7050647" y="1122218"/>
                </a:cubicBezTo>
                <a:cubicBezTo>
                  <a:pt x="7087554" y="1146823"/>
                  <a:pt x="7104305" y="1192976"/>
                  <a:pt x="7133774" y="1226128"/>
                </a:cubicBezTo>
                <a:cubicBezTo>
                  <a:pt x="7159808" y="1255416"/>
                  <a:pt x="7191097" y="1279764"/>
                  <a:pt x="7216902" y="1309255"/>
                </a:cubicBezTo>
                <a:cubicBezTo>
                  <a:pt x="7257507" y="1355661"/>
                  <a:pt x="7315043" y="1443190"/>
                  <a:pt x="7341593" y="1496291"/>
                </a:cubicBezTo>
                <a:cubicBezTo>
                  <a:pt x="7358276" y="1529657"/>
                  <a:pt x="7370408" y="1565142"/>
                  <a:pt x="7383156" y="1600200"/>
                </a:cubicBezTo>
                <a:cubicBezTo>
                  <a:pt x="7398128" y="1641374"/>
                  <a:pt x="7410865" y="1683327"/>
                  <a:pt x="7424720" y="1724891"/>
                </a:cubicBezTo>
                <a:cubicBezTo>
                  <a:pt x="7431647" y="1745673"/>
                  <a:pt x="7440189" y="1765985"/>
                  <a:pt x="7445502" y="1787237"/>
                </a:cubicBezTo>
                <a:cubicBezTo>
                  <a:pt x="7452429" y="1814946"/>
                  <a:pt x="7458438" y="1842901"/>
                  <a:pt x="7466284" y="1870364"/>
                </a:cubicBezTo>
                <a:cubicBezTo>
                  <a:pt x="7507569" y="2014864"/>
                  <a:pt x="7462125" y="1838495"/>
                  <a:pt x="7528629" y="2015837"/>
                </a:cubicBezTo>
                <a:cubicBezTo>
                  <a:pt x="7538658" y="2042580"/>
                  <a:pt x="7541564" y="2071501"/>
                  <a:pt x="7549411" y="2098964"/>
                </a:cubicBezTo>
                <a:cubicBezTo>
                  <a:pt x="7592012" y="2248065"/>
                  <a:pt x="7548726" y="2053970"/>
                  <a:pt x="7590974" y="2265218"/>
                </a:cubicBezTo>
                <a:cubicBezTo>
                  <a:pt x="7584047" y="2382982"/>
                  <a:pt x="7593328" y="2502833"/>
                  <a:pt x="7570193" y="2618509"/>
                </a:cubicBezTo>
                <a:cubicBezTo>
                  <a:pt x="7564429" y="2647328"/>
                  <a:pt x="7524150" y="2656401"/>
                  <a:pt x="7507847" y="2680855"/>
                </a:cubicBezTo>
                <a:cubicBezTo>
                  <a:pt x="7482070" y="2719520"/>
                  <a:pt x="7462760" y="2762400"/>
                  <a:pt x="7445502" y="2805546"/>
                </a:cubicBezTo>
                <a:cubicBezTo>
                  <a:pt x="7434894" y="2832065"/>
                  <a:pt x="7434749" y="2861930"/>
                  <a:pt x="7424720" y="2888673"/>
                </a:cubicBezTo>
                <a:cubicBezTo>
                  <a:pt x="7413842" y="2917680"/>
                  <a:pt x="7395360" y="2943325"/>
                  <a:pt x="7383156" y="2971800"/>
                </a:cubicBezTo>
                <a:cubicBezTo>
                  <a:pt x="7374527" y="2991935"/>
                  <a:pt x="7373013" y="3014997"/>
                  <a:pt x="7362374" y="3034146"/>
                </a:cubicBezTo>
                <a:cubicBezTo>
                  <a:pt x="7338115" y="3077813"/>
                  <a:pt x="7306956" y="3117273"/>
                  <a:pt x="7279247" y="3158837"/>
                </a:cubicBezTo>
                <a:cubicBezTo>
                  <a:pt x="7279245" y="3158841"/>
                  <a:pt x="7196122" y="3283525"/>
                  <a:pt x="7196120" y="3283528"/>
                </a:cubicBezTo>
                <a:cubicBezTo>
                  <a:pt x="7161484" y="3325091"/>
                  <a:pt x="7124033" y="3364463"/>
                  <a:pt x="7092211" y="3408218"/>
                </a:cubicBezTo>
                <a:cubicBezTo>
                  <a:pt x="7068453" y="3440885"/>
                  <a:pt x="7053623" y="3479461"/>
                  <a:pt x="7029865" y="3512128"/>
                </a:cubicBezTo>
                <a:cubicBezTo>
                  <a:pt x="6998043" y="3555883"/>
                  <a:pt x="6958418" y="3593535"/>
                  <a:pt x="6925956" y="3636818"/>
                </a:cubicBezTo>
                <a:cubicBezTo>
                  <a:pt x="6833738" y="3759775"/>
                  <a:pt x="6882011" y="3745057"/>
                  <a:pt x="6780484" y="3803073"/>
                </a:cubicBezTo>
                <a:cubicBezTo>
                  <a:pt x="6753586" y="3818443"/>
                  <a:pt x="6722565" y="3826630"/>
                  <a:pt x="6697356" y="3844637"/>
                </a:cubicBezTo>
                <a:cubicBezTo>
                  <a:pt x="6673441" y="3861719"/>
                  <a:pt x="6635011" y="3906982"/>
                  <a:pt x="6635011" y="3906982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50215" y="3962400"/>
            <a:ext cx="500798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04801" y="3810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optical path length </a:t>
            </a:r>
            <a:r>
              <a:rPr lang="en-US" sz="2000" dirty="0" smtClean="0">
                <a:latin typeface="Symbol" pitchFamily="18" charset="2"/>
              </a:rPr>
              <a:t>y</a:t>
            </a:r>
            <a:r>
              <a:rPr lang="en-US" sz="2000" dirty="0" smtClean="0"/>
              <a:t> + </a:t>
            </a:r>
            <a:r>
              <a:rPr lang="en-US" sz="2000" dirty="0" err="1" smtClean="0"/>
              <a:t>d</a:t>
            </a:r>
            <a:r>
              <a:rPr lang="en-US" sz="2000" dirty="0" err="1" smtClean="0">
                <a:latin typeface="Symbol" pitchFamily="18" charset="2"/>
              </a:rPr>
              <a:t>y</a:t>
            </a:r>
            <a:r>
              <a:rPr lang="en-US" sz="2000" dirty="0" smtClean="0"/>
              <a:t> for all rays starting from point </a:t>
            </a:r>
            <a:r>
              <a:rPr lang="en-US" sz="2000" dirty="0" err="1" smtClean="0"/>
              <a:t>d</a:t>
            </a:r>
            <a:r>
              <a:rPr lang="en-US" sz="2000" dirty="0" err="1" smtClean="0">
                <a:latin typeface="Symbol" pitchFamily="18" charset="2"/>
              </a:rPr>
              <a:t>x</a:t>
            </a:r>
            <a:r>
              <a:rPr lang="en-US" sz="2000" dirty="0" smtClean="0"/>
              <a:t> and arriving at point </a:t>
            </a:r>
            <a:r>
              <a:rPr lang="en-US" sz="2000" dirty="0" err="1" smtClean="0"/>
              <a:t>d</a:t>
            </a:r>
            <a:r>
              <a:rPr lang="en-US" sz="2000" dirty="0" err="1" smtClean="0">
                <a:latin typeface="Symbol" pitchFamily="18" charset="2"/>
              </a:rPr>
              <a:t>x</a:t>
            </a:r>
            <a:r>
              <a:rPr lang="en-US" sz="2000" dirty="0" smtClean="0"/>
              <a:t>’ must be the same.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635984"/>
            <a:ext cx="5791200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This is the condition that the paths of rays in the optical system must satisfy to have image formation for a small line segment using broad beams.</a:t>
            </a:r>
          </a:p>
          <a:p>
            <a:endParaRPr lang="en-US" sz="2000" dirty="0"/>
          </a:p>
          <a:p>
            <a:r>
              <a:rPr lang="en-US" sz="2000" dirty="0" smtClean="0"/>
              <a:t>It must be fulfilled for all rays staring from O.</a:t>
            </a:r>
            <a:endParaRPr lang="en-US" sz="20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295400"/>
            <a:ext cx="35433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7543800" y="5638800"/>
            <a:ext cx="15240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553200" y="6019800"/>
            <a:ext cx="11430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19400" y="5638800"/>
            <a:ext cx="11430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457200"/>
            <a:ext cx="5713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Image formation by axially-symmetric optical system.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2514600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Take object to be a line segment on the optical axis.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2514600"/>
            <a:ext cx="236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Image is also on optical axis by axial symmetry.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97808" y="4419600"/>
            <a:ext cx="73793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 ray approaching the optical system along the optical axis has </a:t>
            </a:r>
            <a:r>
              <a:rPr lang="en-US" sz="2000" dirty="0" err="1" smtClean="0"/>
              <a:t>n</a:t>
            </a:r>
            <a:r>
              <a:rPr lang="en-US" sz="2000" baseline="-25000" dirty="0" err="1" smtClean="0"/>
              <a:t>x</a:t>
            </a:r>
            <a:r>
              <a:rPr lang="en-US" sz="2000" dirty="0" smtClean="0"/>
              <a:t> = 1.</a:t>
            </a:r>
          </a:p>
          <a:p>
            <a:endParaRPr lang="en-US" sz="2000" dirty="0"/>
          </a:p>
          <a:p>
            <a:r>
              <a:rPr lang="en-US" sz="2000" dirty="0" smtClean="0"/>
              <a:t>Afterwards, </a:t>
            </a:r>
            <a:r>
              <a:rPr lang="en-US" sz="2000" dirty="0" err="1" smtClean="0"/>
              <a:t>n</a:t>
            </a:r>
            <a:r>
              <a:rPr lang="en-US" sz="2000" baseline="-25000" dirty="0" err="1" smtClean="0"/>
              <a:t>x</a:t>
            </a:r>
            <a:r>
              <a:rPr lang="en-US" sz="2000" dirty="0" smtClean="0"/>
              <a:t>’ = 1 by symmetry, i.e. it is </a:t>
            </a:r>
            <a:r>
              <a:rPr lang="en-US" sz="2000" dirty="0" err="1" smtClean="0"/>
              <a:t>undeflected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219200"/>
            <a:ext cx="40005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304800"/>
            <a:ext cx="16355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these rays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429003" y="819090"/>
            <a:ext cx="4107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General condition of image formation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495800" y="1504890"/>
            <a:ext cx="3830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 specific direction of line segment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2209800"/>
            <a:ext cx="3400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Specific case of axial symmetry</a:t>
            </a:r>
            <a:endParaRPr lang="en-US" sz="20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2037" y="716258"/>
            <a:ext cx="2976563" cy="1950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390900"/>
            <a:ext cx="2922214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Left Brace 10"/>
          <p:cNvSpPr/>
          <p:nvPr/>
        </p:nvSpPr>
        <p:spPr>
          <a:xfrm>
            <a:off x="762000" y="1524000"/>
            <a:ext cx="381000" cy="1066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60173" y="2119745"/>
            <a:ext cx="758136" cy="1563535"/>
          </a:xfrm>
          <a:custGeom>
            <a:avLst/>
            <a:gdLst>
              <a:gd name="connsiteX0" fmla="*/ 363282 w 758136"/>
              <a:gd name="connsiteY0" fmla="*/ 0 h 1563535"/>
              <a:gd name="connsiteX1" fmla="*/ 155463 w 758136"/>
              <a:gd name="connsiteY1" fmla="*/ 103910 h 1563535"/>
              <a:gd name="connsiteX2" fmla="*/ 93118 w 758136"/>
              <a:gd name="connsiteY2" fmla="*/ 166255 h 1563535"/>
              <a:gd name="connsiteX3" fmla="*/ 72336 w 758136"/>
              <a:gd name="connsiteY3" fmla="*/ 228600 h 1563535"/>
              <a:gd name="connsiteX4" fmla="*/ 9991 w 758136"/>
              <a:gd name="connsiteY4" fmla="*/ 290946 h 1563535"/>
              <a:gd name="connsiteX5" fmla="*/ 30772 w 758136"/>
              <a:gd name="connsiteY5" fmla="*/ 457200 h 1563535"/>
              <a:gd name="connsiteX6" fmla="*/ 93118 w 758136"/>
              <a:gd name="connsiteY6" fmla="*/ 644237 h 1563535"/>
              <a:gd name="connsiteX7" fmla="*/ 176245 w 758136"/>
              <a:gd name="connsiteY7" fmla="*/ 810491 h 1563535"/>
              <a:gd name="connsiteX8" fmla="*/ 300936 w 758136"/>
              <a:gd name="connsiteY8" fmla="*/ 1080655 h 1563535"/>
              <a:gd name="connsiteX9" fmla="*/ 384063 w 758136"/>
              <a:gd name="connsiteY9" fmla="*/ 1184564 h 1563535"/>
              <a:gd name="connsiteX10" fmla="*/ 467191 w 758136"/>
              <a:gd name="connsiteY10" fmla="*/ 1309255 h 1563535"/>
              <a:gd name="connsiteX11" fmla="*/ 654227 w 758136"/>
              <a:gd name="connsiteY11" fmla="*/ 1475510 h 1563535"/>
              <a:gd name="connsiteX12" fmla="*/ 758136 w 758136"/>
              <a:gd name="connsiteY12" fmla="*/ 1558637 h 1563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8136" h="1563535">
                <a:moveTo>
                  <a:pt x="363282" y="0"/>
                </a:moveTo>
                <a:cubicBezTo>
                  <a:pt x="275656" y="35050"/>
                  <a:pt x="233120" y="45667"/>
                  <a:pt x="155463" y="103910"/>
                </a:cubicBezTo>
                <a:cubicBezTo>
                  <a:pt x="131951" y="121544"/>
                  <a:pt x="113900" y="145473"/>
                  <a:pt x="93118" y="166255"/>
                </a:cubicBezTo>
                <a:cubicBezTo>
                  <a:pt x="86191" y="187037"/>
                  <a:pt x="84487" y="210373"/>
                  <a:pt x="72336" y="228600"/>
                </a:cubicBezTo>
                <a:cubicBezTo>
                  <a:pt x="56033" y="253054"/>
                  <a:pt x="15248" y="262030"/>
                  <a:pt x="9991" y="290946"/>
                </a:cubicBezTo>
                <a:cubicBezTo>
                  <a:pt x="0" y="345894"/>
                  <a:pt x="21591" y="402111"/>
                  <a:pt x="30772" y="457200"/>
                </a:cubicBezTo>
                <a:cubicBezTo>
                  <a:pt x="47372" y="556803"/>
                  <a:pt x="58225" y="539559"/>
                  <a:pt x="93118" y="644237"/>
                </a:cubicBezTo>
                <a:cubicBezTo>
                  <a:pt x="172109" y="881207"/>
                  <a:pt x="36362" y="558702"/>
                  <a:pt x="176245" y="810491"/>
                </a:cubicBezTo>
                <a:cubicBezTo>
                  <a:pt x="241058" y="927154"/>
                  <a:pt x="200731" y="955399"/>
                  <a:pt x="300936" y="1080655"/>
                </a:cubicBezTo>
                <a:cubicBezTo>
                  <a:pt x="328645" y="1115291"/>
                  <a:pt x="357974" y="1148692"/>
                  <a:pt x="384063" y="1184564"/>
                </a:cubicBezTo>
                <a:cubicBezTo>
                  <a:pt x="413444" y="1224963"/>
                  <a:pt x="435212" y="1270880"/>
                  <a:pt x="467191" y="1309255"/>
                </a:cubicBezTo>
                <a:cubicBezTo>
                  <a:pt x="671960" y="1554977"/>
                  <a:pt x="516452" y="1357417"/>
                  <a:pt x="654227" y="1475510"/>
                </a:cubicBezTo>
                <a:cubicBezTo>
                  <a:pt x="756923" y="1563535"/>
                  <a:pt x="695574" y="1558637"/>
                  <a:pt x="758136" y="1558637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9600"/>
            <a:ext cx="2286000" cy="929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18402" y="685800"/>
            <a:ext cx="504939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24450" y="2209800"/>
            <a:ext cx="2571750" cy="3066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52400" y="152400"/>
            <a:ext cx="33433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Condition for image formation</a:t>
            </a:r>
            <a:endParaRPr lang="en-US" sz="2000" dirty="0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5453063"/>
            <a:ext cx="3731966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Down Arrow 8"/>
          <p:cNvSpPr/>
          <p:nvPr/>
        </p:nvSpPr>
        <p:spPr>
          <a:xfrm>
            <a:off x="990600" y="1905000"/>
            <a:ext cx="1066800" cy="3429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4012" y="1447800"/>
            <a:ext cx="4528152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1000" y="1276290"/>
            <a:ext cx="214437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Line segment </a:t>
            </a:r>
            <a:r>
              <a:rPr lang="en-US" sz="2000" dirty="0" err="1" smtClean="0"/>
              <a:t>dr</a:t>
            </a:r>
            <a:r>
              <a:rPr lang="en-US" sz="2000" dirty="0" smtClean="0"/>
              <a:t>    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3352800"/>
            <a:ext cx="365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Object is a small portion of a plane perpendicular to the optical axis.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562601" y="3254514"/>
            <a:ext cx="32003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Image is also perpendicular to the axis.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381000"/>
            <a:ext cx="4599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Next consider perpendicular line segment.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478</Words>
  <Application>Microsoft Office PowerPoint</Application>
  <PresentationFormat>On-screen Show (4:3)</PresentationFormat>
  <Paragraphs>50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Image formation with broad bundles of rays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Image formation with broad bundles of rays</dc:title>
  <dc:creator>Your User Name</dc:creator>
  <cp:lastModifiedBy>Your User Name</cp:lastModifiedBy>
  <cp:revision>13</cp:revision>
  <dcterms:created xsi:type="dcterms:W3CDTF">2015-09-07T14:56:46Z</dcterms:created>
  <dcterms:modified xsi:type="dcterms:W3CDTF">2015-09-07T18:27:31Z</dcterms:modified>
</cp:coreProperties>
</file>