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71" r:id="rId14"/>
    <p:sldId id="272" r:id="rId15"/>
    <p:sldId id="273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460" y="1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ADDE-5139-472F-98B3-CAD00E7E075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CC21-2BB8-4A9E-A757-B15557CFA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ADDE-5139-472F-98B3-CAD00E7E075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CC21-2BB8-4A9E-A757-B15557CFA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ADDE-5139-472F-98B3-CAD00E7E075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CC21-2BB8-4A9E-A757-B15557CFA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ADDE-5139-472F-98B3-CAD00E7E075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CC21-2BB8-4A9E-A757-B15557CFA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ADDE-5139-472F-98B3-CAD00E7E075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CC21-2BB8-4A9E-A757-B15557CFA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ADDE-5139-472F-98B3-CAD00E7E075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CC21-2BB8-4A9E-A757-B15557CFA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ADDE-5139-472F-98B3-CAD00E7E075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CC21-2BB8-4A9E-A757-B15557CFA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ADDE-5139-472F-98B3-CAD00E7E075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CC21-2BB8-4A9E-A757-B15557CFA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ADDE-5139-472F-98B3-CAD00E7E075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CC21-2BB8-4A9E-A757-B15557CFA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ADDE-5139-472F-98B3-CAD00E7E075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CC21-2BB8-4A9E-A757-B15557CFA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ADDE-5139-472F-98B3-CAD00E7E075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CC21-2BB8-4A9E-A757-B15557CFA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3ADDE-5139-472F-98B3-CAD00E7E075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9CC21-2BB8-4A9E-A757-B15557CFA33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Lienard-Wiechert</a:t>
            </a:r>
            <a:r>
              <a:rPr lang="en-US" dirty="0"/>
              <a:t> Potentials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LL2 Section 63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410200" y="2590800"/>
            <a:ext cx="2895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5257800"/>
            <a:ext cx="15240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28194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524" y="0"/>
            <a:ext cx="8077200" cy="253678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97140"/>
            <a:ext cx="5181600" cy="29383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0" y="4052725"/>
            <a:ext cx="2307124" cy="12260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28314" y="5546337"/>
            <a:ext cx="5410200" cy="1305627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2514600" y="5257800"/>
            <a:ext cx="914400" cy="4452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933414" y="5222069"/>
            <a:ext cx="1076986" cy="5310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410200" y="6477000"/>
            <a:ext cx="1143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B945BF5-E9A6-4E89-820F-A93C7A6F497C}"/>
              </a:ext>
            </a:extLst>
          </p:cNvPr>
          <p:cNvCxnSpPr/>
          <p:nvPr/>
        </p:nvCxnSpPr>
        <p:spPr>
          <a:xfrm>
            <a:off x="7772400" y="457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66800" y="1524000"/>
            <a:ext cx="38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5562600"/>
            <a:ext cx="24384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82"/>
            <a:ext cx="9144000" cy="684643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590800"/>
            <a:ext cx="877316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514600" y="2438400"/>
            <a:ext cx="4419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14800" y="2971800"/>
            <a:ext cx="2438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247370" y="4343400"/>
            <a:ext cx="382043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All right side terms are evaluated at </a:t>
            </a:r>
            <a:r>
              <a:rPr lang="en-US" sz="2000" i="1" dirty="0"/>
              <a:t>t’.</a:t>
            </a:r>
          </a:p>
          <a:p>
            <a:r>
              <a:rPr lang="en-US" sz="2000" b="1" i="1" dirty="0"/>
              <a:t>H</a:t>
            </a:r>
            <a:r>
              <a:rPr lang="en-US" sz="2000" dirty="0"/>
              <a:t> and </a:t>
            </a:r>
            <a:r>
              <a:rPr lang="en-US" sz="2000" b="1" i="1" dirty="0"/>
              <a:t>E</a:t>
            </a:r>
            <a:r>
              <a:rPr lang="en-US" sz="2000" dirty="0"/>
              <a:t> are perpendicular.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838200"/>
            <a:ext cx="7924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E-field has two terms</a:t>
            </a:r>
          </a:p>
          <a:p>
            <a:pPr lvl="1"/>
            <a:r>
              <a:rPr lang="en-US" sz="2000" dirty="0"/>
              <a:t>The 1</a:t>
            </a:r>
            <a:r>
              <a:rPr lang="en-US" sz="2000" baseline="30000" dirty="0"/>
              <a:t>st</a:t>
            </a:r>
            <a:r>
              <a:rPr lang="en-US" sz="2000" dirty="0"/>
              <a:t> depends only on </a:t>
            </a:r>
            <a:r>
              <a:rPr lang="en-US" sz="2000" b="1" dirty="0"/>
              <a:t>v</a:t>
            </a:r>
            <a:r>
              <a:rPr lang="en-US" sz="2000" dirty="0"/>
              <a:t>, not d</a:t>
            </a:r>
            <a:r>
              <a:rPr lang="en-US" sz="2000" b="1" dirty="0"/>
              <a:t>v</a:t>
            </a:r>
            <a:r>
              <a:rPr lang="en-US" sz="2000" dirty="0"/>
              <a:t>/</a:t>
            </a:r>
            <a:r>
              <a:rPr lang="en-US" sz="2000" dirty="0" err="1"/>
              <a:t>dt.</a:t>
            </a:r>
            <a:r>
              <a:rPr lang="en-US" sz="2000" dirty="0"/>
              <a:t>  Goes as 1/R</a:t>
            </a:r>
            <a:r>
              <a:rPr lang="en-US" sz="2000" baseline="30000" dirty="0"/>
              <a:t>2</a:t>
            </a:r>
            <a:r>
              <a:rPr lang="en-US" sz="2000" dirty="0"/>
              <a:t>. This is the field of a uniformly moving charge.</a:t>
            </a:r>
          </a:p>
          <a:p>
            <a:pPr lvl="1"/>
            <a:r>
              <a:rPr lang="en-US" sz="2000" dirty="0"/>
              <a:t>The 2</a:t>
            </a:r>
            <a:r>
              <a:rPr lang="en-US" sz="2000" baseline="30000" dirty="0"/>
              <a:t>nd</a:t>
            </a:r>
            <a:r>
              <a:rPr lang="en-US" sz="2000" dirty="0"/>
              <a:t> depends on d</a:t>
            </a:r>
            <a:r>
              <a:rPr lang="en-US" sz="2000" b="1" dirty="0"/>
              <a:t>v</a:t>
            </a:r>
            <a:r>
              <a:rPr lang="en-US" sz="2000" dirty="0"/>
              <a:t>/</a:t>
            </a:r>
            <a:r>
              <a:rPr lang="en-US" sz="2000" dirty="0" err="1"/>
              <a:t>dt.</a:t>
            </a:r>
            <a:r>
              <a:rPr lang="en-US" sz="2000" dirty="0"/>
              <a:t>  Goes as 1/R, i.e. falls off more slowly.  This is the radiation term.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12329"/>
          <a:stretch/>
        </p:blipFill>
        <p:spPr bwMode="auto">
          <a:xfrm>
            <a:off x="228600" y="1600200"/>
            <a:ext cx="8699982" cy="487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990600" y="533400"/>
            <a:ext cx="1977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Constant velocity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" y="1752600"/>
            <a:ext cx="1524001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Vector in the first term =</a:t>
            </a:r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743200"/>
            <a:ext cx="4572000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The distance from charge to field point at the moment of observation</a:t>
            </a:r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4038600"/>
            <a:ext cx="325717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Denominator in the first term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5388114"/>
            <a:ext cx="25146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See derivation on the next page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20489" t="13114" r="36036" b="54098"/>
          <a:stretch/>
        </p:blipFill>
        <p:spPr bwMode="auto">
          <a:xfrm>
            <a:off x="1905000" y="2133600"/>
            <a:ext cx="3886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788448" y="2038290"/>
            <a:ext cx="171675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First term     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00800" y="2133600"/>
            <a:ext cx="2611621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Field of a uniformly moving charge. </a:t>
            </a:r>
          </a:p>
          <a:p>
            <a:r>
              <a:rPr lang="en-US" sz="2000" dirty="0"/>
              <a:t>Same formula as (38.8).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28600"/>
            <a:ext cx="838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Electric field points along the line from the </a:t>
            </a:r>
            <a:r>
              <a:rPr lang="en-US" sz="2000" i="1" dirty="0"/>
              <a:t>present</a:t>
            </a:r>
            <a:r>
              <a:rPr lang="en-US" sz="2000" dirty="0"/>
              <a:t> position of the charge, even through the “message” originated at the retarded position.  </a:t>
            </a:r>
          </a:p>
          <a:p>
            <a:endParaRPr lang="en-US" sz="2000" dirty="0"/>
          </a:p>
          <a:p>
            <a:r>
              <a:rPr lang="en-US" sz="2000" dirty="0"/>
              <a:t>Sin</a:t>
            </a:r>
            <a:r>
              <a:rPr lang="en-US" sz="2000" baseline="30000" dirty="0"/>
              <a:t>2</a:t>
            </a:r>
            <a:r>
              <a:rPr lang="en-US" sz="2000" dirty="0">
                <a:latin typeface="Symbol" panose="05050102010706020507" pitchFamily="18" charset="2"/>
              </a:rPr>
              <a:t>q</a:t>
            </a:r>
            <a:r>
              <a:rPr lang="en-US" sz="2000" dirty="0"/>
              <a:t> factor flattens field in the forward and backward directions.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43434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R</a:t>
            </a:r>
            <a:r>
              <a:rPr lang="en-US" sz="2000" dirty="0"/>
              <a:t> and </a:t>
            </a:r>
            <a:r>
              <a:rPr lang="en-US" sz="2000" i="1" dirty="0">
                <a:latin typeface="Symbol" panose="05050102010706020507" pitchFamily="18" charset="2"/>
              </a:rPr>
              <a:t>q</a:t>
            </a:r>
            <a:r>
              <a:rPr lang="en-US" sz="2000" dirty="0"/>
              <a:t> are evaluated at the present time </a:t>
            </a:r>
            <a:r>
              <a:rPr lang="en-US" sz="2000" i="1" dirty="0"/>
              <a:t>t</a:t>
            </a:r>
            <a:r>
              <a:rPr lang="en-US" sz="2000" dirty="0"/>
              <a:t>, not the retarded time </a:t>
            </a:r>
            <a:r>
              <a:rPr lang="en-US" sz="2000" i="1" dirty="0"/>
              <a:t>t’</a:t>
            </a:r>
            <a:r>
              <a:rPr lang="en-US" sz="2000" dirty="0"/>
              <a:t>.</a:t>
            </a:r>
          </a:p>
        </p:txBody>
      </p:sp>
      <p:sp>
        <p:nvSpPr>
          <p:cNvPr id="7" name="Freeform 6"/>
          <p:cNvSpPr/>
          <p:nvPr/>
        </p:nvSpPr>
        <p:spPr>
          <a:xfrm>
            <a:off x="1910281" y="3466529"/>
            <a:ext cx="362139" cy="833867"/>
          </a:xfrm>
          <a:custGeom>
            <a:avLst/>
            <a:gdLst>
              <a:gd name="connsiteX0" fmla="*/ 244444 w 362139"/>
              <a:gd name="connsiteY0" fmla="*/ 824814 h 833867"/>
              <a:gd name="connsiteX1" fmla="*/ 199176 w 362139"/>
              <a:gd name="connsiteY1" fmla="*/ 833867 h 833867"/>
              <a:gd name="connsiteX2" fmla="*/ 126749 w 362139"/>
              <a:gd name="connsiteY2" fmla="*/ 815760 h 833867"/>
              <a:gd name="connsiteX3" fmla="*/ 45268 w 362139"/>
              <a:gd name="connsiteY3" fmla="*/ 743332 h 833867"/>
              <a:gd name="connsiteX4" fmla="*/ 0 w 362139"/>
              <a:gd name="connsiteY4" fmla="*/ 661851 h 833867"/>
              <a:gd name="connsiteX5" fmla="*/ 9054 w 362139"/>
              <a:gd name="connsiteY5" fmla="*/ 516996 h 833867"/>
              <a:gd name="connsiteX6" fmla="*/ 36214 w 362139"/>
              <a:gd name="connsiteY6" fmla="*/ 462675 h 833867"/>
              <a:gd name="connsiteX7" fmla="*/ 54321 w 362139"/>
              <a:gd name="connsiteY7" fmla="*/ 408354 h 833867"/>
              <a:gd name="connsiteX8" fmla="*/ 99588 w 362139"/>
              <a:gd name="connsiteY8" fmla="*/ 354033 h 833867"/>
              <a:gd name="connsiteX9" fmla="*/ 126749 w 362139"/>
              <a:gd name="connsiteY9" fmla="*/ 326873 h 833867"/>
              <a:gd name="connsiteX10" fmla="*/ 172016 w 362139"/>
              <a:gd name="connsiteY10" fmla="*/ 281606 h 833867"/>
              <a:gd name="connsiteX11" fmla="*/ 208230 w 362139"/>
              <a:gd name="connsiteY11" fmla="*/ 236338 h 833867"/>
              <a:gd name="connsiteX12" fmla="*/ 217283 w 362139"/>
              <a:gd name="connsiteY12" fmla="*/ 209178 h 833867"/>
              <a:gd name="connsiteX13" fmla="*/ 262551 w 362139"/>
              <a:gd name="connsiteY13" fmla="*/ 163911 h 833867"/>
              <a:gd name="connsiteX14" fmla="*/ 307818 w 362139"/>
              <a:gd name="connsiteY14" fmla="*/ 82429 h 833867"/>
              <a:gd name="connsiteX15" fmla="*/ 325925 w 362139"/>
              <a:gd name="connsiteY15" fmla="*/ 55269 h 833867"/>
              <a:gd name="connsiteX16" fmla="*/ 353085 w 362139"/>
              <a:gd name="connsiteY16" fmla="*/ 948 h 833867"/>
              <a:gd name="connsiteX17" fmla="*/ 362139 w 362139"/>
              <a:gd name="connsiteY17" fmla="*/ 948 h 833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62139" h="833867">
                <a:moveTo>
                  <a:pt x="244444" y="824814"/>
                </a:moveTo>
                <a:cubicBezTo>
                  <a:pt x="229355" y="827832"/>
                  <a:pt x="214564" y="833867"/>
                  <a:pt x="199176" y="833867"/>
                </a:cubicBezTo>
                <a:cubicBezTo>
                  <a:pt x="177322" y="833867"/>
                  <a:pt x="148183" y="822905"/>
                  <a:pt x="126749" y="815760"/>
                </a:cubicBezTo>
                <a:cubicBezTo>
                  <a:pt x="64734" y="753745"/>
                  <a:pt x="93734" y="775643"/>
                  <a:pt x="45268" y="743332"/>
                </a:cubicBezTo>
                <a:cubicBezTo>
                  <a:pt x="3760" y="681071"/>
                  <a:pt x="15936" y="709657"/>
                  <a:pt x="0" y="661851"/>
                </a:cubicBezTo>
                <a:cubicBezTo>
                  <a:pt x="3018" y="613566"/>
                  <a:pt x="3989" y="565109"/>
                  <a:pt x="9054" y="516996"/>
                </a:cubicBezTo>
                <a:cubicBezTo>
                  <a:pt x="12470" y="484543"/>
                  <a:pt x="23163" y="492040"/>
                  <a:pt x="36214" y="462675"/>
                </a:cubicBezTo>
                <a:cubicBezTo>
                  <a:pt x="43966" y="445234"/>
                  <a:pt x="40825" y="421850"/>
                  <a:pt x="54321" y="408354"/>
                </a:cubicBezTo>
                <a:cubicBezTo>
                  <a:pt x="133678" y="328997"/>
                  <a:pt x="36558" y="429668"/>
                  <a:pt x="99588" y="354033"/>
                </a:cubicBezTo>
                <a:cubicBezTo>
                  <a:pt x="107785" y="344197"/>
                  <a:pt x="118552" y="336709"/>
                  <a:pt x="126749" y="326873"/>
                </a:cubicBezTo>
                <a:cubicBezTo>
                  <a:pt x="164473" y="281605"/>
                  <a:pt x="122221" y="314803"/>
                  <a:pt x="172016" y="281606"/>
                </a:cubicBezTo>
                <a:cubicBezTo>
                  <a:pt x="194770" y="213338"/>
                  <a:pt x="161429" y="294838"/>
                  <a:pt x="208230" y="236338"/>
                </a:cubicBezTo>
                <a:cubicBezTo>
                  <a:pt x="214192" y="228886"/>
                  <a:pt x="213015" y="217714"/>
                  <a:pt x="217283" y="209178"/>
                </a:cubicBezTo>
                <a:cubicBezTo>
                  <a:pt x="232372" y="179000"/>
                  <a:pt x="235391" y="182017"/>
                  <a:pt x="262551" y="163911"/>
                </a:cubicBezTo>
                <a:cubicBezTo>
                  <a:pt x="278485" y="116105"/>
                  <a:pt x="266311" y="144690"/>
                  <a:pt x="307818" y="82429"/>
                </a:cubicBezTo>
                <a:lnTo>
                  <a:pt x="325925" y="55269"/>
                </a:lnTo>
                <a:cubicBezTo>
                  <a:pt x="333288" y="33179"/>
                  <a:pt x="335535" y="18498"/>
                  <a:pt x="353085" y="948"/>
                </a:cubicBezTo>
                <a:cubicBezTo>
                  <a:pt x="355219" y="-1186"/>
                  <a:pt x="359121" y="948"/>
                  <a:pt x="362139" y="9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784349" y="3657600"/>
            <a:ext cx="1267485" cy="724277"/>
          </a:xfrm>
          <a:custGeom>
            <a:avLst/>
            <a:gdLst>
              <a:gd name="connsiteX0" fmla="*/ 0 w 1267485"/>
              <a:gd name="connsiteY0" fmla="*/ 724277 h 724277"/>
              <a:gd name="connsiteX1" fmla="*/ 271603 w 1267485"/>
              <a:gd name="connsiteY1" fmla="*/ 706170 h 724277"/>
              <a:gd name="connsiteX2" fmla="*/ 371192 w 1267485"/>
              <a:gd name="connsiteY2" fmla="*/ 688063 h 724277"/>
              <a:gd name="connsiteX3" fmla="*/ 461726 w 1267485"/>
              <a:gd name="connsiteY3" fmla="*/ 642796 h 724277"/>
              <a:gd name="connsiteX4" fmla="*/ 516047 w 1267485"/>
              <a:gd name="connsiteY4" fmla="*/ 624689 h 724277"/>
              <a:gd name="connsiteX5" fmla="*/ 543207 w 1267485"/>
              <a:gd name="connsiteY5" fmla="*/ 615636 h 724277"/>
              <a:gd name="connsiteX6" fmla="*/ 570368 w 1267485"/>
              <a:gd name="connsiteY6" fmla="*/ 597529 h 724277"/>
              <a:gd name="connsiteX7" fmla="*/ 624689 w 1267485"/>
              <a:gd name="connsiteY7" fmla="*/ 579422 h 724277"/>
              <a:gd name="connsiteX8" fmla="*/ 651849 w 1267485"/>
              <a:gd name="connsiteY8" fmla="*/ 552261 h 724277"/>
              <a:gd name="connsiteX9" fmla="*/ 679009 w 1267485"/>
              <a:gd name="connsiteY9" fmla="*/ 543208 h 724277"/>
              <a:gd name="connsiteX10" fmla="*/ 769544 w 1267485"/>
              <a:gd name="connsiteY10" fmla="*/ 470780 h 724277"/>
              <a:gd name="connsiteX11" fmla="*/ 832918 w 1267485"/>
              <a:gd name="connsiteY11" fmla="*/ 407406 h 724277"/>
              <a:gd name="connsiteX12" fmla="*/ 860079 w 1267485"/>
              <a:gd name="connsiteY12" fmla="*/ 389299 h 724277"/>
              <a:gd name="connsiteX13" fmla="*/ 887239 w 1267485"/>
              <a:gd name="connsiteY13" fmla="*/ 362139 h 724277"/>
              <a:gd name="connsiteX14" fmla="*/ 914400 w 1267485"/>
              <a:gd name="connsiteY14" fmla="*/ 353085 h 724277"/>
              <a:gd name="connsiteX15" fmla="*/ 959667 w 1267485"/>
              <a:gd name="connsiteY15" fmla="*/ 316871 h 724277"/>
              <a:gd name="connsiteX16" fmla="*/ 977774 w 1267485"/>
              <a:gd name="connsiteY16" fmla="*/ 289711 h 724277"/>
              <a:gd name="connsiteX17" fmla="*/ 1032095 w 1267485"/>
              <a:gd name="connsiteY17" fmla="*/ 253497 h 724277"/>
              <a:gd name="connsiteX18" fmla="*/ 1068308 w 1267485"/>
              <a:gd name="connsiteY18" fmla="*/ 199176 h 724277"/>
              <a:gd name="connsiteX19" fmla="*/ 1086415 w 1267485"/>
              <a:gd name="connsiteY19" fmla="*/ 172016 h 724277"/>
              <a:gd name="connsiteX20" fmla="*/ 1113576 w 1267485"/>
              <a:gd name="connsiteY20" fmla="*/ 144855 h 724277"/>
              <a:gd name="connsiteX21" fmla="*/ 1149790 w 1267485"/>
              <a:gd name="connsiteY21" fmla="*/ 90535 h 724277"/>
              <a:gd name="connsiteX22" fmla="*/ 1167897 w 1267485"/>
              <a:gd name="connsiteY22" fmla="*/ 63374 h 724277"/>
              <a:gd name="connsiteX23" fmla="*/ 1195057 w 1267485"/>
              <a:gd name="connsiteY23" fmla="*/ 54321 h 724277"/>
              <a:gd name="connsiteX24" fmla="*/ 1267485 w 1267485"/>
              <a:gd name="connsiteY24" fmla="*/ 0 h 724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67485" h="724277">
                <a:moveTo>
                  <a:pt x="0" y="724277"/>
                </a:moveTo>
                <a:cubicBezTo>
                  <a:pt x="316814" y="711605"/>
                  <a:pt x="136991" y="730645"/>
                  <a:pt x="271603" y="706170"/>
                </a:cubicBezTo>
                <a:cubicBezTo>
                  <a:pt x="286161" y="703523"/>
                  <a:pt x="353981" y="693227"/>
                  <a:pt x="371192" y="688063"/>
                </a:cubicBezTo>
                <a:cubicBezTo>
                  <a:pt x="444396" y="666101"/>
                  <a:pt x="389965" y="675415"/>
                  <a:pt x="461726" y="642796"/>
                </a:cubicBezTo>
                <a:cubicBezTo>
                  <a:pt x="479102" y="634898"/>
                  <a:pt x="497940" y="630725"/>
                  <a:pt x="516047" y="624689"/>
                </a:cubicBezTo>
                <a:lnTo>
                  <a:pt x="543207" y="615636"/>
                </a:lnTo>
                <a:cubicBezTo>
                  <a:pt x="552261" y="609600"/>
                  <a:pt x="560425" y="601948"/>
                  <a:pt x="570368" y="597529"/>
                </a:cubicBezTo>
                <a:cubicBezTo>
                  <a:pt x="587809" y="589777"/>
                  <a:pt x="624689" y="579422"/>
                  <a:pt x="624689" y="579422"/>
                </a:cubicBezTo>
                <a:cubicBezTo>
                  <a:pt x="633742" y="570368"/>
                  <a:pt x="641196" y="559363"/>
                  <a:pt x="651849" y="552261"/>
                </a:cubicBezTo>
                <a:cubicBezTo>
                  <a:pt x="659789" y="546967"/>
                  <a:pt x="671476" y="549067"/>
                  <a:pt x="679009" y="543208"/>
                </a:cubicBezTo>
                <a:cubicBezTo>
                  <a:pt x="793965" y="453798"/>
                  <a:pt x="683498" y="513803"/>
                  <a:pt x="769544" y="470780"/>
                </a:cubicBezTo>
                <a:cubicBezTo>
                  <a:pt x="811052" y="408519"/>
                  <a:pt x="785113" y="423340"/>
                  <a:pt x="832918" y="407406"/>
                </a:cubicBezTo>
                <a:cubicBezTo>
                  <a:pt x="841972" y="401370"/>
                  <a:pt x="851720" y="396265"/>
                  <a:pt x="860079" y="389299"/>
                </a:cubicBezTo>
                <a:cubicBezTo>
                  <a:pt x="869915" y="381103"/>
                  <a:pt x="876586" y="369241"/>
                  <a:pt x="887239" y="362139"/>
                </a:cubicBezTo>
                <a:cubicBezTo>
                  <a:pt x="895180" y="356845"/>
                  <a:pt x="905346" y="356103"/>
                  <a:pt x="914400" y="353085"/>
                </a:cubicBezTo>
                <a:cubicBezTo>
                  <a:pt x="966286" y="275253"/>
                  <a:pt x="897198" y="366845"/>
                  <a:pt x="959667" y="316871"/>
                </a:cubicBezTo>
                <a:cubicBezTo>
                  <a:pt x="968164" y="310074"/>
                  <a:pt x="969585" y="296876"/>
                  <a:pt x="977774" y="289711"/>
                </a:cubicBezTo>
                <a:cubicBezTo>
                  <a:pt x="994152" y="275381"/>
                  <a:pt x="1032095" y="253497"/>
                  <a:pt x="1032095" y="253497"/>
                </a:cubicBezTo>
                <a:lnTo>
                  <a:pt x="1068308" y="199176"/>
                </a:lnTo>
                <a:cubicBezTo>
                  <a:pt x="1074344" y="190123"/>
                  <a:pt x="1078721" y="179710"/>
                  <a:pt x="1086415" y="172016"/>
                </a:cubicBezTo>
                <a:cubicBezTo>
                  <a:pt x="1095469" y="162962"/>
                  <a:pt x="1105715" y="154962"/>
                  <a:pt x="1113576" y="144855"/>
                </a:cubicBezTo>
                <a:cubicBezTo>
                  <a:pt x="1126936" y="127678"/>
                  <a:pt x="1137719" y="108642"/>
                  <a:pt x="1149790" y="90535"/>
                </a:cubicBezTo>
                <a:cubicBezTo>
                  <a:pt x="1155826" y="81481"/>
                  <a:pt x="1157574" y="66815"/>
                  <a:pt x="1167897" y="63374"/>
                </a:cubicBezTo>
                <a:lnTo>
                  <a:pt x="1195057" y="54321"/>
                </a:lnTo>
                <a:cubicBezTo>
                  <a:pt x="1256480" y="13372"/>
                  <a:pt x="1233990" y="33495"/>
                  <a:pt x="126748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3581400"/>
            <a:ext cx="1295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506462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72025" y="4086225"/>
            <a:ext cx="437197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7" y="1"/>
            <a:ext cx="919928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5289" r="32773" b="37941"/>
          <a:stretch/>
        </p:blipFill>
        <p:spPr bwMode="auto">
          <a:xfrm>
            <a:off x="0" y="2026440"/>
            <a:ext cx="5930020" cy="2147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895600" y="4876800"/>
            <a:ext cx="15240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038600" y="3581400"/>
            <a:ext cx="43434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2. Potentials at the field point are determined by the state of motion at the earlier time </a:t>
            </a:r>
            <a:r>
              <a:rPr lang="en-US" sz="2000" i="1" dirty="0"/>
              <a:t>t’</a:t>
            </a:r>
            <a:r>
              <a:rPr lang="en-US" sz="2000" dirty="0"/>
              <a:t>, where </a:t>
            </a:r>
            <a:r>
              <a:rPr lang="en-US" sz="2000" i="1" dirty="0"/>
              <a:t>t</a:t>
            </a:r>
            <a:r>
              <a:rPr lang="en-US" sz="2000" dirty="0"/>
              <a:t> = “now”.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1A7CA3-F202-4FB4-996C-E089205B4781}"/>
              </a:ext>
            </a:extLst>
          </p:cNvPr>
          <p:cNvSpPr txBox="1"/>
          <p:nvPr/>
        </p:nvSpPr>
        <p:spPr>
          <a:xfrm>
            <a:off x="533400" y="325630"/>
            <a:ext cx="8458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1.  </a:t>
            </a:r>
            <a:r>
              <a:rPr lang="en-US" sz="2000" dirty="0" err="1"/>
              <a:t>Lienard-Wiechert</a:t>
            </a:r>
            <a:r>
              <a:rPr lang="en-US" sz="2000" dirty="0"/>
              <a:t> potentials are the retarded potentials of a point charge moving in a trajectory </a:t>
            </a:r>
            <a:r>
              <a:rPr lang="en-US" sz="2000" b="1" dirty="0"/>
              <a:t>r</a:t>
            </a:r>
            <a:r>
              <a:rPr lang="en-US" sz="2000" dirty="0"/>
              <a:t> = </a:t>
            </a:r>
            <a:r>
              <a:rPr lang="en-US" sz="2000" b="1" dirty="0"/>
              <a:t>r</a:t>
            </a:r>
            <a:r>
              <a:rPr lang="en-US" sz="2000" b="1" baseline="-25000" dirty="0"/>
              <a:t>0</a:t>
            </a:r>
            <a:r>
              <a:rPr lang="en-US" sz="2000" dirty="0"/>
              <a:t>(t)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838200"/>
            <a:ext cx="5822471" cy="459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1551" t="38462" r="51517"/>
          <a:stretch/>
        </p:blipFill>
        <p:spPr bwMode="auto">
          <a:xfrm>
            <a:off x="5029200" y="2515134"/>
            <a:ext cx="2981417" cy="160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14300" y="4574749"/>
            <a:ext cx="5981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time t’ , when the signal that arrives to P at time t was sent, is determined by the root of this equation.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591EE86-5C81-4E81-AA98-6FD2770F20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300" y="838200"/>
            <a:ext cx="3581400" cy="2829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46BC055-DDE1-44A0-8396-FF46BDFC2F5F}"/>
              </a:ext>
            </a:extLst>
          </p:cNvPr>
          <p:cNvSpPr txBox="1"/>
          <p:nvPr/>
        </p:nvSpPr>
        <p:spPr>
          <a:xfrm>
            <a:off x="304800" y="292684"/>
            <a:ext cx="8305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Information about the state of motion at t’ propagates to P at speed c.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762000"/>
            <a:ext cx="77841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charge is momentarily at rest in an inertial reference frame at time </a:t>
            </a:r>
            <a:r>
              <a:rPr lang="en-US" sz="2000" i="1" dirty="0"/>
              <a:t>t’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77000" y="3886200"/>
            <a:ext cx="1697131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E-field line at </a:t>
            </a:r>
            <a:r>
              <a:rPr lang="en-US" sz="2000" i="1" dirty="0"/>
              <a:t>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209800"/>
            <a:ext cx="4702124" cy="3658711"/>
          </a:xfrm>
          <a:prstGeom prst="rect">
            <a:avLst/>
          </a:prstGeom>
        </p:spPr>
      </p:pic>
      <p:sp>
        <p:nvSpPr>
          <p:cNvPr id="7" name="Freeform 6"/>
          <p:cNvSpPr/>
          <p:nvPr/>
        </p:nvSpPr>
        <p:spPr>
          <a:xfrm>
            <a:off x="5196689" y="3947080"/>
            <a:ext cx="1104523" cy="163258"/>
          </a:xfrm>
          <a:custGeom>
            <a:avLst/>
            <a:gdLst>
              <a:gd name="connsiteX0" fmla="*/ 1104523 w 1104523"/>
              <a:gd name="connsiteY0" fmla="*/ 54552 h 163258"/>
              <a:gd name="connsiteX1" fmla="*/ 950614 w 1104523"/>
              <a:gd name="connsiteY1" fmla="*/ 36445 h 163258"/>
              <a:gd name="connsiteX2" fmla="*/ 832919 w 1104523"/>
              <a:gd name="connsiteY2" fmla="*/ 18338 h 163258"/>
              <a:gd name="connsiteX3" fmla="*/ 724277 w 1104523"/>
              <a:gd name="connsiteY3" fmla="*/ 231 h 163258"/>
              <a:gd name="connsiteX4" fmla="*/ 642796 w 1104523"/>
              <a:gd name="connsiteY4" fmla="*/ 18338 h 163258"/>
              <a:gd name="connsiteX5" fmla="*/ 606582 w 1104523"/>
              <a:gd name="connsiteY5" fmla="*/ 126979 h 163258"/>
              <a:gd name="connsiteX6" fmla="*/ 552261 w 1104523"/>
              <a:gd name="connsiteY6" fmla="*/ 154140 h 163258"/>
              <a:gd name="connsiteX7" fmla="*/ 27161 w 1104523"/>
              <a:gd name="connsiteY7" fmla="*/ 163193 h 163258"/>
              <a:gd name="connsiteX8" fmla="*/ 0 w 1104523"/>
              <a:gd name="connsiteY8" fmla="*/ 163193 h 163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4523" h="163258">
                <a:moveTo>
                  <a:pt x="1104523" y="54552"/>
                </a:moveTo>
                <a:cubicBezTo>
                  <a:pt x="1055983" y="49698"/>
                  <a:pt x="999526" y="45338"/>
                  <a:pt x="950614" y="36445"/>
                </a:cubicBezTo>
                <a:cubicBezTo>
                  <a:pt x="827397" y="14042"/>
                  <a:pt x="1059620" y="43526"/>
                  <a:pt x="832919" y="18338"/>
                </a:cubicBezTo>
                <a:cubicBezTo>
                  <a:pt x="798905" y="9834"/>
                  <a:pt x="758594" y="-1788"/>
                  <a:pt x="724277" y="231"/>
                </a:cubicBezTo>
                <a:cubicBezTo>
                  <a:pt x="696502" y="1865"/>
                  <a:pt x="669956" y="12302"/>
                  <a:pt x="642796" y="18338"/>
                </a:cubicBezTo>
                <a:cubicBezTo>
                  <a:pt x="579492" y="60541"/>
                  <a:pt x="647127" y="5346"/>
                  <a:pt x="606582" y="126979"/>
                </a:cubicBezTo>
                <a:cubicBezTo>
                  <a:pt x="603412" y="136488"/>
                  <a:pt x="561738" y="153829"/>
                  <a:pt x="552261" y="154140"/>
                </a:cubicBezTo>
                <a:cubicBezTo>
                  <a:pt x="377296" y="159877"/>
                  <a:pt x="202197" y="160324"/>
                  <a:pt x="27161" y="163193"/>
                </a:cubicBezTo>
                <a:cubicBezTo>
                  <a:pt x="18109" y="163341"/>
                  <a:pt x="9054" y="163193"/>
                  <a:pt x="0" y="163193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26718" t="50095" r="37353"/>
          <a:stretch/>
        </p:blipFill>
        <p:spPr bwMode="auto">
          <a:xfrm>
            <a:off x="2819400" y="1139951"/>
            <a:ext cx="2719294" cy="61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57213" y="269221"/>
            <a:ext cx="5716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 that inertial frame, the potentials at P at time </a:t>
            </a:r>
            <a:r>
              <a:rPr lang="en-US" sz="2000" i="1" dirty="0"/>
              <a:t>t</a:t>
            </a:r>
            <a:r>
              <a:rPr lang="en-US" sz="2000" dirty="0"/>
              <a:t> are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0" y="1085165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(since charge is at rest in that frame)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057400"/>
            <a:ext cx="4395900" cy="342043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7213" y="5943600"/>
            <a:ext cx="838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Potentials for the </a:t>
            </a:r>
            <a:r>
              <a:rPr lang="en-US" sz="2000" i="1" dirty="0"/>
              <a:t>lab frame </a:t>
            </a:r>
            <a:r>
              <a:rPr lang="en-US" sz="2000" dirty="0"/>
              <a:t>are found from potentials in the charge’s frame by Lorentz transform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1736" t="25502" r="18289" b="7314"/>
          <a:stretch/>
        </p:blipFill>
        <p:spPr bwMode="auto">
          <a:xfrm>
            <a:off x="228600" y="2689934"/>
            <a:ext cx="6312024" cy="3071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010400" y="2438400"/>
            <a:ext cx="11430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12506" y="426606"/>
            <a:ext cx="533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If v = 0, then the lab frame coincides with the rest frame of the charge, and the potentials coincide.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099" y="3605922"/>
            <a:ext cx="794690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If we can guess a 4-vector that has this property, then we know the 4-potential in any other frame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46505" y="6096000"/>
            <a:ext cx="32338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(Abbreviated as </a:t>
            </a:r>
            <a:r>
              <a:rPr lang="en-US" sz="2000" b="1" dirty="0"/>
              <a:t>r</a:t>
            </a:r>
            <a:r>
              <a:rPr lang="en-US" sz="2000" dirty="0"/>
              <a:t>’ in the text)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867400" y="5761608"/>
            <a:ext cx="76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962400" y="4343400"/>
            <a:ext cx="2978251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Four-velocity of the charge</a:t>
            </a:r>
          </a:p>
          <a:p>
            <a:endParaRPr lang="en-US" sz="2000" dirty="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BDF3FD7D-7402-4A32-B964-35A50AB8D1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2088" y="786120"/>
            <a:ext cx="2953787" cy="2333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7832" t="47408" r="30684" b="18385"/>
          <a:stretch/>
        </p:blipFill>
        <p:spPr bwMode="auto">
          <a:xfrm rot="184862">
            <a:off x="1828800" y="3429000"/>
            <a:ext cx="5459767" cy="12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0" y="685800"/>
            <a:ext cx="853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equation that determines </a:t>
            </a:r>
            <a:r>
              <a:rPr lang="en-US" sz="2000" i="1" dirty="0"/>
              <a:t>t’</a:t>
            </a:r>
            <a:r>
              <a:rPr lang="en-US" sz="2000" dirty="0"/>
              <a:t> , R(</a:t>
            </a:r>
            <a:r>
              <a:rPr lang="en-US" sz="2000" i="1" dirty="0"/>
              <a:t>t’</a:t>
            </a:r>
            <a:r>
              <a:rPr lang="en-US" sz="2000" dirty="0"/>
              <a:t>) = c (</a:t>
            </a:r>
            <a:r>
              <a:rPr lang="en-US" sz="2000" i="1" dirty="0"/>
              <a:t>t - t’</a:t>
            </a:r>
            <a:r>
              <a:rPr lang="en-US" sz="2000" dirty="0"/>
              <a:t>), is equivalent to </a:t>
            </a:r>
            <a:r>
              <a:rPr lang="en-US" sz="2000" dirty="0" err="1"/>
              <a:t>R</a:t>
            </a:r>
            <a:r>
              <a:rPr lang="en-US" sz="2000" baseline="-25000" dirty="0" err="1"/>
              <a:t>k</a:t>
            </a:r>
            <a:r>
              <a:rPr lang="en-US" sz="2000" dirty="0" err="1"/>
              <a:t>R</a:t>
            </a:r>
            <a:r>
              <a:rPr lang="en-US" sz="2000" baseline="30000" dirty="0" err="1"/>
              <a:t>k</a:t>
            </a:r>
            <a:r>
              <a:rPr lang="en-US" sz="2000" dirty="0"/>
              <a:t> = 0  (HW).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0932" y="2782669"/>
            <a:ext cx="3697487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err="1"/>
              <a:t>Lienard-Wiechert</a:t>
            </a:r>
            <a:r>
              <a:rPr lang="en-US" sz="2000" dirty="0"/>
              <a:t> Potentials (HW)</a:t>
            </a:r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114800" y="5220355"/>
            <a:ext cx="29187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R</a:t>
            </a:r>
            <a:r>
              <a:rPr lang="en-US" sz="2000" dirty="0"/>
              <a:t> and </a:t>
            </a:r>
            <a:r>
              <a:rPr lang="en-US" sz="2000" b="1" dirty="0"/>
              <a:t>v</a:t>
            </a:r>
            <a:r>
              <a:rPr lang="en-US" sz="2000" dirty="0"/>
              <a:t> are evaluated at t’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Fields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3499" t="2423" r="23748" b="73391"/>
          <a:stretch/>
        </p:blipFill>
        <p:spPr bwMode="auto">
          <a:xfrm>
            <a:off x="1676400" y="1219200"/>
            <a:ext cx="5693876" cy="1032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-15843" y="2362200"/>
            <a:ext cx="9159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Differentiations are with respect to coordinates of the field point P(</a:t>
            </a:r>
            <a:r>
              <a:rPr lang="en-US" sz="2000" dirty="0" err="1"/>
              <a:t>x,y,z</a:t>
            </a:r>
            <a:r>
              <a:rPr lang="en-US" sz="2000" dirty="0"/>
              <a:t>) at time of observation 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3562290"/>
            <a:ext cx="82784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Potentials are functions of t’, which depends on </a:t>
            </a:r>
            <a:r>
              <a:rPr lang="en-US" sz="2000" b="1" dirty="0"/>
              <a:t>r</a:t>
            </a:r>
            <a:r>
              <a:rPr lang="en-US" sz="2000" dirty="0"/>
              <a:t> &amp; t through </a:t>
            </a:r>
            <a:r>
              <a:rPr lang="en-US" sz="2000" b="1" dirty="0"/>
              <a:t>r </a:t>
            </a:r>
            <a:r>
              <a:rPr lang="en-US" sz="2000" dirty="0"/>
              <a:t>- </a:t>
            </a:r>
            <a:r>
              <a:rPr lang="en-US" sz="2000" b="1" dirty="0"/>
              <a:t>r</a:t>
            </a:r>
            <a:r>
              <a:rPr lang="en-US" sz="2000" baseline="-25000" dirty="0"/>
              <a:t>0</a:t>
            </a:r>
            <a:r>
              <a:rPr lang="en-US" sz="2000" dirty="0"/>
              <a:t>(t’) = c (t-t’)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4724400"/>
            <a:ext cx="59446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We need the derivatives of t’ with respect to t, x, y, &amp; z.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961</TotalTime>
  <Words>494</Words>
  <Application>Microsoft Office PowerPoint</Application>
  <PresentationFormat>On-screen Show (4:3)</PresentationFormat>
  <Paragraphs>39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Symbol</vt:lpstr>
      <vt:lpstr>Office Theme</vt:lpstr>
      <vt:lpstr>Lienard-Wiechert Potentials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Fields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Lienard-Wiechert Potentials</dc:title>
  <dc:creator>Your User Name</dc:creator>
  <cp:lastModifiedBy>Robert Peale</cp:lastModifiedBy>
  <cp:revision>19</cp:revision>
  <dcterms:created xsi:type="dcterms:W3CDTF">2013-11-17T03:07:33Z</dcterms:created>
  <dcterms:modified xsi:type="dcterms:W3CDTF">2021-11-30T19:20:36Z</dcterms:modified>
</cp:coreProperties>
</file>