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39741-33B1-4AEE-B26C-AE936F75C2B6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542BF-9518-436E-83B9-99F7AD7EA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1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08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68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48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32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44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8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542BF-9518-436E-83B9-99F7AD7EAE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20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2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3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3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9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1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8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5324-3A69-46E4-8BDA-BA3F97A960E0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B128-DDA4-41EF-88D0-7ED7DB2C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8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0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Spectral resolution of retarded potentials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0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81000"/>
            <a:ext cx="6249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Electromagnetic waves were spectrally resolved in section 49.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Static fields were spectrally resolved in section 51.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Now, spectrally resolve the fields due to moving charges.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0386" y="1828800"/>
            <a:ext cx="8214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Fourier expansion of the potentials of </a:t>
            </a:r>
            <a:r>
              <a:rPr lang="en-US" i="1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(t) and </a:t>
            </a:r>
            <a:r>
              <a:rPr lang="en-US" b="1" i="1" dirty="0" smtClean="0"/>
              <a:t>A</a:t>
            </a:r>
            <a:r>
              <a:rPr lang="en-US" dirty="0" smtClean="0"/>
              <a:t>(t), we have the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components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564" y="2362200"/>
            <a:ext cx="1447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0386" y="3810000"/>
            <a:ext cx="430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sources of </a:t>
            </a:r>
            <a:r>
              <a:rPr lang="en-US" i="1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(t) and </a:t>
            </a:r>
            <a:r>
              <a:rPr lang="en-US" b="1" i="1" dirty="0" smtClean="0"/>
              <a:t>A</a:t>
            </a:r>
            <a:r>
              <a:rPr lang="en-US" dirty="0" smtClean="0"/>
              <a:t>(t) are </a:t>
            </a:r>
            <a:r>
              <a:rPr lang="en-US" i="1" dirty="0" smtClean="0">
                <a:latin typeface="Symbol" panose="05050102010706020507" pitchFamily="18" charset="2"/>
              </a:rPr>
              <a:t>r</a:t>
            </a:r>
            <a:r>
              <a:rPr lang="en-US" dirty="0" smtClean="0"/>
              <a:t>(t) and </a:t>
            </a:r>
            <a:r>
              <a:rPr lang="en-US" b="1" i="1" dirty="0" smtClean="0"/>
              <a:t>j</a:t>
            </a:r>
            <a:r>
              <a:rPr lang="en-US" dirty="0" smtClean="0"/>
              <a:t>(t).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876799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component in the expansions of </a:t>
            </a:r>
            <a:r>
              <a:rPr lang="en-US" i="1" dirty="0" smtClean="0">
                <a:latin typeface="Symbol" panose="05050102010706020507" pitchFamily="18" charset="2"/>
              </a:rPr>
              <a:t>r</a:t>
            </a:r>
            <a:r>
              <a:rPr lang="en-US" dirty="0" smtClean="0"/>
              <a:t>(t) and </a:t>
            </a:r>
            <a:r>
              <a:rPr lang="en-US" b="1" i="1" dirty="0" smtClean="0"/>
              <a:t>j</a:t>
            </a:r>
            <a:r>
              <a:rPr lang="en-US" dirty="0" smtClean="0"/>
              <a:t>(t) gives the corresponding component of the potentials.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9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85800"/>
            <a:ext cx="127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(62.9)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1295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827" y="1304924"/>
            <a:ext cx="3514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4648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92552" y="2743200"/>
            <a:ext cx="2075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phase depends on the distance R from source point </a:t>
            </a:r>
            <a:r>
              <a:rPr lang="en-US" dirty="0" err="1" smtClean="0"/>
              <a:t>dV</a:t>
            </a:r>
            <a:r>
              <a:rPr lang="en-US" dirty="0" smtClean="0"/>
              <a:t> to field point.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4038600"/>
            <a:ext cx="29908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91000"/>
            <a:ext cx="14097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7" y="5334000"/>
            <a:ext cx="31527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5114925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3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1600200"/>
            <a:ext cx="32099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599" y="914400"/>
            <a:ext cx="540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differential equation for arbitrary field with charges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3810000"/>
            <a:ext cx="395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Must be satisfied for each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component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1758434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(62.3)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886325"/>
            <a:ext cx="34956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3505200"/>
            <a:ext cx="3284841" cy="82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62754"/>
            <a:ext cx="2209800" cy="79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2512381" y="5557421"/>
            <a:ext cx="508757" cy="807868"/>
          </a:xfrm>
          <a:custGeom>
            <a:avLst/>
            <a:gdLst>
              <a:gd name="connsiteX0" fmla="*/ 0 w 508757"/>
              <a:gd name="connsiteY0" fmla="*/ 807868 h 807868"/>
              <a:gd name="connsiteX1" fmla="*/ 44388 w 508757"/>
              <a:gd name="connsiteY1" fmla="*/ 798991 h 807868"/>
              <a:gd name="connsiteX2" fmla="*/ 79899 w 508757"/>
              <a:gd name="connsiteY2" fmla="*/ 781235 h 807868"/>
              <a:gd name="connsiteX3" fmla="*/ 106532 w 508757"/>
              <a:gd name="connsiteY3" fmla="*/ 772358 h 807868"/>
              <a:gd name="connsiteX4" fmla="*/ 150920 w 508757"/>
              <a:gd name="connsiteY4" fmla="*/ 727969 h 807868"/>
              <a:gd name="connsiteX5" fmla="*/ 204186 w 508757"/>
              <a:gd name="connsiteY5" fmla="*/ 692459 h 807868"/>
              <a:gd name="connsiteX6" fmla="*/ 239697 w 508757"/>
              <a:gd name="connsiteY6" fmla="*/ 656948 h 807868"/>
              <a:gd name="connsiteX7" fmla="*/ 266330 w 508757"/>
              <a:gd name="connsiteY7" fmla="*/ 630315 h 807868"/>
              <a:gd name="connsiteX8" fmla="*/ 301840 w 508757"/>
              <a:gd name="connsiteY8" fmla="*/ 594804 h 807868"/>
              <a:gd name="connsiteX9" fmla="*/ 337351 w 508757"/>
              <a:gd name="connsiteY9" fmla="*/ 532661 h 807868"/>
              <a:gd name="connsiteX10" fmla="*/ 355106 w 508757"/>
              <a:gd name="connsiteY10" fmla="*/ 514905 h 807868"/>
              <a:gd name="connsiteX11" fmla="*/ 372862 w 508757"/>
              <a:gd name="connsiteY11" fmla="*/ 488272 h 807868"/>
              <a:gd name="connsiteX12" fmla="*/ 390617 w 508757"/>
              <a:gd name="connsiteY12" fmla="*/ 452762 h 807868"/>
              <a:gd name="connsiteX13" fmla="*/ 426128 w 508757"/>
              <a:gd name="connsiteY13" fmla="*/ 417251 h 807868"/>
              <a:gd name="connsiteX14" fmla="*/ 452761 w 508757"/>
              <a:gd name="connsiteY14" fmla="*/ 337352 h 807868"/>
              <a:gd name="connsiteX15" fmla="*/ 470516 w 508757"/>
              <a:gd name="connsiteY15" fmla="*/ 284086 h 807868"/>
              <a:gd name="connsiteX16" fmla="*/ 488271 w 508757"/>
              <a:gd name="connsiteY16" fmla="*/ 266330 h 807868"/>
              <a:gd name="connsiteX17" fmla="*/ 497149 w 508757"/>
              <a:gd name="connsiteY17" fmla="*/ 239697 h 807868"/>
              <a:gd name="connsiteX18" fmla="*/ 506027 w 508757"/>
              <a:gd name="connsiteY18" fmla="*/ 0 h 807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8757" h="807868">
                <a:moveTo>
                  <a:pt x="0" y="807868"/>
                </a:moveTo>
                <a:cubicBezTo>
                  <a:pt x="14796" y="804909"/>
                  <a:pt x="30073" y="803763"/>
                  <a:pt x="44388" y="798991"/>
                </a:cubicBezTo>
                <a:cubicBezTo>
                  <a:pt x="56943" y="794806"/>
                  <a:pt x="67735" y="786448"/>
                  <a:pt x="79899" y="781235"/>
                </a:cubicBezTo>
                <a:cubicBezTo>
                  <a:pt x="88500" y="777549"/>
                  <a:pt x="97654" y="775317"/>
                  <a:pt x="106532" y="772358"/>
                </a:cubicBezTo>
                <a:cubicBezTo>
                  <a:pt x="121328" y="757562"/>
                  <a:pt x="133509" y="739576"/>
                  <a:pt x="150920" y="727969"/>
                </a:cubicBezTo>
                <a:cubicBezTo>
                  <a:pt x="168675" y="716132"/>
                  <a:pt x="189097" y="707548"/>
                  <a:pt x="204186" y="692459"/>
                </a:cubicBezTo>
                <a:lnTo>
                  <a:pt x="239697" y="656948"/>
                </a:lnTo>
                <a:lnTo>
                  <a:pt x="266330" y="630315"/>
                </a:lnTo>
                <a:cubicBezTo>
                  <a:pt x="285697" y="572208"/>
                  <a:pt x="258798" y="629237"/>
                  <a:pt x="301840" y="594804"/>
                </a:cubicBezTo>
                <a:cubicBezTo>
                  <a:pt x="314815" y="584424"/>
                  <a:pt x="329860" y="543898"/>
                  <a:pt x="337351" y="532661"/>
                </a:cubicBezTo>
                <a:cubicBezTo>
                  <a:pt x="341994" y="525697"/>
                  <a:pt x="349877" y="521441"/>
                  <a:pt x="355106" y="514905"/>
                </a:cubicBezTo>
                <a:cubicBezTo>
                  <a:pt x="361771" y="506573"/>
                  <a:pt x="367568" y="497536"/>
                  <a:pt x="372862" y="488272"/>
                </a:cubicBezTo>
                <a:cubicBezTo>
                  <a:pt x="379428" y="476782"/>
                  <a:pt x="382677" y="463349"/>
                  <a:pt x="390617" y="452762"/>
                </a:cubicBezTo>
                <a:cubicBezTo>
                  <a:pt x="400661" y="439370"/>
                  <a:pt x="426128" y="417251"/>
                  <a:pt x="426128" y="417251"/>
                </a:cubicBezTo>
                <a:lnTo>
                  <a:pt x="452761" y="337352"/>
                </a:lnTo>
                <a:lnTo>
                  <a:pt x="470516" y="284086"/>
                </a:lnTo>
                <a:lnTo>
                  <a:pt x="488271" y="266330"/>
                </a:lnTo>
                <a:cubicBezTo>
                  <a:pt x="491230" y="257452"/>
                  <a:pt x="495119" y="248832"/>
                  <a:pt x="497149" y="239697"/>
                </a:cubicBezTo>
                <a:cubicBezTo>
                  <a:pt x="516244" y="153774"/>
                  <a:pt x="506027" y="105552"/>
                  <a:pt x="506027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512381" y="5513017"/>
            <a:ext cx="1660124" cy="870028"/>
          </a:xfrm>
          <a:custGeom>
            <a:avLst/>
            <a:gdLst>
              <a:gd name="connsiteX0" fmla="*/ 0 w 1660124"/>
              <a:gd name="connsiteY0" fmla="*/ 870028 h 870028"/>
              <a:gd name="connsiteX1" fmla="*/ 44388 w 1660124"/>
              <a:gd name="connsiteY1" fmla="*/ 861150 h 870028"/>
              <a:gd name="connsiteX2" fmla="*/ 97654 w 1660124"/>
              <a:gd name="connsiteY2" fmla="*/ 843395 h 870028"/>
              <a:gd name="connsiteX3" fmla="*/ 159798 w 1660124"/>
              <a:gd name="connsiteY3" fmla="*/ 834517 h 870028"/>
              <a:gd name="connsiteX4" fmla="*/ 204186 w 1660124"/>
              <a:gd name="connsiteY4" fmla="*/ 825639 h 870028"/>
              <a:gd name="connsiteX5" fmla="*/ 257452 w 1660124"/>
              <a:gd name="connsiteY5" fmla="*/ 816762 h 870028"/>
              <a:gd name="connsiteX6" fmla="*/ 319596 w 1660124"/>
              <a:gd name="connsiteY6" fmla="*/ 799006 h 870028"/>
              <a:gd name="connsiteX7" fmla="*/ 346229 w 1660124"/>
              <a:gd name="connsiteY7" fmla="*/ 790129 h 870028"/>
              <a:gd name="connsiteX8" fmla="*/ 417250 w 1660124"/>
              <a:gd name="connsiteY8" fmla="*/ 781251 h 870028"/>
              <a:gd name="connsiteX9" fmla="*/ 514904 w 1660124"/>
              <a:gd name="connsiteY9" fmla="*/ 763496 h 870028"/>
              <a:gd name="connsiteX10" fmla="*/ 550415 w 1660124"/>
              <a:gd name="connsiteY10" fmla="*/ 754618 h 870028"/>
              <a:gd name="connsiteX11" fmla="*/ 674702 w 1660124"/>
              <a:gd name="connsiteY11" fmla="*/ 736863 h 870028"/>
              <a:gd name="connsiteX12" fmla="*/ 754602 w 1660124"/>
              <a:gd name="connsiteY12" fmla="*/ 710230 h 870028"/>
              <a:gd name="connsiteX13" fmla="*/ 781235 w 1660124"/>
              <a:gd name="connsiteY13" fmla="*/ 701352 h 870028"/>
              <a:gd name="connsiteX14" fmla="*/ 807868 w 1660124"/>
              <a:gd name="connsiteY14" fmla="*/ 683597 h 870028"/>
              <a:gd name="connsiteX15" fmla="*/ 843378 w 1660124"/>
              <a:gd name="connsiteY15" fmla="*/ 674719 h 870028"/>
              <a:gd name="connsiteX16" fmla="*/ 923277 w 1660124"/>
              <a:gd name="connsiteY16" fmla="*/ 648086 h 870028"/>
              <a:gd name="connsiteX17" fmla="*/ 949910 w 1660124"/>
              <a:gd name="connsiteY17" fmla="*/ 639208 h 870028"/>
              <a:gd name="connsiteX18" fmla="*/ 1003176 w 1660124"/>
              <a:gd name="connsiteY18" fmla="*/ 612575 h 870028"/>
              <a:gd name="connsiteX19" fmla="*/ 1047565 w 1660124"/>
              <a:gd name="connsiteY19" fmla="*/ 577065 h 870028"/>
              <a:gd name="connsiteX20" fmla="*/ 1074198 w 1660124"/>
              <a:gd name="connsiteY20" fmla="*/ 550432 h 870028"/>
              <a:gd name="connsiteX21" fmla="*/ 1100831 w 1660124"/>
              <a:gd name="connsiteY21" fmla="*/ 532676 h 870028"/>
              <a:gd name="connsiteX22" fmla="*/ 1154097 w 1660124"/>
              <a:gd name="connsiteY22" fmla="*/ 479410 h 870028"/>
              <a:gd name="connsiteX23" fmla="*/ 1233996 w 1660124"/>
              <a:gd name="connsiteY23" fmla="*/ 426144 h 870028"/>
              <a:gd name="connsiteX24" fmla="*/ 1260629 w 1660124"/>
              <a:gd name="connsiteY24" fmla="*/ 408389 h 870028"/>
              <a:gd name="connsiteX25" fmla="*/ 1305017 w 1660124"/>
              <a:gd name="connsiteY25" fmla="*/ 372878 h 870028"/>
              <a:gd name="connsiteX26" fmla="*/ 1331650 w 1660124"/>
              <a:gd name="connsiteY26" fmla="*/ 346245 h 870028"/>
              <a:gd name="connsiteX27" fmla="*/ 1358283 w 1660124"/>
              <a:gd name="connsiteY27" fmla="*/ 328490 h 870028"/>
              <a:gd name="connsiteX28" fmla="*/ 1393794 w 1660124"/>
              <a:gd name="connsiteY28" fmla="*/ 292979 h 870028"/>
              <a:gd name="connsiteX29" fmla="*/ 1420427 w 1660124"/>
              <a:gd name="connsiteY29" fmla="*/ 266346 h 870028"/>
              <a:gd name="connsiteX30" fmla="*/ 1464815 w 1660124"/>
              <a:gd name="connsiteY30" fmla="*/ 230835 h 870028"/>
              <a:gd name="connsiteX31" fmla="*/ 1500326 w 1660124"/>
              <a:gd name="connsiteY31" fmla="*/ 195325 h 870028"/>
              <a:gd name="connsiteX32" fmla="*/ 1518081 w 1660124"/>
              <a:gd name="connsiteY32" fmla="*/ 168692 h 870028"/>
              <a:gd name="connsiteX33" fmla="*/ 1535836 w 1660124"/>
              <a:gd name="connsiteY33" fmla="*/ 150936 h 870028"/>
              <a:gd name="connsiteX34" fmla="*/ 1553592 w 1660124"/>
              <a:gd name="connsiteY34" fmla="*/ 124303 h 870028"/>
              <a:gd name="connsiteX35" fmla="*/ 1580225 w 1660124"/>
              <a:gd name="connsiteY35" fmla="*/ 97670 h 870028"/>
              <a:gd name="connsiteX36" fmla="*/ 1597980 w 1660124"/>
              <a:gd name="connsiteY36" fmla="*/ 71037 h 870028"/>
              <a:gd name="connsiteX37" fmla="*/ 1615736 w 1660124"/>
              <a:gd name="connsiteY37" fmla="*/ 53282 h 870028"/>
              <a:gd name="connsiteX38" fmla="*/ 1660124 w 1660124"/>
              <a:gd name="connsiteY38" fmla="*/ 16 h 870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60124" h="870028">
                <a:moveTo>
                  <a:pt x="0" y="870028"/>
                </a:moveTo>
                <a:cubicBezTo>
                  <a:pt x="14796" y="867069"/>
                  <a:pt x="29831" y="865120"/>
                  <a:pt x="44388" y="861150"/>
                </a:cubicBezTo>
                <a:cubicBezTo>
                  <a:pt x="62444" y="856226"/>
                  <a:pt x="79126" y="846042"/>
                  <a:pt x="97654" y="843395"/>
                </a:cubicBezTo>
                <a:cubicBezTo>
                  <a:pt x="118369" y="840436"/>
                  <a:pt x="139158" y="837957"/>
                  <a:pt x="159798" y="834517"/>
                </a:cubicBezTo>
                <a:cubicBezTo>
                  <a:pt x="174682" y="832036"/>
                  <a:pt x="189340" y="828338"/>
                  <a:pt x="204186" y="825639"/>
                </a:cubicBezTo>
                <a:cubicBezTo>
                  <a:pt x="221896" y="822419"/>
                  <a:pt x="239697" y="819721"/>
                  <a:pt x="257452" y="816762"/>
                </a:cubicBezTo>
                <a:cubicBezTo>
                  <a:pt x="321288" y="795482"/>
                  <a:pt x="241591" y="821293"/>
                  <a:pt x="319596" y="799006"/>
                </a:cubicBezTo>
                <a:cubicBezTo>
                  <a:pt x="328594" y="796435"/>
                  <a:pt x="337022" y="791803"/>
                  <a:pt x="346229" y="790129"/>
                </a:cubicBezTo>
                <a:cubicBezTo>
                  <a:pt x="369702" y="785861"/>
                  <a:pt x="393576" y="784210"/>
                  <a:pt x="417250" y="781251"/>
                </a:cubicBezTo>
                <a:cubicBezTo>
                  <a:pt x="474392" y="762203"/>
                  <a:pt x="414520" y="780226"/>
                  <a:pt x="514904" y="763496"/>
                </a:cubicBezTo>
                <a:cubicBezTo>
                  <a:pt x="526939" y="761490"/>
                  <a:pt x="538380" y="756624"/>
                  <a:pt x="550415" y="754618"/>
                </a:cubicBezTo>
                <a:cubicBezTo>
                  <a:pt x="591695" y="747738"/>
                  <a:pt x="674702" y="736863"/>
                  <a:pt x="674702" y="736863"/>
                </a:cubicBezTo>
                <a:lnTo>
                  <a:pt x="754602" y="710230"/>
                </a:lnTo>
                <a:cubicBezTo>
                  <a:pt x="763480" y="707271"/>
                  <a:pt x="773449" y="706543"/>
                  <a:pt x="781235" y="701352"/>
                </a:cubicBezTo>
                <a:cubicBezTo>
                  <a:pt x="790113" y="695434"/>
                  <a:pt x="798061" y="687800"/>
                  <a:pt x="807868" y="683597"/>
                </a:cubicBezTo>
                <a:cubicBezTo>
                  <a:pt x="819082" y="678791"/>
                  <a:pt x="831692" y="678225"/>
                  <a:pt x="843378" y="674719"/>
                </a:cubicBezTo>
                <a:cubicBezTo>
                  <a:pt x="843413" y="674709"/>
                  <a:pt x="909943" y="652531"/>
                  <a:pt x="923277" y="648086"/>
                </a:cubicBezTo>
                <a:cubicBezTo>
                  <a:pt x="932155" y="645127"/>
                  <a:pt x="942124" y="644399"/>
                  <a:pt x="949910" y="639208"/>
                </a:cubicBezTo>
                <a:cubicBezTo>
                  <a:pt x="984329" y="616262"/>
                  <a:pt x="966421" y="624827"/>
                  <a:pt x="1003176" y="612575"/>
                </a:cubicBezTo>
                <a:cubicBezTo>
                  <a:pt x="1054842" y="560912"/>
                  <a:pt x="980359" y="633070"/>
                  <a:pt x="1047565" y="577065"/>
                </a:cubicBezTo>
                <a:cubicBezTo>
                  <a:pt x="1057210" y="569028"/>
                  <a:pt x="1064553" y="558470"/>
                  <a:pt x="1074198" y="550432"/>
                </a:cubicBezTo>
                <a:cubicBezTo>
                  <a:pt x="1082395" y="543601"/>
                  <a:pt x="1092856" y="539765"/>
                  <a:pt x="1100831" y="532676"/>
                </a:cubicBezTo>
                <a:cubicBezTo>
                  <a:pt x="1119598" y="515994"/>
                  <a:pt x="1133204" y="493338"/>
                  <a:pt x="1154097" y="479410"/>
                </a:cubicBezTo>
                <a:lnTo>
                  <a:pt x="1233996" y="426144"/>
                </a:lnTo>
                <a:cubicBezTo>
                  <a:pt x="1242874" y="420226"/>
                  <a:pt x="1253085" y="415934"/>
                  <a:pt x="1260629" y="408389"/>
                </a:cubicBezTo>
                <a:cubicBezTo>
                  <a:pt x="1312276" y="356739"/>
                  <a:pt x="1237834" y="428864"/>
                  <a:pt x="1305017" y="372878"/>
                </a:cubicBezTo>
                <a:cubicBezTo>
                  <a:pt x="1314662" y="364841"/>
                  <a:pt x="1322005" y="354282"/>
                  <a:pt x="1331650" y="346245"/>
                </a:cubicBezTo>
                <a:cubicBezTo>
                  <a:pt x="1339847" y="339415"/>
                  <a:pt x="1350182" y="335434"/>
                  <a:pt x="1358283" y="328490"/>
                </a:cubicBezTo>
                <a:cubicBezTo>
                  <a:pt x="1370993" y="317596"/>
                  <a:pt x="1381957" y="304816"/>
                  <a:pt x="1393794" y="292979"/>
                </a:cubicBezTo>
                <a:cubicBezTo>
                  <a:pt x="1402672" y="284101"/>
                  <a:pt x="1409981" y="273310"/>
                  <a:pt x="1420427" y="266346"/>
                </a:cubicBezTo>
                <a:cubicBezTo>
                  <a:pt x="1454024" y="243948"/>
                  <a:pt x="1439516" y="256136"/>
                  <a:pt x="1464815" y="230835"/>
                </a:cubicBezTo>
                <a:cubicBezTo>
                  <a:pt x="1484186" y="172725"/>
                  <a:pt x="1457282" y="229760"/>
                  <a:pt x="1500326" y="195325"/>
                </a:cubicBezTo>
                <a:cubicBezTo>
                  <a:pt x="1508658" y="188660"/>
                  <a:pt x="1511416" y="177024"/>
                  <a:pt x="1518081" y="168692"/>
                </a:cubicBezTo>
                <a:cubicBezTo>
                  <a:pt x="1523310" y="162156"/>
                  <a:pt x="1530607" y="157472"/>
                  <a:pt x="1535836" y="150936"/>
                </a:cubicBezTo>
                <a:cubicBezTo>
                  <a:pt x="1542501" y="142604"/>
                  <a:pt x="1546761" y="132500"/>
                  <a:pt x="1553592" y="124303"/>
                </a:cubicBezTo>
                <a:cubicBezTo>
                  <a:pt x="1561630" y="114658"/>
                  <a:pt x="1572188" y="107315"/>
                  <a:pt x="1580225" y="97670"/>
                </a:cubicBezTo>
                <a:cubicBezTo>
                  <a:pt x="1587055" y="89473"/>
                  <a:pt x="1591315" y="79368"/>
                  <a:pt x="1597980" y="71037"/>
                </a:cubicBezTo>
                <a:cubicBezTo>
                  <a:pt x="1603209" y="64501"/>
                  <a:pt x="1610714" y="59978"/>
                  <a:pt x="1615736" y="53282"/>
                </a:cubicBezTo>
                <a:cubicBezTo>
                  <a:pt x="1657532" y="-2446"/>
                  <a:pt x="1629263" y="16"/>
                  <a:pt x="1660124" y="1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5029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dependence is gone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5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6220" y="304800"/>
            <a:ext cx="374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Fourier components of charge density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24420" y="738187"/>
            <a:ext cx="2657475" cy="942975"/>
            <a:chOff x="2438400" y="1728787"/>
            <a:chExt cx="2657475" cy="94297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1905000"/>
              <a:ext cx="800100" cy="59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500" y="1728787"/>
              <a:ext cx="1857375" cy="942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762000" y="2087038"/>
            <a:ext cx="5048620" cy="1113362"/>
            <a:chOff x="1256930" y="2947571"/>
            <a:chExt cx="5048620" cy="1113362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930" y="2975083"/>
              <a:ext cx="1219200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2438400" y="2947571"/>
              <a:ext cx="3867150" cy="1022874"/>
              <a:chOff x="2438400" y="2947571"/>
              <a:chExt cx="3867150" cy="1022874"/>
            </a:xfrm>
          </p:grpSpPr>
          <p:pic>
            <p:nvPicPr>
              <p:cNvPr id="4101" name="Picture 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8400" y="3065570"/>
                <a:ext cx="981075" cy="904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2" name="Picture 6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2026" y="2971800"/>
                <a:ext cx="1257300" cy="790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3" name="Picture 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9326" y="2947571"/>
                <a:ext cx="885825" cy="952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4" name="Picture 8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38800" y="3023632"/>
                <a:ext cx="666750" cy="600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8" name="Freeform 7"/>
          <p:cNvSpPr/>
          <p:nvPr/>
        </p:nvSpPr>
        <p:spPr>
          <a:xfrm>
            <a:off x="1297065" y="1175551"/>
            <a:ext cx="914400" cy="1038688"/>
          </a:xfrm>
          <a:custGeom>
            <a:avLst/>
            <a:gdLst>
              <a:gd name="connsiteX0" fmla="*/ 523782 w 914400"/>
              <a:gd name="connsiteY0" fmla="*/ 0 h 1038688"/>
              <a:gd name="connsiteX1" fmla="*/ 159798 w 914400"/>
              <a:gd name="connsiteY1" fmla="*/ 8878 h 1038688"/>
              <a:gd name="connsiteX2" fmla="*/ 133165 w 914400"/>
              <a:gd name="connsiteY2" fmla="*/ 17756 h 1038688"/>
              <a:gd name="connsiteX3" fmla="*/ 115409 w 914400"/>
              <a:gd name="connsiteY3" fmla="*/ 35511 h 1038688"/>
              <a:gd name="connsiteX4" fmla="*/ 88776 w 914400"/>
              <a:gd name="connsiteY4" fmla="*/ 53266 h 1038688"/>
              <a:gd name="connsiteX5" fmla="*/ 71021 w 914400"/>
              <a:gd name="connsiteY5" fmla="*/ 79899 h 1038688"/>
              <a:gd name="connsiteX6" fmla="*/ 44388 w 914400"/>
              <a:gd name="connsiteY6" fmla="*/ 106532 h 1038688"/>
              <a:gd name="connsiteX7" fmla="*/ 17755 w 914400"/>
              <a:gd name="connsiteY7" fmla="*/ 195309 h 1038688"/>
              <a:gd name="connsiteX8" fmla="*/ 0 w 914400"/>
              <a:gd name="connsiteY8" fmla="*/ 257453 h 1038688"/>
              <a:gd name="connsiteX9" fmla="*/ 17755 w 914400"/>
              <a:gd name="connsiteY9" fmla="*/ 355107 h 1038688"/>
              <a:gd name="connsiteX10" fmla="*/ 53266 w 914400"/>
              <a:gd name="connsiteY10" fmla="*/ 399496 h 1038688"/>
              <a:gd name="connsiteX11" fmla="*/ 71021 w 914400"/>
              <a:gd name="connsiteY11" fmla="*/ 435006 h 1038688"/>
              <a:gd name="connsiteX12" fmla="*/ 115409 w 914400"/>
              <a:gd name="connsiteY12" fmla="*/ 479395 h 1038688"/>
              <a:gd name="connsiteX13" fmla="*/ 186431 w 914400"/>
              <a:gd name="connsiteY13" fmla="*/ 541538 h 1038688"/>
              <a:gd name="connsiteX14" fmla="*/ 221941 w 914400"/>
              <a:gd name="connsiteY14" fmla="*/ 559294 h 1038688"/>
              <a:gd name="connsiteX15" fmla="*/ 284085 w 914400"/>
              <a:gd name="connsiteY15" fmla="*/ 603682 h 1038688"/>
              <a:gd name="connsiteX16" fmla="*/ 355106 w 914400"/>
              <a:gd name="connsiteY16" fmla="*/ 630315 h 1038688"/>
              <a:gd name="connsiteX17" fmla="*/ 408372 w 914400"/>
              <a:gd name="connsiteY17" fmla="*/ 656948 h 1038688"/>
              <a:gd name="connsiteX18" fmla="*/ 470516 w 914400"/>
              <a:gd name="connsiteY18" fmla="*/ 683581 h 1038688"/>
              <a:gd name="connsiteX19" fmla="*/ 514905 w 914400"/>
              <a:gd name="connsiteY19" fmla="*/ 692459 h 1038688"/>
              <a:gd name="connsiteX20" fmla="*/ 568171 w 914400"/>
              <a:gd name="connsiteY20" fmla="*/ 710214 h 1038688"/>
              <a:gd name="connsiteX21" fmla="*/ 674703 w 914400"/>
              <a:gd name="connsiteY21" fmla="*/ 719092 h 1038688"/>
              <a:gd name="connsiteX22" fmla="*/ 727969 w 914400"/>
              <a:gd name="connsiteY22" fmla="*/ 736847 h 1038688"/>
              <a:gd name="connsiteX23" fmla="*/ 754602 w 914400"/>
              <a:gd name="connsiteY23" fmla="*/ 745725 h 1038688"/>
              <a:gd name="connsiteX24" fmla="*/ 807868 w 914400"/>
              <a:gd name="connsiteY24" fmla="*/ 781235 h 1038688"/>
              <a:gd name="connsiteX25" fmla="*/ 825623 w 914400"/>
              <a:gd name="connsiteY25" fmla="*/ 798991 h 1038688"/>
              <a:gd name="connsiteX26" fmla="*/ 852256 w 914400"/>
              <a:gd name="connsiteY26" fmla="*/ 816746 h 1038688"/>
              <a:gd name="connsiteX27" fmla="*/ 905522 w 914400"/>
              <a:gd name="connsiteY27" fmla="*/ 861134 h 1038688"/>
              <a:gd name="connsiteX28" fmla="*/ 914400 w 914400"/>
              <a:gd name="connsiteY28" fmla="*/ 887767 h 1038688"/>
              <a:gd name="connsiteX29" fmla="*/ 896644 w 914400"/>
              <a:gd name="connsiteY29" fmla="*/ 958789 h 1038688"/>
              <a:gd name="connsiteX30" fmla="*/ 896644 w 914400"/>
              <a:gd name="connsiteY30" fmla="*/ 1038688 h 10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14400" h="1038688">
                <a:moveTo>
                  <a:pt x="523782" y="0"/>
                </a:moveTo>
                <a:cubicBezTo>
                  <a:pt x="402454" y="2959"/>
                  <a:pt x="281037" y="3367"/>
                  <a:pt x="159798" y="8878"/>
                </a:cubicBezTo>
                <a:cubicBezTo>
                  <a:pt x="150450" y="9303"/>
                  <a:pt x="141189" y="12941"/>
                  <a:pt x="133165" y="17756"/>
                </a:cubicBezTo>
                <a:cubicBezTo>
                  <a:pt x="125988" y="22062"/>
                  <a:pt x="121945" y="30282"/>
                  <a:pt x="115409" y="35511"/>
                </a:cubicBezTo>
                <a:cubicBezTo>
                  <a:pt x="107077" y="42176"/>
                  <a:pt x="97654" y="47348"/>
                  <a:pt x="88776" y="53266"/>
                </a:cubicBezTo>
                <a:cubicBezTo>
                  <a:pt x="82858" y="62144"/>
                  <a:pt x="77851" y="71702"/>
                  <a:pt x="71021" y="79899"/>
                </a:cubicBezTo>
                <a:cubicBezTo>
                  <a:pt x="62984" y="89544"/>
                  <a:pt x="50485" y="95557"/>
                  <a:pt x="44388" y="106532"/>
                </a:cubicBezTo>
                <a:cubicBezTo>
                  <a:pt x="31980" y="128866"/>
                  <a:pt x="25171" y="169353"/>
                  <a:pt x="17755" y="195309"/>
                </a:cubicBezTo>
                <a:cubicBezTo>
                  <a:pt x="-7704" y="284410"/>
                  <a:pt x="27734" y="146507"/>
                  <a:pt x="0" y="257453"/>
                </a:cubicBezTo>
                <a:cubicBezTo>
                  <a:pt x="2058" y="271860"/>
                  <a:pt x="8784" y="334174"/>
                  <a:pt x="17755" y="355107"/>
                </a:cubicBezTo>
                <a:cubicBezTo>
                  <a:pt x="37106" y="400259"/>
                  <a:pt x="30356" y="365131"/>
                  <a:pt x="53266" y="399496"/>
                </a:cubicBezTo>
                <a:cubicBezTo>
                  <a:pt x="60607" y="410507"/>
                  <a:pt x="62896" y="424560"/>
                  <a:pt x="71021" y="435006"/>
                </a:cubicBezTo>
                <a:cubicBezTo>
                  <a:pt x="83868" y="451523"/>
                  <a:pt x="100613" y="464599"/>
                  <a:pt x="115409" y="479395"/>
                </a:cubicBezTo>
                <a:cubicBezTo>
                  <a:pt x="141079" y="505066"/>
                  <a:pt x="153913" y="519859"/>
                  <a:pt x="186431" y="541538"/>
                </a:cubicBezTo>
                <a:cubicBezTo>
                  <a:pt x="197442" y="548879"/>
                  <a:pt x="210451" y="552728"/>
                  <a:pt x="221941" y="559294"/>
                </a:cubicBezTo>
                <a:cubicBezTo>
                  <a:pt x="265784" y="584348"/>
                  <a:pt x="233245" y="571907"/>
                  <a:pt x="284085" y="603682"/>
                </a:cubicBezTo>
                <a:cubicBezTo>
                  <a:pt x="315033" y="623024"/>
                  <a:pt x="321025" y="621794"/>
                  <a:pt x="355106" y="630315"/>
                </a:cubicBezTo>
                <a:cubicBezTo>
                  <a:pt x="406286" y="664434"/>
                  <a:pt x="356917" y="634896"/>
                  <a:pt x="408372" y="656948"/>
                </a:cubicBezTo>
                <a:cubicBezTo>
                  <a:pt x="443938" y="672190"/>
                  <a:pt x="437208" y="675254"/>
                  <a:pt x="470516" y="683581"/>
                </a:cubicBezTo>
                <a:cubicBezTo>
                  <a:pt x="485155" y="687241"/>
                  <a:pt x="500347" y="688489"/>
                  <a:pt x="514905" y="692459"/>
                </a:cubicBezTo>
                <a:cubicBezTo>
                  <a:pt x="532961" y="697383"/>
                  <a:pt x="549520" y="708660"/>
                  <a:pt x="568171" y="710214"/>
                </a:cubicBezTo>
                <a:lnTo>
                  <a:pt x="674703" y="719092"/>
                </a:lnTo>
                <a:lnTo>
                  <a:pt x="727969" y="736847"/>
                </a:lnTo>
                <a:cubicBezTo>
                  <a:pt x="736847" y="739806"/>
                  <a:pt x="746816" y="740534"/>
                  <a:pt x="754602" y="745725"/>
                </a:cubicBezTo>
                <a:cubicBezTo>
                  <a:pt x="772357" y="757562"/>
                  <a:pt x="792779" y="766146"/>
                  <a:pt x="807868" y="781235"/>
                </a:cubicBezTo>
                <a:cubicBezTo>
                  <a:pt x="813786" y="787154"/>
                  <a:pt x="819087" y="793762"/>
                  <a:pt x="825623" y="798991"/>
                </a:cubicBezTo>
                <a:cubicBezTo>
                  <a:pt x="833954" y="805656"/>
                  <a:pt x="844059" y="809916"/>
                  <a:pt x="852256" y="816746"/>
                </a:cubicBezTo>
                <a:cubicBezTo>
                  <a:pt x="920611" y="873708"/>
                  <a:pt x="839397" y="817052"/>
                  <a:pt x="905522" y="861134"/>
                </a:cubicBezTo>
                <a:cubicBezTo>
                  <a:pt x="908481" y="870012"/>
                  <a:pt x="914400" y="878409"/>
                  <a:pt x="914400" y="887767"/>
                </a:cubicBezTo>
                <a:cubicBezTo>
                  <a:pt x="914400" y="1010860"/>
                  <a:pt x="903650" y="874722"/>
                  <a:pt x="896644" y="958789"/>
                </a:cubicBezTo>
                <a:cubicBezTo>
                  <a:pt x="894432" y="985330"/>
                  <a:pt x="896644" y="1012055"/>
                  <a:pt x="896644" y="103868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26011"/>
            <a:ext cx="1981200" cy="179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648821" y="1625373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Prime means source coordinates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815799" y="1868010"/>
            <a:ext cx="719091" cy="382288"/>
          </a:xfrm>
          <a:custGeom>
            <a:avLst/>
            <a:gdLst>
              <a:gd name="connsiteX0" fmla="*/ 719091 w 719091"/>
              <a:gd name="connsiteY0" fmla="*/ 0 h 382288"/>
              <a:gd name="connsiteX1" fmla="*/ 443883 w 719091"/>
              <a:gd name="connsiteY1" fmla="*/ 17755 h 382288"/>
              <a:gd name="connsiteX2" fmla="*/ 381739 w 719091"/>
              <a:gd name="connsiteY2" fmla="*/ 26633 h 382288"/>
              <a:gd name="connsiteX3" fmla="*/ 266330 w 719091"/>
              <a:gd name="connsiteY3" fmla="*/ 53266 h 382288"/>
              <a:gd name="connsiteX4" fmla="*/ 221941 w 719091"/>
              <a:gd name="connsiteY4" fmla="*/ 88776 h 382288"/>
              <a:gd name="connsiteX5" fmla="*/ 257452 w 719091"/>
              <a:gd name="connsiteY5" fmla="*/ 150920 h 382288"/>
              <a:gd name="connsiteX6" fmla="*/ 319596 w 719091"/>
              <a:gd name="connsiteY6" fmla="*/ 186431 h 382288"/>
              <a:gd name="connsiteX7" fmla="*/ 355106 w 719091"/>
              <a:gd name="connsiteY7" fmla="*/ 195308 h 382288"/>
              <a:gd name="connsiteX8" fmla="*/ 452761 w 719091"/>
              <a:gd name="connsiteY8" fmla="*/ 221941 h 382288"/>
              <a:gd name="connsiteX9" fmla="*/ 470516 w 719091"/>
              <a:gd name="connsiteY9" fmla="*/ 310718 h 382288"/>
              <a:gd name="connsiteX10" fmla="*/ 408372 w 719091"/>
              <a:gd name="connsiteY10" fmla="*/ 337351 h 382288"/>
              <a:gd name="connsiteX11" fmla="*/ 381739 w 719091"/>
              <a:gd name="connsiteY11" fmla="*/ 355107 h 382288"/>
              <a:gd name="connsiteX12" fmla="*/ 355106 w 719091"/>
              <a:gd name="connsiteY12" fmla="*/ 363984 h 382288"/>
              <a:gd name="connsiteX13" fmla="*/ 133165 w 719091"/>
              <a:gd name="connsiteY13" fmla="*/ 381740 h 382288"/>
              <a:gd name="connsiteX14" fmla="*/ 0 w 719091"/>
              <a:gd name="connsiteY14" fmla="*/ 381740 h 38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9091" h="382288">
                <a:moveTo>
                  <a:pt x="719091" y="0"/>
                </a:moveTo>
                <a:lnTo>
                  <a:pt x="443883" y="17755"/>
                </a:lnTo>
                <a:cubicBezTo>
                  <a:pt x="423052" y="19739"/>
                  <a:pt x="402454" y="23674"/>
                  <a:pt x="381739" y="26633"/>
                </a:cubicBezTo>
                <a:cubicBezTo>
                  <a:pt x="308622" y="51005"/>
                  <a:pt x="347001" y="41741"/>
                  <a:pt x="266330" y="53266"/>
                </a:cubicBezTo>
                <a:cubicBezTo>
                  <a:pt x="262969" y="55507"/>
                  <a:pt x="223522" y="79289"/>
                  <a:pt x="221941" y="88776"/>
                </a:cubicBezTo>
                <a:cubicBezTo>
                  <a:pt x="217252" y="116912"/>
                  <a:pt x="239285" y="135781"/>
                  <a:pt x="257452" y="150920"/>
                </a:cubicBezTo>
                <a:cubicBezTo>
                  <a:pt x="271499" y="162626"/>
                  <a:pt x="303811" y="180512"/>
                  <a:pt x="319596" y="186431"/>
                </a:cubicBezTo>
                <a:cubicBezTo>
                  <a:pt x="331020" y="190715"/>
                  <a:pt x="343531" y="191450"/>
                  <a:pt x="355106" y="195308"/>
                </a:cubicBezTo>
                <a:cubicBezTo>
                  <a:pt x="440650" y="223823"/>
                  <a:pt x="356168" y="205843"/>
                  <a:pt x="452761" y="221941"/>
                </a:cubicBezTo>
                <a:cubicBezTo>
                  <a:pt x="497800" y="236955"/>
                  <a:pt x="500517" y="228215"/>
                  <a:pt x="470516" y="310718"/>
                </a:cubicBezTo>
                <a:cubicBezTo>
                  <a:pt x="464385" y="327577"/>
                  <a:pt x="419179" y="334649"/>
                  <a:pt x="408372" y="337351"/>
                </a:cubicBezTo>
                <a:cubicBezTo>
                  <a:pt x="399494" y="343270"/>
                  <a:pt x="391282" y="350335"/>
                  <a:pt x="381739" y="355107"/>
                </a:cubicBezTo>
                <a:cubicBezTo>
                  <a:pt x="373369" y="359292"/>
                  <a:pt x="364104" y="361413"/>
                  <a:pt x="355106" y="363984"/>
                </a:cubicBezTo>
                <a:cubicBezTo>
                  <a:pt x="275504" y="386727"/>
                  <a:pt x="248850" y="378526"/>
                  <a:pt x="133165" y="381740"/>
                </a:cubicBezTo>
                <a:cubicBezTo>
                  <a:pt x="88794" y="382973"/>
                  <a:pt x="44388" y="381740"/>
                  <a:pt x="0" y="38174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181469" y="3428999"/>
            <a:ext cx="3650263" cy="1201693"/>
            <a:chOff x="1695450" y="4419600"/>
            <a:chExt cx="3505200" cy="10668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5450" y="4438650"/>
              <a:ext cx="1504950" cy="1047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4419600"/>
              <a:ext cx="2000250" cy="64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693" y="3048000"/>
            <a:ext cx="1341527" cy="402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reeform 2"/>
          <p:cNvSpPr/>
          <p:nvPr/>
        </p:nvSpPr>
        <p:spPr>
          <a:xfrm>
            <a:off x="7175500" y="3594100"/>
            <a:ext cx="469904" cy="609600"/>
          </a:xfrm>
          <a:custGeom>
            <a:avLst/>
            <a:gdLst>
              <a:gd name="connsiteX0" fmla="*/ 0 w 469904"/>
              <a:gd name="connsiteY0" fmla="*/ 0 h 609600"/>
              <a:gd name="connsiteX1" fmla="*/ 38100 w 469904"/>
              <a:gd name="connsiteY1" fmla="*/ 101600 h 609600"/>
              <a:gd name="connsiteX2" fmla="*/ 76200 w 469904"/>
              <a:gd name="connsiteY2" fmla="*/ 127000 h 609600"/>
              <a:gd name="connsiteX3" fmla="*/ 114300 w 469904"/>
              <a:gd name="connsiteY3" fmla="*/ 215900 h 609600"/>
              <a:gd name="connsiteX4" fmla="*/ 139700 w 469904"/>
              <a:gd name="connsiteY4" fmla="*/ 254000 h 609600"/>
              <a:gd name="connsiteX5" fmla="*/ 177800 w 469904"/>
              <a:gd name="connsiteY5" fmla="*/ 279400 h 609600"/>
              <a:gd name="connsiteX6" fmla="*/ 228600 w 469904"/>
              <a:gd name="connsiteY6" fmla="*/ 330200 h 609600"/>
              <a:gd name="connsiteX7" fmla="*/ 254000 w 469904"/>
              <a:gd name="connsiteY7" fmla="*/ 368300 h 609600"/>
              <a:gd name="connsiteX8" fmla="*/ 279400 w 469904"/>
              <a:gd name="connsiteY8" fmla="*/ 330200 h 609600"/>
              <a:gd name="connsiteX9" fmla="*/ 292100 w 469904"/>
              <a:gd name="connsiteY9" fmla="*/ 266700 h 609600"/>
              <a:gd name="connsiteX10" fmla="*/ 330200 w 469904"/>
              <a:gd name="connsiteY10" fmla="*/ 241300 h 609600"/>
              <a:gd name="connsiteX11" fmla="*/ 419100 w 469904"/>
              <a:gd name="connsiteY11" fmla="*/ 330200 h 609600"/>
              <a:gd name="connsiteX12" fmla="*/ 431800 w 469904"/>
              <a:gd name="connsiteY12" fmla="*/ 368300 h 609600"/>
              <a:gd name="connsiteX13" fmla="*/ 444500 w 469904"/>
              <a:gd name="connsiteY13" fmla="*/ 406400 h 609600"/>
              <a:gd name="connsiteX14" fmla="*/ 457200 w 469904"/>
              <a:gd name="connsiteY14" fmla="*/ 508000 h 609600"/>
              <a:gd name="connsiteX15" fmla="*/ 469900 w 469904"/>
              <a:gd name="connsiteY15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9904" h="609600">
                <a:moveTo>
                  <a:pt x="0" y="0"/>
                </a:moveTo>
                <a:cubicBezTo>
                  <a:pt x="9087" y="45433"/>
                  <a:pt x="5398" y="68898"/>
                  <a:pt x="38100" y="101600"/>
                </a:cubicBezTo>
                <a:cubicBezTo>
                  <a:pt x="48893" y="112393"/>
                  <a:pt x="63500" y="118533"/>
                  <a:pt x="76200" y="127000"/>
                </a:cubicBezTo>
                <a:cubicBezTo>
                  <a:pt x="90448" y="169744"/>
                  <a:pt x="89191" y="171958"/>
                  <a:pt x="114300" y="215900"/>
                </a:cubicBezTo>
                <a:cubicBezTo>
                  <a:pt x="121873" y="229152"/>
                  <a:pt x="128907" y="243207"/>
                  <a:pt x="139700" y="254000"/>
                </a:cubicBezTo>
                <a:cubicBezTo>
                  <a:pt x="150493" y="264793"/>
                  <a:pt x="165100" y="270933"/>
                  <a:pt x="177800" y="279400"/>
                </a:cubicBezTo>
                <a:cubicBezTo>
                  <a:pt x="205509" y="362527"/>
                  <a:pt x="167024" y="280939"/>
                  <a:pt x="228600" y="330200"/>
                </a:cubicBezTo>
                <a:cubicBezTo>
                  <a:pt x="240519" y="339735"/>
                  <a:pt x="245533" y="355600"/>
                  <a:pt x="254000" y="368300"/>
                </a:cubicBezTo>
                <a:cubicBezTo>
                  <a:pt x="262467" y="355600"/>
                  <a:pt x="274041" y="344492"/>
                  <a:pt x="279400" y="330200"/>
                </a:cubicBezTo>
                <a:cubicBezTo>
                  <a:pt x="286979" y="309989"/>
                  <a:pt x="281390" y="285442"/>
                  <a:pt x="292100" y="266700"/>
                </a:cubicBezTo>
                <a:cubicBezTo>
                  <a:pt x="299673" y="253448"/>
                  <a:pt x="317500" y="249767"/>
                  <a:pt x="330200" y="241300"/>
                </a:cubicBezTo>
                <a:cubicBezTo>
                  <a:pt x="419954" y="259251"/>
                  <a:pt x="386874" y="233522"/>
                  <a:pt x="419100" y="330200"/>
                </a:cubicBezTo>
                <a:lnTo>
                  <a:pt x="431800" y="368300"/>
                </a:lnTo>
                <a:lnTo>
                  <a:pt x="444500" y="406400"/>
                </a:lnTo>
                <a:cubicBezTo>
                  <a:pt x="448733" y="440267"/>
                  <a:pt x="452689" y="474169"/>
                  <a:pt x="457200" y="508000"/>
                </a:cubicBezTo>
                <a:cubicBezTo>
                  <a:pt x="470499" y="607740"/>
                  <a:pt x="469900" y="566025"/>
                  <a:pt x="469900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98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581400" y="474707"/>
            <a:ext cx="3650263" cy="1201693"/>
            <a:chOff x="1695450" y="4419600"/>
            <a:chExt cx="3505200" cy="10668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5450" y="4438650"/>
              <a:ext cx="1504950" cy="1047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4419600"/>
              <a:ext cx="2000250" cy="64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3419475" y="2667000"/>
            <a:ext cx="2143125" cy="523875"/>
            <a:chOff x="3200400" y="3209925"/>
            <a:chExt cx="2143125" cy="5238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0475" y="3209925"/>
              <a:ext cx="15430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381375"/>
              <a:ext cx="638175" cy="35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237756" y="839506"/>
            <a:ext cx="343644" cy="532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0" y="2209800"/>
            <a:ext cx="197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point charge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0"/>
            <a:ext cx="1752600" cy="146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048000" y="4057650"/>
            <a:ext cx="4114800" cy="1123950"/>
            <a:chOff x="2971800" y="3981450"/>
            <a:chExt cx="3886200" cy="971550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5375" y="3981450"/>
              <a:ext cx="1952625" cy="819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4048125"/>
              <a:ext cx="1876425" cy="904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38200" y="3505200"/>
            <a:ext cx="3790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Substitute, and do V integral: </a:t>
            </a:r>
            <a:r>
              <a:rPr lang="en-US" b="1" dirty="0" smtClean="0"/>
              <a:t>r</a:t>
            </a:r>
            <a:r>
              <a:rPr lang="en-US" dirty="0" smtClean="0"/>
              <a:t>’     </a:t>
            </a:r>
            <a:r>
              <a:rPr lang="en-US" b="1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(t)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3886200" y="3689866"/>
            <a:ext cx="133350" cy="64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971800" y="5486400"/>
            <a:ext cx="4191000" cy="990600"/>
            <a:chOff x="3219450" y="5486400"/>
            <a:chExt cx="3943350" cy="762000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9450" y="5562600"/>
              <a:ext cx="2343150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0" y="5486400"/>
              <a:ext cx="167640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207" y="5705475"/>
            <a:ext cx="1199993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990600" y="5833110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7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4132" y="533400"/>
            <a:ext cx="7159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Periodic motion, discrete frequencies, multiples of fundamental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baseline="-25000" dirty="0" smtClean="0"/>
              <a:t>0</a:t>
            </a:r>
            <a:r>
              <a:rPr lang="en-US" dirty="0" smtClean="0"/>
              <a:t> = 2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/T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295400"/>
            <a:ext cx="541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Spectral resolution contains only integer multiples of 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baseline="-25000" dirty="0"/>
              <a:t>0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52600" y="2590800"/>
            <a:ext cx="5410200" cy="828675"/>
            <a:chOff x="1752600" y="2590800"/>
            <a:chExt cx="5410200" cy="82867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2590800"/>
              <a:ext cx="358201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2100" y="2590800"/>
              <a:ext cx="1790700" cy="5509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8193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182</Words>
  <Application>Microsoft Office PowerPoint</Application>
  <PresentationFormat>On-screen Show (4:3)</PresentationFormat>
  <Paragraphs>29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Spectral resolution of retarded potentials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Peale</dc:creator>
  <cp:lastModifiedBy>Robert</cp:lastModifiedBy>
  <cp:revision>7</cp:revision>
  <dcterms:created xsi:type="dcterms:W3CDTF">2014-11-24T21:02:00Z</dcterms:created>
  <dcterms:modified xsi:type="dcterms:W3CDTF">2014-11-25T00:15:21Z</dcterms:modified>
</cp:coreProperties>
</file>