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4628-72AF-449D-AF53-EAB7C06B2214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5A9E-3DF1-46B7-A24D-4D0D12AA01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Field of a system of charges at large distances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66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049" t="10461"/>
          <a:stretch/>
        </p:blipFill>
        <p:spPr bwMode="auto">
          <a:xfrm>
            <a:off x="762000" y="2438400"/>
            <a:ext cx="7525261" cy="272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352800" y="1314271"/>
            <a:ext cx="2286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Substitute the monochromatic parts from the Fourier expansion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2306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Time-dependent fields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1269" t="15000" r="40791" b="51504"/>
          <a:stretch/>
        </p:blipFill>
        <p:spPr bwMode="auto">
          <a:xfrm>
            <a:off x="2938509" y="2743201"/>
            <a:ext cx="2539013" cy="102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62000" y="685800"/>
            <a:ext cx="730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the total energy radiated from a non-periodic event, e.g. a collision?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2197" y="4800600"/>
            <a:ext cx="7061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</a:t>
            </a:r>
            <a:r>
              <a:rPr lang="en-US" b="1" baseline="-25000" dirty="0" err="1" smtClean="0"/>
              <a:t>n</a:t>
            </a:r>
            <a:r>
              <a:rPr lang="en-US" baseline="-25000" dirty="0" err="1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energy radiated into d</a:t>
            </a:r>
            <a:r>
              <a:rPr lang="en-US" b="1" i="1" dirty="0" smtClean="0"/>
              <a:t>o</a:t>
            </a:r>
            <a:r>
              <a:rPr lang="en-US" dirty="0" smtClean="0"/>
              <a:t> with frequencies in the range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to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+ </a:t>
            </a:r>
            <a:r>
              <a:rPr lang="en-US" dirty="0" err="1" smtClean="0"/>
              <a:t>d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799643" y="3737499"/>
            <a:ext cx="301840" cy="1145219"/>
          </a:xfrm>
          <a:custGeom>
            <a:avLst/>
            <a:gdLst>
              <a:gd name="connsiteX0" fmla="*/ 0 w 301840"/>
              <a:gd name="connsiteY0" fmla="*/ 1145219 h 1145219"/>
              <a:gd name="connsiteX1" fmla="*/ 17755 w 301840"/>
              <a:gd name="connsiteY1" fmla="*/ 932155 h 1145219"/>
              <a:gd name="connsiteX2" fmla="*/ 26633 w 301840"/>
              <a:gd name="connsiteY2" fmla="*/ 896645 h 1145219"/>
              <a:gd name="connsiteX3" fmla="*/ 35510 w 301840"/>
              <a:gd name="connsiteY3" fmla="*/ 852256 h 1145219"/>
              <a:gd name="connsiteX4" fmla="*/ 53266 w 301840"/>
              <a:gd name="connsiteY4" fmla="*/ 816746 h 1145219"/>
              <a:gd name="connsiteX5" fmla="*/ 62143 w 301840"/>
              <a:gd name="connsiteY5" fmla="*/ 790113 h 1145219"/>
              <a:gd name="connsiteX6" fmla="*/ 79899 w 301840"/>
              <a:gd name="connsiteY6" fmla="*/ 683581 h 1145219"/>
              <a:gd name="connsiteX7" fmla="*/ 88776 w 301840"/>
              <a:gd name="connsiteY7" fmla="*/ 639192 h 1145219"/>
              <a:gd name="connsiteX8" fmla="*/ 106532 w 301840"/>
              <a:gd name="connsiteY8" fmla="*/ 621437 h 1145219"/>
              <a:gd name="connsiteX9" fmla="*/ 159798 w 301840"/>
              <a:gd name="connsiteY9" fmla="*/ 648070 h 1145219"/>
              <a:gd name="connsiteX10" fmla="*/ 168675 w 301840"/>
              <a:gd name="connsiteY10" fmla="*/ 674703 h 1145219"/>
              <a:gd name="connsiteX11" fmla="*/ 186431 w 301840"/>
              <a:gd name="connsiteY11" fmla="*/ 692458 h 1145219"/>
              <a:gd name="connsiteX12" fmla="*/ 195308 w 301840"/>
              <a:gd name="connsiteY12" fmla="*/ 719091 h 1145219"/>
              <a:gd name="connsiteX13" fmla="*/ 239697 w 301840"/>
              <a:gd name="connsiteY13" fmla="*/ 754602 h 1145219"/>
              <a:gd name="connsiteX14" fmla="*/ 257452 w 301840"/>
              <a:gd name="connsiteY14" fmla="*/ 727969 h 1145219"/>
              <a:gd name="connsiteX15" fmla="*/ 284085 w 301840"/>
              <a:gd name="connsiteY15" fmla="*/ 701336 h 1145219"/>
              <a:gd name="connsiteX16" fmla="*/ 292963 w 301840"/>
              <a:gd name="connsiteY16" fmla="*/ 665825 h 1145219"/>
              <a:gd name="connsiteX17" fmla="*/ 301840 w 301840"/>
              <a:gd name="connsiteY17" fmla="*/ 470517 h 1145219"/>
              <a:gd name="connsiteX18" fmla="*/ 284085 w 301840"/>
              <a:gd name="connsiteY18" fmla="*/ 284085 h 1145219"/>
              <a:gd name="connsiteX19" fmla="*/ 275207 w 301840"/>
              <a:gd name="connsiteY19" fmla="*/ 213064 h 1145219"/>
              <a:gd name="connsiteX20" fmla="*/ 266330 w 301840"/>
              <a:gd name="connsiteY20" fmla="*/ 168676 h 1145219"/>
              <a:gd name="connsiteX21" fmla="*/ 248574 w 301840"/>
              <a:gd name="connsiteY21" fmla="*/ 71021 h 1145219"/>
              <a:gd name="connsiteX22" fmla="*/ 257452 w 301840"/>
              <a:gd name="connsiteY22" fmla="*/ 0 h 114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01840" h="1145219">
                <a:moveTo>
                  <a:pt x="0" y="1145219"/>
                </a:moveTo>
                <a:cubicBezTo>
                  <a:pt x="22909" y="1030666"/>
                  <a:pt x="-3076" y="1171703"/>
                  <a:pt x="17755" y="932155"/>
                </a:cubicBezTo>
                <a:cubicBezTo>
                  <a:pt x="18812" y="920000"/>
                  <a:pt x="23986" y="908555"/>
                  <a:pt x="26633" y="896645"/>
                </a:cubicBezTo>
                <a:cubicBezTo>
                  <a:pt x="29906" y="881915"/>
                  <a:pt x="30738" y="866571"/>
                  <a:pt x="35510" y="852256"/>
                </a:cubicBezTo>
                <a:cubicBezTo>
                  <a:pt x="39695" y="839701"/>
                  <a:pt x="48053" y="828910"/>
                  <a:pt x="53266" y="816746"/>
                </a:cubicBezTo>
                <a:cubicBezTo>
                  <a:pt x="56952" y="808145"/>
                  <a:pt x="59184" y="798991"/>
                  <a:pt x="62143" y="790113"/>
                </a:cubicBezTo>
                <a:cubicBezTo>
                  <a:pt x="76634" y="674189"/>
                  <a:pt x="63138" y="759008"/>
                  <a:pt x="79899" y="683581"/>
                </a:cubicBezTo>
                <a:cubicBezTo>
                  <a:pt x="83172" y="668851"/>
                  <a:pt x="82832" y="653061"/>
                  <a:pt x="88776" y="639192"/>
                </a:cubicBezTo>
                <a:cubicBezTo>
                  <a:pt x="92073" y="631499"/>
                  <a:pt x="100613" y="627355"/>
                  <a:pt x="106532" y="621437"/>
                </a:cubicBezTo>
                <a:cubicBezTo>
                  <a:pt x="124076" y="627285"/>
                  <a:pt x="147283" y="632426"/>
                  <a:pt x="159798" y="648070"/>
                </a:cubicBezTo>
                <a:cubicBezTo>
                  <a:pt x="165644" y="655377"/>
                  <a:pt x="163860" y="666679"/>
                  <a:pt x="168675" y="674703"/>
                </a:cubicBezTo>
                <a:cubicBezTo>
                  <a:pt x="172981" y="681880"/>
                  <a:pt x="180512" y="686540"/>
                  <a:pt x="186431" y="692458"/>
                </a:cubicBezTo>
                <a:cubicBezTo>
                  <a:pt x="189390" y="701336"/>
                  <a:pt x="190493" y="711067"/>
                  <a:pt x="195308" y="719091"/>
                </a:cubicBezTo>
                <a:cubicBezTo>
                  <a:pt x="203742" y="733147"/>
                  <a:pt x="227600" y="746537"/>
                  <a:pt x="239697" y="754602"/>
                </a:cubicBezTo>
                <a:cubicBezTo>
                  <a:pt x="245615" y="745724"/>
                  <a:pt x="250622" y="736166"/>
                  <a:pt x="257452" y="727969"/>
                </a:cubicBezTo>
                <a:cubicBezTo>
                  <a:pt x="265489" y="718324"/>
                  <a:pt x="277856" y="712237"/>
                  <a:pt x="284085" y="701336"/>
                </a:cubicBezTo>
                <a:cubicBezTo>
                  <a:pt x="290139" y="690742"/>
                  <a:pt x="290004" y="677662"/>
                  <a:pt x="292963" y="665825"/>
                </a:cubicBezTo>
                <a:cubicBezTo>
                  <a:pt x="295922" y="600722"/>
                  <a:pt x="301840" y="535687"/>
                  <a:pt x="301840" y="470517"/>
                </a:cubicBezTo>
                <a:cubicBezTo>
                  <a:pt x="301840" y="349892"/>
                  <a:pt x="296201" y="368891"/>
                  <a:pt x="284085" y="284085"/>
                </a:cubicBezTo>
                <a:cubicBezTo>
                  <a:pt x="280711" y="260467"/>
                  <a:pt x="278835" y="236644"/>
                  <a:pt x="275207" y="213064"/>
                </a:cubicBezTo>
                <a:cubicBezTo>
                  <a:pt x="272913" y="198150"/>
                  <a:pt x="268624" y="183590"/>
                  <a:pt x="266330" y="168676"/>
                </a:cubicBezTo>
                <a:cubicBezTo>
                  <a:pt x="251990" y="75466"/>
                  <a:pt x="266684" y="125349"/>
                  <a:pt x="248574" y="71021"/>
                </a:cubicBezTo>
                <a:cubicBezTo>
                  <a:pt x="257871" y="5948"/>
                  <a:pt x="257452" y="29803"/>
                  <a:pt x="25745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34575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061" y="533400"/>
            <a:ext cx="5238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0105" y="152400"/>
            <a:ext cx="413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(49.8) for any time dependent field 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602468"/>
            <a:ext cx="359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(66.6), the radiated intensity is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943225"/>
            <a:ext cx="26289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590" y="1579162"/>
            <a:ext cx="18669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2695575" y="4114800"/>
            <a:ext cx="3143250" cy="933450"/>
            <a:chOff x="5867400" y="2572136"/>
            <a:chExt cx="3143250" cy="9334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2657846"/>
              <a:ext cx="981075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2572136"/>
              <a:ext cx="2228850" cy="93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Freeform 5"/>
          <p:cNvSpPr/>
          <p:nvPr/>
        </p:nvSpPr>
        <p:spPr>
          <a:xfrm>
            <a:off x="167414" y="1571348"/>
            <a:ext cx="3508012" cy="2769833"/>
          </a:xfrm>
          <a:custGeom>
            <a:avLst/>
            <a:gdLst>
              <a:gd name="connsiteX0" fmla="*/ 2149658 w 3508012"/>
              <a:gd name="connsiteY0" fmla="*/ 0 h 2769833"/>
              <a:gd name="connsiteX1" fmla="*/ 2158536 w 3508012"/>
              <a:gd name="connsiteY1" fmla="*/ 133165 h 2769833"/>
              <a:gd name="connsiteX2" fmla="*/ 2140780 w 3508012"/>
              <a:gd name="connsiteY2" fmla="*/ 150920 h 2769833"/>
              <a:gd name="connsiteX3" fmla="*/ 2123025 w 3508012"/>
              <a:gd name="connsiteY3" fmla="*/ 186431 h 2769833"/>
              <a:gd name="connsiteX4" fmla="*/ 2078636 w 3508012"/>
              <a:gd name="connsiteY4" fmla="*/ 221941 h 2769833"/>
              <a:gd name="connsiteX5" fmla="*/ 2052003 w 3508012"/>
              <a:gd name="connsiteY5" fmla="*/ 266330 h 2769833"/>
              <a:gd name="connsiteX6" fmla="*/ 2034248 w 3508012"/>
              <a:gd name="connsiteY6" fmla="*/ 301840 h 2769833"/>
              <a:gd name="connsiteX7" fmla="*/ 2016493 w 3508012"/>
              <a:gd name="connsiteY7" fmla="*/ 319596 h 2769833"/>
              <a:gd name="connsiteX8" fmla="*/ 1989860 w 3508012"/>
              <a:gd name="connsiteY8" fmla="*/ 355106 h 2769833"/>
              <a:gd name="connsiteX9" fmla="*/ 1972104 w 3508012"/>
              <a:gd name="connsiteY9" fmla="*/ 372862 h 2769833"/>
              <a:gd name="connsiteX10" fmla="*/ 1945471 w 3508012"/>
              <a:gd name="connsiteY10" fmla="*/ 417250 h 2769833"/>
              <a:gd name="connsiteX11" fmla="*/ 1918838 w 3508012"/>
              <a:gd name="connsiteY11" fmla="*/ 443883 h 2769833"/>
              <a:gd name="connsiteX12" fmla="*/ 1874450 w 3508012"/>
              <a:gd name="connsiteY12" fmla="*/ 488271 h 2769833"/>
              <a:gd name="connsiteX13" fmla="*/ 1865572 w 3508012"/>
              <a:gd name="connsiteY13" fmla="*/ 514904 h 2769833"/>
              <a:gd name="connsiteX14" fmla="*/ 1759040 w 3508012"/>
              <a:gd name="connsiteY14" fmla="*/ 594803 h 2769833"/>
              <a:gd name="connsiteX15" fmla="*/ 1696897 w 3508012"/>
              <a:gd name="connsiteY15" fmla="*/ 612559 h 2769833"/>
              <a:gd name="connsiteX16" fmla="*/ 1670264 w 3508012"/>
              <a:gd name="connsiteY16" fmla="*/ 630314 h 2769833"/>
              <a:gd name="connsiteX17" fmla="*/ 1616998 w 3508012"/>
              <a:gd name="connsiteY17" fmla="*/ 648069 h 2769833"/>
              <a:gd name="connsiteX18" fmla="*/ 1590365 w 3508012"/>
              <a:gd name="connsiteY18" fmla="*/ 656947 h 2769833"/>
              <a:gd name="connsiteX19" fmla="*/ 1545976 w 3508012"/>
              <a:gd name="connsiteY19" fmla="*/ 665825 h 2769833"/>
              <a:gd name="connsiteX20" fmla="*/ 1332912 w 3508012"/>
              <a:gd name="connsiteY20" fmla="*/ 692458 h 2769833"/>
              <a:gd name="connsiteX21" fmla="*/ 826885 w 3508012"/>
              <a:gd name="connsiteY21" fmla="*/ 701335 h 2769833"/>
              <a:gd name="connsiteX22" fmla="*/ 702598 w 3508012"/>
              <a:gd name="connsiteY22" fmla="*/ 719091 h 2769833"/>
              <a:gd name="connsiteX23" fmla="*/ 667087 w 3508012"/>
              <a:gd name="connsiteY23" fmla="*/ 727969 h 2769833"/>
              <a:gd name="connsiteX24" fmla="*/ 596066 w 3508012"/>
              <a:gd name="connsiteY24" fmla="*/ 736846 h 2769833"/>
              <a:gd name="connsiteX25" fmla="*/ 462901 w 3508012"/>
              <a:gd name="connsiteY25" fmla="*/ 763479 h 2769833"/>
              <a:gd name="connsiteX26" fmla="*/ 418512 w 3508012"/>
              <a:gd name="connsiteY26" fmla="*/ 772357 h 2769833"/>
              <a:gd name="connsiteX27" fmla="*/ 365246 w 3508012"/>
              <a:gd name="connsiteY27" fmla="*/ 790112 h 2769833"/>
              <a:gd name="connsiteX28" fmla="*/ 276469 w 3508012"/>
              <a:gd name="connsiteY28" fmla="*/ 852256 h 2769833"/>
              <a:gd name="connsiteX29" fmla="*/ 249836 w 3508012"/>
              <a:gd name="connsiteY29" fmla="*/ 878889 h 2769833"/>
              <a:gd name="connsiteX30" fmla="*/ 169937 w 3508012"/>
              <a:gd name="connsiteY30" fmla="*/ 932155 h 2769833"/>
              <a:gd name="connsiteX31" fmla="*/ 143304 w 3508012"/>
              <a:gd name="connsiteY31" fmla="*/ 949910 h 2769833"/>
              <a:gd name="connsiteX32" fmla="*/ 98916 w 3508012"/>
              <a:gd name="connsiteY32" fmla="*/ 985421 h 2769833"/>
              <a:gd name="connsiteX33" fmla="*/ 63405 w 3508012"/>
              <a:gd name="connsiteY33" fmla="*/ 1038687 h 2769833"/>
              <a:gd name="connsiteX34" fmla="*/ 45650 w 3508012"/>
              <a:gd name="connsiteY34" fmla="*/ 1065320 h 2769833"/>
              <a:gd name="connsiteX35" fmla="*/ 10139 w 3508012"/>
              <a:gd name="connsiteY35" fmla="*/ 1171852 h 2769833"/>
              <a:gd name="connsiteX36" fmla="*/ 1262 w 3508012"/>
              <a:gd name="connsiteY36" fmla="*/ 1216240 h 2769833"/>
              <a:gd name="connsiteX37" fmla="*/ 19017 w 3508012"/>
              <a:gd name="connsiteY37" fmla="*/ 1482570 h 2769833"/>
              <a:gd name="connsiteX38" fmla="*/ 36772 w 3508012"/>
              <a:gd name="connsiteY38" fmla="*/ 1535836 h 2769833"/>
              <a:gd name="connsiteX39" fmla="*/ 63405 w 3508012"/>
              <a:gd name="connsiteY39" fmla="*/ 1580225 h 2769833"/>
              <a:gd name="connsiteX40" fmla="*/ 72283 w 3508012"/>
              <a:gd name="connsiteY40" fmla="*/ 1606858 h 2769833"/>
              <a:gd name="connsiteX41" fmla="*/ 81161 w 3508012"/>
              <a:gd name="connsiteY41" fmla="*/ 1642369 h 2769833"/>
              <a:gd name="connsiteX42" fmla="*/ 98916 w 3508012"/>
              <a:gd name="connsiteY42" fmla="*/ 1677879 h 2769833"/>
              <a:gd name="connsiteX43" fmla="*/ 107794 w 3508012"/>
              <a:gd name="connsiteY43" fmla="*/ 1704512 h 2769833"/>
              <a:gd name="connsiteX44" fmla="*/ 161060 w 3508012"/>
              <a:gd name="connsiteY44" fmla="*/ 1802167 h 2769833"/>
              <a:gd name="connsiteX45" fmla="*/ 196570 w 3508012"/>
              <a:gd name="connsiteY45" fmla="*/ 1873188 h 2769833"/>
              <a:gd name="connsiteX46" fmla="*/ 223203 w 3508012"/>
              <a:gd name="connsiteY46" fmla="*/ 1926454 h 2769833"/>
              <a:gd name="connsiteX47" fmla="*/ 240959 w 3508012"/>
              <a:gd name="connsiteY47" fmla="*/ 1944209 h 2769833"/>
              <a:gd name="connsiteX48" fmla="*/ 258714 w 3508012"/>
              <a:gd name="connsiteY48" fmla="*/ 1970842 h 2769833"/>
              <a:gd name="connsiteX49" fmla="*/ 276469 w 3508012"/>
              <a:gd name="connsiteY49" fmla="*/ 1988598 h 2769833"/>
              <a:gd name="connsiteX50" fmla="*/ 338613 w 3508012"/>
              <a:gd name="connsiteY50" fmla="*/ 2059619 h 2769833"/>
              <a:gd name="connsiteX51" fmla="*/ 356369 w 3508012"/>
              <a:gd name="connsiteY51" fmla="*/ 2095130 h 2769833"/>
              <a:gd name="connsiteX52" fmla="*/ 400757 w 3508012"/>
              <a:gd name="connsiteY52" fmla="*/ 2157273 h 2769833"/>
              <a:gd name="connsiteX53" fmla="*/ 436268 w 3508012"/>
              <a:gd name="connsiteY53" fmla="*/ 2192784 h 2769833"/>
              <a:gd name="connsiteX54" fmla="*/ 471778 w 3508012"/>
              <a:gd name="connsiteY54" fmla="*/ 2246050 h 2769833"/>
              <a:gd name="connsiteX55" fmla="*/ 525044 w 3508012"/>
              <a:gd name="connsiteY55" fmla="*/ 2308194 h 2769833"/>
              <a:gd name="connsiteX56" fmla="*/ 569433 w 3508012"/>
              <a:gd name="connsiteY56" fmla="*/ 2361460 h 2769833"/>
              <a:gd name="connsiteX57" fmla="*/ 604943 w 3508012"/>
              <a:gd name="connsiteY57" fmla="*/ 2396970 h 2769833"/>
              <a:gd name="connsiteX58" fmla="*/ 640454 w 3508012"/>
              <a:gd name="connsiteY58" fmla="*/ 2423603 h 2769833"/>
              <a:gd name="connsiteX59" fmla="*/ 684842 w 3508012"/>
              <a:gd name="connsiteY59" fmla="*/ 2467992 h 2769833"/>
              <a:gd name="connsiteX60" fmla="*/ 738108 w 3508012"/>
              <a:gd name="connsiteY60" fmla="*/ 2503502 h 2769833"/>
              <a:gd name="connsiteX61" fmla="*/ 782497 w 3508012"/>
              <a:gd name="connsiteY61" fmla="*/ 2539013 h 2769833"/>
              <a:gd name="connsiteX62" fmla="*/ 835763 w 3508012"/>
              <a:gd name="connsiteY62" fmla="*/ 2556769 h 2769833"/>
              <a:gd name="connsiteX63" fmla="*/ 862396 w 3508012"/>
              <a:gd name="connsiteY63" fmla="*/ 2574524 h 2769833"/>
              <a:gd name="connsiteX64" fmla="*/ 915662 w 3508012"/>
              <a:gd name="connsiteY64" fmla="*/ 2592279 h 2769833"/>
              <a:gd name="connsiteX65" fmla="*/ 968928 w 3508012"/>
              <a:gd name="connsiteY65" fmla="*/ 2618912 h 2769833"/>
              <a:gd name="connsiteX66" fmla="*/ 1048827 w 3508012"/>
              <a:gd name="connsiteY66" fmla="*/ 2636668 h 2769833"/>
              <a:gd name="connsiteX67" fmla="*/ 1084337 w 3508012"/>
              <a:gd name="connsiteY67" fmla="*/ 2654423 h 2769833"/>
              <a:gd name="connsiteX68" fmla="*/ 1208625 w 3508012"/>
              <a:gd name="connsiteY68" fmla="*/ 2672178 h 2769833"/>
              <a:gd name="connsiteX69" fmla="*/ 1253013 w 3508012"/>
              <a:gd name="connsiteY69" fmla="*/ 2681056 h 2769833"/>
              <a:gd name="connsiteX70" fmla="*/ 1288524 w 3508012"/>
              <a:gd name="connsiteY70" fmla="*/ 2689934 h 2769833"/>
              <a:gd name="connsiteX71" fmla="*/ 1368423 w 3508012"/>
              <a:gd name="connsiteY71" fmla="*/ 2698811 h 2769833"/>
              <a:gd name="connsiteX72" fmla="*/ 1412811 w 3508012"/>
              <a:gd name="connsiteY72" fmla="*/ 2707689 h 2769833"/>
              <a:gd name="connsiteX73" fmla="*/ 1439444 w 3508012"/>
              <a:gd name="connsiteY73" fmla="*/ 2716567 h 2769833"/>
              <a:gd name="connsiteX74" fmla="*/ 1537099 w 3508012"/>
              <a:gd name="connsiteY74" fmla="*/ 2725444 h 2769833"/>
              <a:gd name="connsiteX75" fmla="*/ 1856695 w 3508012"/>
              <a:gd name="connsiteY75" fmla="*/ 2716567 h 2769833"/>
              <a:gd name="connsiteX76" fmla="*/ 1892205 w 3508012"/>
              <a:gd name="connsiteY76" fmla="*/ 2698811 h 2769833"/>
              <a:gd name="connsiteX77" fmla="*/ 1954349 w 3508012"/>
              <a:gd name="connsiteY77" fmla="*/ 2681056 h 2769833"/>
              <a:gd name="connsiteX78" fmla="*/ 2016493 w 3508012"/>
              <a:gd name="connsiteY78" fmla="*/ 2654423 h 2769833"/>
              <a:gd name="connsiteX79" fmla="*/ 2052003 w 3508012"/>
              <a:gd name="connsiteY79" fmla="*/ 2636668 h 2769833"/>
              <a:gd name="connsiteX80" fmla="*/ 2105269 w 3508012"/>
              <a:gd name="connsiteY80" fmla="*/ 2618912 h 2769833"/>
              <a:gd name="connsiteX81" fmla="*/ 2123025 w 3508012"/>
              <a:gd name="connsiteY81" fmla="*/ 2601157 h 2769833"/>
              <a:gd name="connsiteX82" fmla="*/ 2211802 w 3508012"/>
              <a:gd name="connsiteY82" fmla="*/ 2565646 h 2769833"/>
              <a:gd name="connsiteX83" fmla="*/ 2265068 w 3508012"/>
              <a:gd name="connsiteY83" fmla="*/ 2547891 h 2769833"/>
              <a:gd name="connsiteX84" fmla="*/ 2291701 w 3508012"/>
              <a:gd name="connsiteY84" fmla="*/ 2539013 h 2769833"/>
              <a:gd name="connsiteX85" fmla="*/ 2318334 w 3508012"/>
              <a:gd name="connsiteY85" fmla="*/ 2521258 h 2769833"/>
              <a:gd name="connsiteX86" fmla="*/ 2415988 w 3508012"/>
              <a:gd name="connsiteY86" fmla="*/ 2512380 h 2769833"/>
              <a:gd name="connsiteX87" fmla="*/ 2717829 w 3508012"/>
              <a:gd name="connsiteY87" fmla="*/ 2521258 h 2769833"/>
              <a:gd name="connsiteX88" fmla="*/ 2806605 w 3508012"/>
              <a:gd name="connsiteY88" fmla="*/ 2539013 h 2769833"/>
              <a:gd name="connsiteX89" fmla="*/ 2859871 w 3508012"/>
              <a:gd name="connsiteY89" fmla="*/ 2547891 h 2769833"/>
              <a:gd name="connsiteX90" fmla="*/ 2957526 w 3508012"/>
              <a:gd name="connsiteY90" fmla="*/ 2565646 h 2769833"/>
              <a:gd name="connsiteX91" fmla="*/ 3037425 w 3508012"/>
              <a:gd name="connsiteY91" fmla="*/ 2592279 h 2769833"/>
              <a:gd name="connsiteX92" fmla="*/ 3064058 w 3508012"/>
              <a:gd name="connsiteY92" fmla="*/ 2601157 h 2769833"/>
              <a:gd name="connsiteX93" fmla="*/ 3126202 w 3508012"/>
              <a:gd name="connsiteY93" fmla="*/ 2627790 h 2769833"/>
              <a:gd name="connsiteX94" fmla="*/ 3152835 w 3508012"/>
              <a:gd name="connsiteY94" fmla="*/ 2645545 h 2769833"/>
              <a:gd name="connsiteX95" fmla="*/ 3206101 w 3508012"/>
              <a:gd name="connsiteY95" fmla="*/ 2663301 h 2769833"/>
              <a:gd name="connsiteX96" fmla="*/ 3232734 w 3508012"/>
              <a:gd name="connsiteY96" fmla="*/ 2672178 h 2769833"/>
              <a:gd name="connsiteX97" fmla="*/ 3268244 w 3508012"/>
              <a:gd name="connsiteY97" fmla="*/ 2681056 h 2769833"/>
              <a:gd name="connsiteX98" fmla="*/ 3321510 w 3508012"/>
              <a:gd name="connsiteY98" fmla="*/ 2698811 h 2769833"/>
              <a:gd name="connsiteX99" fmla="*/ 3348143 w 3508012"/>
              <a:gd name="connsiteY99" fmla="*/ 2707689 h 2769833"/>
              <a:gd name="connsiteX100" fmla="*/ 3365899 w 3508012"/>
              <a:gd name="connsiteY100" fmla="*/ 2725444 h 2769833"/>
              <a:gd name="connsiteX101" fmla="*/ 3392532 w 3508012"/>
              <a:gd name="connsiteY101" fmla="*/ 2734322 h 2769833"/>
              <a:gd name="connsiteX102" fmla="*/ 3481308 w 3508012"/>
              <a:gd name="connsiteY102" fmla="*/ 2752077 h 2769833"/>
              <a:gd name="connsiteX103" fmla="*/ 3507941 w 3508012"/>
              <a:gd name="connsiteY103" fmla="*/ 2769833 h 2769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3508012" h="2769833">
                <a:moveTo>
                  <a:pt x="2149658" y="0"/>
                </a:moveTo>
                <a:cubicBezTo>
                  <a:pt x="2173282" y="59062"/>
                  <a:pt x="2178658" y="52679"/>
                  <a:pt x="2158536" y="133165"/>
                </a:cubicBezTo>
                <a:cubicBezTo>
                  <a:pt x="2156506" y="141285"/>
                  <a:pt x="2146699" y="145002"/>
                  <a:pt x="2140780" y="150920"/>
                </a:cubicBezTo>
                <a:cubicBezTo>
                  <a:pt x="2134862" y="162757"/>
                  <a:pt x="2130366" y="175420"/>
                  <a:pt x="2123025" y="186431"/>
                </a:cubicBezTo>
                <a:cubicBezTo>
                  <a:pt x="2112906" y="201609"/>
                  <a:pt x="2092881" y="212445"/>
                  <a:pt x="2078636" y="221941"/>
                </a:cubicBezTo>
                <a:cubicBezTo>
                  <a:pt x="2058031" y="283760"/>
                  <a:pt x="2084499" y="217587"/>
                  <a:pt x="2052003" y="266330"/>
                </a:cubicBezTo>
                <a:cubicBezTo>
                  <a:pt x="2044662" y="277341"/>
                  <a:pt x="2041589" y="290829"/>
                  <a:pt x="2034248" y="301840"/>
                </a:cubicBezTo>
                <a:cubicBezTo>
                  <a:pt x="2029605" y="308804"/>
                  <a:pt x="2021851" y="313166"/>
                  <a:pt x="2016493" y="319596"/>
                </a:cubicBezTo>
                <a:cubicBezTo>
                  <a:pt x="2007021" y="330963"/>
                  <a:pt x="1999332" y="343740"/>
                  <a:pt x="1989860" y="355106"/>
                </a:cubicBezTo>
                <a:cubicBezTo>
                  <a:pt x="1984501" y="361536"/>
                  <a:pt x="1976969" y="366051"/>
                  <a:pt x="1972104" y="372862"/>
                </a:cubicBezTo>
                <a:cubicBezTo>
                  <a:pt x="1962075" y="386903"/>
                  <a:pt x="1955824" y="403446"/>
                  <a:pt x="1945471" y="417250"/>
                </a:cubicBezTo>
                <a:cubicBezTo>
                  <a:pt x="1937938" y="427294"/>
                  <a:pt x="1926875" y="434238"/>
                  <a:pt x="1918838" y="443883"/>
                </a:cubicBezTo>
                <a:cubicBezTo>
                  <a:pt x="1881848" y="488271"/>
                  <a:pt x="1923277" y="455720"/>
                  <a:pt x="1874450" y="488271"/>
                </a:cubicBezTo>
                <a:cubicBezTo>
                  <a:pt x="1871491" y="497149"/>
                  <a:pt x="1871187" y="507418"/>
                  <a:pt x="1865572" y="514904"/>
                </a:cubicBezTo>
                <a:cubicBezTo>
                  <a:pt x="1838078" y="551564"/>
                  <a:pt x="1800532" y="577021"/>
                  <a:pt x="1759040" y="594803"/>
                </a:cubicBezTo>
                <a:cubicBezTo>
                  <a:pt x="1741208" y="602445"/>
                  <a:pt x="1714919" y="608053"/>
                  <a:pt x="1696897" y="612559"/>
                </a:cubicBezTo>
                <a:cubicBezTo>
                  <a:pt x="1688019" y="618477"/>
                  <a:pt x="1680014" y="625981"/>
                  <a:pt x="1670264" y="630314"/>
                </a:cubicBezTo>
                <a:cubicBezTo>
                  <a:pt x="1653161" y="637915"/>
                  <a:pt x="1634753" y="642151"/>
                  <a:pt x="1616998" y="648069"/>
                </a:cubicBezTo>
                <a:cubicBezTo>
                  <a:pt x="1608120" y="651028"/>
                  <a:pt x="1599541" y="655112"/>
                  <a:pt x="1590365" y="656947"/>
                </a:cubicBezTo>
                <a:cubicBezTo>
                  <a:pt x="1575569" y="659906"/>
                  <a:pt x="1560615" y="662165"/>
                  <a:pt x="1545976" y="665825"/>
                </a:cubicBezTo>
                <a:cubicBezTo>
                  <a:pt x="1439157" y="692529"/>
                  <a:pt x="1668506" y="686571"/>
                  <a:pt x="1332912" y="692458"/>
                </a:cubicBezTo>
                <a:lnTo>
                  <a:pt x="826885" y="701335"/>
                </a:lnTo>
                <a:cubicBezTo>
                  <a:pt x="783243" y="706790"/>
                  <a:pt x="745264" y="710557"/>
                  <a:pt x="702598" y="719091"/>
                </a:cubicBezTo>
                <a:cubicBezTo>
                  <a:pt x="690634" y="721484"/>
                  <a:pt x="679122" y="725963"/>
                  <a:pt x="667087" y="727969"/>
                </a:cubicBezTo>
                <a:cubicBezTo>
                  <a:pt x="643554" y="731891"/>
                  <a:pt x="619740" y="733887"/>
                  <a:pt x="596066" y="736846"/>
                </a:cubicBezTo>
                <a:cubicBezTo>
                  <a:pt x="475985" y="766867"/>
                  <a:pt x="573862" y="744986"/>
                  <a:pt x="462901" y="763479"/>
                </a:cubicBezTo>
                <a:cubicBezTo>
                  <a:pt x="448017" y="765960"/>
                  <a:pt x="433070" y="768387"/>
                  <a:pt x="418512" y="772357"/>
                </a:cubicBezTo>
                <a:cubicBezTo>
                  <a:pt x="400456" y="777281"/>
                  <a:pt x="365246" y="790112"/>
                  <a:pt x="365246" y="790112"/>
                </a:cubicBezTo>
                <a:cubicBezTo>
                  <a:pt x="342330" y="805390"/>
                  <a:pt x="299471" y="832540"/>
                  <a:pt x="276469" y="852256"/>
                </a:cubicBezTo>
                <a:cubicBezTo>
                  <a:pt x="266937" y="860427"/>
                  <a:pt x="259746" y="871181"/>
                  <a:pt x="249836" y="878889"/>
                </a:cubicBezTo>
                <a:cubicBezTo>
                  <a:pt x="249826" y="878897"/>
                  <a:pt x="183259" y="923274"/>
                  <a:pt x="169937" y="932155"/>
                </a:cubicBezTo>
                <a:cubicBezTo>
                  <a:pt x="161059" y="938073"/>
                  <a:pt x="150848" y="942365"/>
                  <a:pt x="143304" y="949910"/>
                </a:cubicBezTo>
                <a:cubicBezTo>
                  <a:pt x="118005" y="975211"/>
                  <a:pt x="132513" y="963023"/>
                  <a:pt x="98916" y="985421"/>
                </a:cubicBezTo>
                <a:lnTo>
                  <a:pt x="63405" y="1038687"/>
                </a:lnTo>
                <a:lnTo>
                  <a:pt x="45650" y="1065320"/>
                </a:lnTo>
                <a:cubicBezTo>
                  <a:pt x="24685" y="1149180"/>
                  <a:pt x="38808" y="1114515"/>
                  <a:pt x="10139" y="1171852"/>
                </a:cubicBezTo>
                <a:cubicBezTo>
                  <a:pt x="7180" y="1186648"/>
                  <a:pt x="1262" y="1201151"/>
                  <a:pt x="1262" y="1216240"/>
                </a:cubicBezTo>
                <a:cubicBezTo>
                  <a:pt x="1262" y="1312213"/>
                  <a:pt x="-7056" y="1395662"/>
                  <a:pt x="19017" y="1482570"/>
                </a:cubicBezTo>
                <a:cubicBezTo>
                  <a:pt x="24395" y="1500496"/>
                  <a:pt x="30854" y="1518081"/>
                  <a:pt x="36772" y="1535836"/>
                </a:cubicBezTo>
                <a:cubicBezTo>
                  <a:pt x="48296" y="1570409"/>
                  <a:pt x="39034" y="1555852"/>
                  <a:pt x="63405" y="1580225"/>
                </a:cubicBezTo>
                <a:cubicBezTo>
                  <a:pt x="66364" y="1589103"/>
                  <a:pt x="69712" y="1597860"/>
                  <a:pt x="72283" y="1606858"/>
                </a:cubicBezTo>
                <a:cubicBezTo>
                  <a:pt x="75635" y="1618590"/>
                  <a:pt x="76877" y="1630945"/>
                  <a:pt x="81161" y="1642369"/>
                </a:cubicBezTo>
                <a:cubicBezTo>
                  <a:pt x="85808" y="1654760"/>
                  <a:pt x="93703" y="1665715"/>
                  <a:pt x="98916" y="1677879"/>
                </a:cubicBezTo>
                <a:cubicBezTo>
                  <a:pt x="102602" y="1686480"/>
                  <a:pt x="103922" y="1695993"/>
                  <a:pt x="107794" y="1704512"/>
                </a:cubicBezTo>
                <a:cubicBezTo>
                  <a:pt x="136569" y="1767819"/>
                  <a:pt x="133260" y="1760469"/>
                  <a:pt x="161060" y="1802167"/>
                </a:cubicBezTo>
                <a:cubicBezTo>
                  <a:pt x="178803" y="1890887"/>
                  <a:pt x="153939" y="1809242"/>
                  <a:pt x="196570" y="1873188"/>
                </a:cubicBezTo>
                <a:cubicBezTo>
                  <a:pt x="262200" y="1971632"/>
                  <a:pt x="139398" y="1821700"/>
                  <a:pt x="223203" y="1926454"/>
                </a:cubicBezTo>
                <a:cubicBezTo>
                  <a:pt x="228432" y="1932990"/>
                  <a:pt x="235730" y="1937673"/>
                  <a:pt x="240959" y="1944209"/>
                </a:cubicBezTo>
                <a:cubicBezTo>
                  <a:pt x="247624" y="1952540"/>
                  <a:pt x="252049" y="1962510"/>
                  <a:pt x="258714" y="1970842"/>
                </a:cubicBezTo>
                <a:cubicBezTo>
                  <a:pt x="263943" y="1977378"/>
                  <a:pt x="271447" y="1981902"/>
                  <a:pt x="276469" y="1988598"/>
                </a:cubicBezTo>
                <a:cubicBezTo>
                  <a:pt x="328254" y="2057645"/>
                  <a:pt x="289047" y="2026576"/>
                  <a:pt x="338613" y="2059619"/>
                </a:cubicBezTo>
                <a:cubicBezTo>
                  <a:pt x="344532" y="2071456"/>
                  <a:pt x="349803" y="2083639"/>
                  <a:pt x="356369" y="2095130"/>
                </a:cubicBezTo>
                <a:cubicBezTo>
                  <a:pt x="364170" y="2108781"/>
                  <a:pt x="392908" y="2148303"/>
                  <a:pt x="400757" y="2157273"/>
                </a:cubicBezTo>
                <a:cubicBezTo>
                  <a:pt x="411780" y="2169871"/>
                  <a:pt x="436268" y="2192784"/>
                  <a:pt x="436268" y="2192784"/>
                </a:cubicBezTo>
                <a:cubicBezTo>
                  <a:pt x="451868" y="2239587"/>
                  <a:pt x="434834" y="2201718"/>
                  <a:pt x="471778" y="2246050"/>
                </a:cubicBezTo>
                <a:cubicBezTo>
                  <a:pt x="539387" y="2327179"/>
                  <a:pt x="418344" y="2201491"/>
                  <a:pt x="525044" y="2308194"/>
                </a:cubicBezTo>
                <a:cubicBezTo>
                  <a:pt x="540201" y="2353663"/>
                  <a:pt x="523906" y="2321624"/>
                  <a:pt x="569433" y="2361460"/>
                </a:cubicBezTo>
                <a:cubicBezTo>
                  <a:pt x="582031" y="2372483"/>
                  <a:pt x="592345" y="2385947"/>
                  <a:pt x="604943" y="2396970"/>
                </a:cubicBezTo>
                <a:cubicBezTo>
                  <a:pt x="616078" y="2406713"/>
                  <a:pt x="629395" y="2413773"/>
                  <a:pt x="640454" y="2423603"/>
                </a:cubicBezTo>
                <a:cubicBezTo>
                  <a:pt x="656093" y="2437505"/>
                  <a:pt x="667431" y="2456385"/>
                  <a:pt x="684842" y="2467992"/>
                </a:cubicBezTo>
                <a:cubicBezTo>
                  <a:pt x="702597" y="2479829"/>
                  <a:pt x="723019" y="2488413"/>
                  <a:pt x="738108" y="2503502"/>
                </a:cubicBezTo>
                <a:cubicBezTo>
                  <a:pt x="752866" y="2518260"/>
                  <a:pt x="762338" y="2530053"/>
                  <a:pt x="782497" y="2539013"/>
                </a:cubicBezTo>
                <a:cubicBezTo>
                  <a:pt x="799600" y="2546614"/>
                  <a:pt x="820190" y="2546387"/>
                  <a:pt x="835763" y="2556769"/>
                </a:cubicBezTo>
                <a:cubicBezTo>
                  <a:pt x="844641" y="2562687"/>
                  <a:pt x="852646" y="2570191"/>
                  <a:pt x="862396" y="2574524"/>
                </a:cubicBezTo>
                <a:cubicBezTo>
                  <a:pt x="879499" y="2582125"/>
                  <a:pt x="915662" y="2592279"/>
                  <a:pt x="915662" y="2592279"/>
                </a:cubicBezTo>
                <a:cubicBezTo>
                  <a:pt x="939607" y="2608243"/>
                  <a:pt x="941359" y="2612786"/>
                  <a:pt x="968928" y="2618912"/>
                </a:cubicBezTo>
                <a:cubicBezTo>
                  <a:pt x="1009447" y="2627916"/>
                  <a:pt x="1016543" y="2622832"/>
                  <a:pt x="1048827" y="2636668"/>
                </a:cubicBezTo>
                <a:cubicBezTo>
                  <a:pt x="1060991" y="2641881"/>
                  <a:pt x="1071782" y="2650238"/>
                  <a:pt x="1084337" y="2654423"/>
                </a:cubicBezTo>
                <a:cubicBezTo>
                  <a:pt x="1114447" y="2664460"/>
                  <a:pt x="1185751" y="2668910"/>
                  <a:pt x="1208625" y="2672178"/>
                </a:cubicBezTo>
                <a:cubicBezTo>
                  <a:pt x="1223562" y="2674312"/>
                  <a:pt x="1238283" y="2677783"/>
                  <a:pt x="1253013" y="2681056"/>
                </a:cubicBezTo>
                <a:cubicBezTo>
                  <a:pt x="1264924" y="2683703"/>
                  <a:pt x="1276465" y="2688079"/>
                  <a:pt x="1288524" y="2689934"/>
                </a:cubicBezTo>
                <a:cubicBezTo>
                  <a:pt x="1315009" y="2694009"/>
                  <a:pt x="1341895" y="2695021"/>
                  <a:pt x="1368423" y="2698811"/>
                </a:cubicBezTo>
                <a:cubicBezTo>
                  <a:pt x="1383360" y="2700945"/>
                  <a:pt x="1398173" y="2704029"/>
                  <a:pt x="1412811" y="2707689"/>
                </a:cubicBezTo>
                <a:cubicBezTo>
                  <a:pt x="1421889" y="2709959"/>
                  <a:pt x="1430180" y="2715244"/>
                  <a:pt x="1439444" y="2716567"/>
                </a:cubicBezTo>
                <a:cubicBezTo>
                  <a:pt x="1471801" y="2721189"/>
                  <a:pt x="1504547" y="2722485"/>
                  <a:pt x="1537099" y="2725444"/>
                </a:cubicBezTo>
                <a:cubicBezTo>
                  <a:pt x="1643631" y="2722485"/>
                  <a:pt x="1750420" y="2724538"/>
                  <a:pt x="1856695" y="2716567"/>
                </a:cubicBezTo>
                <a:cubicBezTo>
                  <a:pt x="1869892" y="2715577"/>
                  <a:pt x="1880041" y="2704024"/>
                  <a:pt x="1892205" y="2698811"/>
                </a:cubicBezTo>
                <a:cubicBezTo>
                  <a:pt x="1910029" y="2691172"/>
                  <a:pt x="1936338" y="2685559"/>
                  <a:pt x="1954349" y="2681056"/>
                </a:cubicBezTo>
                <a:cubicBezTo>
                  <a:pt x="2008322" y="2645075"/>
                  <a:pt x="1950976" y="2678992"/>
                  <a:pt x="2016493" y="2654423"/>
                </a:cubicBezTo>
                <a:cubicBezTo>
                  <a:pt x="2028884" y="2649776"/>
                  <a:pt x="2039716" y="2641583"/>
                  <a:pt x="2052003" y="2636668"/>
                </a:cubicBezTo>
                <a:cubicBezTo>
                  <a:pt x="2069380" y="2629717"/>
                  <a:pt x="2105269" y="2618912"/>
                  <a:pt x="2105269" y="2618912"/>
                </a:cubicBezTo>
                <a:cubicBezTo>
                  <a:pt x="2111188" y="2612994"/>
                  <a:pt x="2116061" y="2605800"/>
                  <a:pt x="2123025" y="2601157"/>
                </a:cubicBezTo>
                <a:cubicBezTo>
                  <a:pt x="2149149" y="2583742"/>
                  <a:pt x="2182931" y="2575270"/>
                  <a:pt x="2211802" y="2565646"/>
                </a:cubicBezTo>
                <a:lnTo>
                  <a:pt x="2265068" y="2547891"/>
                </a:lnTo>
                <a:cubicBezTo>
                  <a:pt x="2273946" y="2544932"/>
                  <a:pt x="2283915" y="2544204"/>
                  <a:pt x="2291701" y="2539013"/>
                </a:cubicBezTo>
                <a:cubicBezTo>
                  <a:pt x="2300579" y="2533095"/>
                  <a:pt x="2307901" y="2523494"/>
                  <a:pt x="2318334" y="2521258"/>
                </a:cubicBezTo>
                <a:cubicBezTo>
                  <a:pt x="2350294" y="2514409"/>
                  <a:pt x="2383437" y="2515339"/>
                  <a:pt x="2415988" y="2512380"/>
                </a:cubicBezTo>
                <a:cubicBezTo>
                  <a:pt x="2516602" y="2515339"/>
                  <a:pt x="2617297" y="2516232"/>
                  <a:pt x="2717829" y="2521258"/>
                </a:cubicBezTo>
                <a:cubicBezTo>
                  <a:pt x="2758400" y="2523287"/>
                  <a:pt x="2770395" y="2531771"/>
                  <a:pt x="2806605" y="2539013"/>
                </a:cubicBezTo>
                <a:cubicBezTo>
                  <a:pt x="2824256" y="2542543"/>
                  <a:pt x="2842161" y="2544671"/>
                  <a:pt x="2859871" y="2547891"/>
                </a:cubicBezTo>
                <a:cubicBezTo>
                  <a:pt x="2996265" y="2572691"/>
                  <a:pt x="2800678" y="2539507"/>
                  <a:pt x="2957526" y="2565646"/>
                </a:cubicBezTo>
                <a:lnTo>
                  <a:pt x="3037425" y="2592279"/>
                </a:lnTo>
                <a:cubicBezTo>
                  <a:pt x="3046303" y="2595238"/>
                  <a:pt x="3056272" y="2595966"/>
                  <a:pt x="3064058" y="2601157"/>
                </a:cubicBezTo>
                <a:cubicBezTo>
                  <a:pt x="3100843" y="2625680"/>
                  <a:pt x="3080340" y="2616324"/>
                  <a:pt x="3126202" y="2627790"/>
                </a:cubicBezTo>
                <a:cubicBezTo>
                  <a:pt x="3135080" y="2633708"/>
                  <a:pt x="3143085" y="2641212"/>
                  <a:pt x="3152835" y="2645545"/>
                </a:cubicBezTo>
                <a:cubicBezTo>
                  <a:pt x="3169938" y="2653146"/>
                  <a:pt x="3188346" y="2657383"/>
                  <a:pt x="3206101" y="2663301"/>
                </a:cubicBezTo>
                <a:cubicBezTo>
                  <a:pt x="3214979" y="2666260"/>
                  <a:pt x="3223656" y="2669908"/>
                  <a:pt x="3232734" y="2672178"/>
                </a:cubicBezTo>
                <a:cubicBezTo>
                  <a:pt x="3244571" y="2675137"/>
                  <a:pt x="3256558" y="2677550"/>
                  <a:pt x="3268244" y="2681056"/>
                </a:cubicBezTo>
                <a:cubicBezTo>
                  <a:pt x="3286170" y="2686434"/>
                  <a:pt x="3303755" y="2692893"/>
                  <a:pt x="3321510" y="2698811"/>
                </a:cubicBezTo>
                <a:lnTo>
                  <a:pt x="3348143" y="2707689"/>
                </a:lnTo>
                <a:cubicBezTo>
                  <a:pt x="3354062" y="2713607"/>
                  <a:pt x="3358722" y="2721138"/>
                  <a:pt x="3365899" y="2725444"/>
                </a:cubicBezTo>
                <a:cubicBezTo>
                  <a:pt x="3373923" y="2730259"/>
                  <a:pt x="3383534" y="2731751"/>
                  <a:pt x="3392532" y="2734322"/>
                </a:cubicBezTo>
                <a:cubicBezTo>
                  <a:pt x="3429617" y="2744918"/>
                  <a:pt x="3439447" y="2745101"/>
                  <a:pt x="3481308" y="2752077"/>
                </a:cubicBezTo>
                <a:cubicBezTo>
                  <a:pt x="3510748" y="2761891"/>
                  <a:pt x="3507941" y="2751597"/>
                  <a:pt x="3507941" y="276983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2578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part of the total radiated energy that is within the interval </a:t>
            </a:r>
            <a:r>
              <a:rPr lang="en-US" dirty="0" err="1" smtClean="0"/>
              <a:t>d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/2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endParaRPr lang="en-US" dirty="0">
              <a:latin typeface="Symbol" panose="05050102010706020507" pitchFamily="18" charset="2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6115775"/>
            <a:ext cx="7239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910987"/>
            <a:ext cx="30480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72200"/>
            <a:ext cx="3905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8"/>
          <p:cNvSpPr/>
          <p:nvPr/>
        </p:nvSpPr>
        <p:spPr>
          <a:xfrm>
            <a:off x="5246703" y="2048005"/>
            <a:ext cx="3513171" cy="4601370"/>
          </a:xfrm>
          <a:custGeom>
            <a:avLst/>
            <a:gdLst>
              <a:gd name="connsiteX0" fmla="*/ 0 w 3513171"/>
              <a:gd name="connsiteY0" fmla="*/ 73758 h 4601370"/>
              <a:gd name="connsiteX1" fmla="*/ 44388 w 3513171"/>
              <a:gd name="connsiteY1" fmla="*/ 56003 h 4601370"/>
              <a:gd name="connsiteX2" fmla="*/ 186431 w 3513171"/>
              <a:gd name="connsiteY2" fmla="*/ 38247 h 4601370"/>
              <a:gd name="connsiteX3" fmla="*/ 257452 w 3513171"/>
              <a:gd name="connsiteY3" fmla="*/ 29370 h 4601370"/>
              <a:gd name="connsiteX4" fmla="*/ 896645 w 3513171"/>
              <a:gd name="connsiteY4" fmla="*/ 29370 h 4601370"/>
              <a:gd name="connsiteX5" fmla="*/ 949911 w 3513171"/>
              <a:gd name="connsiteY5" fmla="*/ 38247 h 4601370"/>
              <a:gd name="connsiteX6" fmla="*/ 1029810 w 3513171"/>
              <a:gd name="connsiteY6" fmla="*/ 47125 h 4601370"/>
              <a:gd name="connsiteX7" fmla="*/ 1083076 w 3513171"/>
              <a:gd name="connsiteY7" fmla="*/ 64880 h 4601370"/>
              <a:gd name="connsiteX8" fmla="*/ 1207363 w 3513171"/>
              <a:gd name="connsiteY8" fmla="*/ 82636 h 4601370"/>
              <a:gd name="connsiteX9" fmla="*/ 1251751 w 3513171"/>
              <a:gd name="connsiteY9" fmla="*/ 91513 h 4601370"/>
              <a:gd name="connsiteX10" fmla="*/ 1331650 w 3513171"/>
              <a:gd name="connsiteY10" fmla="*/ 118146 h 4601370"/>
              <a:gd name="connsiteX11" fmla="*/ 1367161 w 3513171"/>
              <a:gd name="connsiteY11" fmla="*/ 135902 h 4601370"/>
              <a:gd name="connsiteX12" fmla="*/ 1420427 w 3513171"/>
              <a:gd name="connsiteY12" fmla="*/ 153657 h 4601370"/>
              <a:gd name="connsiteX13" fmla="*/ 1526959 w 3513171"/>
              <a:gd name="connsiteY13" fmla="*/ 206923 h 4601370"/>
              <a:gd name="connsiteX14" fmla="*/ 1580225 w 3513171"/>
              <a:gd name="connsiteY14" fmla="*/ 224678 h 4601370"/>
              <a:gd name="connsiteX15" fmla="*/ 1686757 w 3513171"/>
              <a:gd name="connsiteY15" fmla="*/ 277945 h 4601370"/>
              <a:gd name="connsiteX16" fmla="*/ 1757779 w 3513171"/>
              <a:gd name="connsiteY16" fmla="*/ 304578 h 4601370"/>
              <a:gd name="connsiteX17" fmla="*/ 1873188 w 3513171"/>
              <a:gd name="connsiteY17" fmla="*/ 366721 h 4601370"/>
              <a:gd name="connsiteX18" fmla="*/ 1926454 w 3513171"/>
              <a:gd name="connsiteY18" fmla="*/ 384477 h 4601370"/>
              <a:gd name="connsiteX19" fmla="*/ 1979720 w 3513171"/>
              <a:gd name="connsiteY19" fmla="*/ 411110 h 4601370"/>
              <a:gd name="connsiteX20" fmla="*/ 2032986 w 3513171"/>
              <a:gd name="connsiteY20" fmla="*/ 428865 h 4601370"/>
              <a:gd name="connsiteX21" fmla="*/ 2130641 w 3513171"/>
              <a:gd name="connsiteY21" fmla="*/ 491009 h 4601370"/>
              <a:gd name="connsiteX22" fmla="*/ 2175029 w 3513171"/>
              <a:gd name="connsiteY22" fmla="*/ 526519 h 4601370"/>
              <a:gd name="connsiteX23" fmla="*/ 2228295 w 3513171"/>
              <a:gd name="connsiteY23" fmla="*/ 553152 h 4601370"/>
              <a:gd name="connsiteX24" fmla="*/ 2317072 w 3513171"/>
              <a:gd name="connsiteY24" fmla="*/ 633051 h 4601370"/>
              <a:gd name="connsiteX25" fmla="*/ 2370338 w 3513171"/>
              <a:gd name="connsiteY25" fmla="*/ 659684 h 4601370"/>
              <a:gd name="connsiteX26" fmla="*/ 2459114 w 3513171"/>
              <a:gd name="connsiteY26" fmla="*/ 739583 h 4601370"/>
              <a:gd name="connsiteX27" fmla="*/ 2503503 w 3513171"/>
              <a:gd name="connsiteY27" fmla="*/ 766216 h 4601370"/>
              <a:gd name="connsiteX28" fmla="*/ 2530136 w 3513171"/>
              <a:gd name="connsiteY28" fmla="*/ 792849 h 4601370"/>
              <a:gd name="connsiteX29" fmla="*/ 2565647 w 3513171"/>
              <a:gd name="connsiteY29" fmla="*/ 819482 h 4601370"/>
              <a:gd name="connsiteX30" fmla="*/ 2645546 w 3513171"/>
              <a:gd name="connsiteY30" fmla="*/ 899381 h 4601370"/>
              <a:gd name="connsiteX31" fmla="*/ 2663301 w 3513171"/>
              <a:gd name="connsiteY31" fmla="*/ 934892 h 4601370"/>
              <a:gd name="connsiteX32" fmla="*/ 2707689 w 3513171"/>
              <a:gd name="connsiteY32" fmla="*/ 961525 h 4601370"/>
              <a:gd name="connsiteX33" fmla="*/ 2787588 w 3513171"/>
              <a:gd name="connsiteY33" fmla="*/ 1023669 h 4601370"/>
              <a:gd name="connsiteX34" fmla="*/ 2814221 w 3513171"/>
              <a:gd name="connsiteY34" fmla="*/ 1050302 h 4601370"/>
              <a:gd name="connsiteX35" fmla="*/ 2894120 w 3513171"/>
              <a:gd name="connsiteY35" fmla="*/ 1112445 h 4601370"/>
              <a:gd name="connsiteX36" fmla="*/ 2929631 w 3513171"/>
              <a:gd name="connsiteY36" fmla="*/ 1156834 h 4601370"/>
              <a:gd name="connsiteX37" fmla="*/ 2947386 w 3513171"/>
              <a:gd name="connsiteY37" fmla="*/ 1183467 h 4601370"/>
              <a:gd name="connsiteX38" fmla="*/ 2982897 w 3513171"/>
              <a:gd name="connsiteY38" fmla="*/ 1210100 h 4601370"/>
              <a:gd name="connsiteX39" fmla="*/ 3036163 w 3513171"/>
              <a:gd name="connsiteY39" fmla="*/ 1298877 h 4601370"/>
              <a:gd name="connsiteX40" fmla="*/ 3053918 w 3513171"/>
              <a:gd name="connsiteY40" fmla="*/ 1334387 h 4601370"/>
              <a:gd name="connsiteX41" fmla="*/ 3080551 w 3513171"/>
              <a:gd name="connsiteY41" fmla="*/ 1361020 h 4601370"/>
              <a:gd name="connsiteX42" fmla="*/ 3098307 w 3513171"/>
              <a:gd name="connsiteY42" fmla="*/ 1405409 h 4601370"/>
              <a:gd name="connsiteX43" fmla="*/ 3116062 w 3513171"/>
              <a:gd name="connsiteY43" fmla="*/ 1432042 h 4601370"/>
              <a:gd name="connsiteX44" fmla="*/ 3142695 w 3513171"/>
              <a:gd name="connsiteY44" fmla="*/ 1476430 h 4601370"/>
              <a:gd name="connsiteX45" fmla="*/ 3169328 w 3513171"/>
              <a:gd name="connsiteY45" fmla="*/ 1529696 h 4601370"/>
              <a:gd name="connsiteX46" fmla="*/ 3204839 w 3513171"/>
              <a:gd name="connsiteY46" fmla="*/ 1609595 h 4601370"/>
              <a:gd name="connsiteX47" fmla="*/ 3249227 w 3513171"/>
              <a:gd name="connsiteY47" fmla="*/ 1698372 h 4601370"/>
              <a:gd name="connsiteX48" fmla="*/ 3293615 w 3513171"/>
              <a:gd name="connsiteY48" fmla="*/ 1787148 h 4601370"/>
              <a:gd name="connsiteX49" fmla="*/ 3364637 w 3513171"/>
              <a:gd name="connsiteY49" fmla="*/ 1946946 h 4601370"/>
              <a:gd name="connsiteX50" fmla="*/ 3382392 w 3513171"/>
              <a:gd name="connsiteY50" fmla="*/ 1982457 h 4601370"/>
              <a:gd name="connsiteX51" fmla="*/ 3400147 w 3513171"/>
              <a:gd name="connsiteY51" fmla="*/ 2053478 h 4601370"/>
              <a:gd name="connsiteX52" fmla="*/ 3435658 w 3513171"/>
              <a:gd name="connsiteY52" fmla="*/ 2142255 h 4601370"/>
              <a:gd name="connsiteX53" fmla="*/ 3462291 w 3513171"/>
              <a:gd name="connsiteY53" fmla="*/ 2204399 h 4601370"/>
              <a:gd name="connsiteX54" fmla="*/ 3471169 w 3513171"/>
              <a:gd name="connsiteY54" fmla="*/ 2310931 h 4601370"/>
              <a:gd name="connsiteX55" fmla="*/ 3480047 w 3513171"/>
              <a:gd name="connsiteY55" fmla="*/ 2337564 h 4601370"/>
              <a:gd name="connsiteX56" fmla="*/ 3497802 w 3513171"/>
              <a:gd name="connsiteY56" fmla="*/ 2435218 h 4601370"/>
              <a:gd name="connsiteX57" fmla="*/ 3497802 w 3513171"/>
              <a:gd name="connsiteY57" fmla="*/ 3038900 h 4601370"/>
              <a:gd name="connsiteX58" fmla="*/ 3488924 w 3513171"/>
              <a:gd name="connsiteY58" fmla="*/ 3074411 h 4601370"/>
              <a:gd name="connsiteX59" fmla="*/ 3471169 w 3513171"/>
              <a:gd name="connsiteY59" fmla="*/ 3172065 h 4601370"/>
              <a:gd name="connsiteX60" fmla="*/ 3462291 w 3513171"/>
              <a:gd name="connsiteY60" fmla="*/ 3216453 h 4601370"/>
              <a:gd name="connsiteX61" fmla="*/ 3426780 w 3513171"/>
              <a:gd name="connsiteY61" fmla="*/ 3447273 h 4601370"/>
              <a:gd name="connsiteX62" fmla="*/ 3409025 w 3513171"/>
              <a:gd name="connsiteY62" fmla="*/ 3544927 h 4601370"/>
              <a:gd name="connsiteX63" fmla="*/ 3391270 w 3513171"/>
              <a:gd name="connsiteY63" fmla="*/ 3651459 h 4601370"/>
              <a:gd name="connsiteX64" fmla="*/ 3382392 w 3513171"/>
              <a:gd name="connsiteY64" fmla="*/ 3704725 h 4601370"/>
              <a:gd name="connsiteX65" fmla="*/ 3364637 w 3513171"/>
              <a:gd name="connsiteY65" fmla="*/ 3740236 h 4601370"/>
              <a:gd name="connsiteX66" fmla="*/ 3346881 w 3513171"/>
              <a:gd name="connsiteY66" fmla="*/ 3846768 h 4601370"/>
              <a:gd name="connsiteX67" fmla="*/ 3320248 w 3513171"/>
              <a:gd name="connsiteY67" fmla="*/ 3917789 h 4601370"/>
              <a:gd name="connsiteX68" fmla="*/ 3284738 w 3513171"/>
              <a:gd name="connsiteY68" fmla="*/ 3988811 h 4601370"/>
              <a:gd name="connsiteX69" fmla="*/ 3275860 w 3513171"/>
              <a:gd name="connsiteY69" fmla="*/ 4015444 h 4601370"/>
              <a:gd name="connsiteX70" fmla="*/ 3258105 w 3513171"/>
              <a:gd name="connsiteY70" fmla="*/ 4059832 h 4601370"/>
              <a:gd name="connsiteX71" fmla="*/ 3231472 w 3513171"/>
              <a:gd name="connsiteY71" fmla="*/ 4130853 h 4601370"/>
              <a:gd name="connsiteX72" fmla="*/ 3204839 w 3513171"/>
              <a:gd name="connsiteY72" fmla="*/ 4175242 h 4601370"/>
              <a:gd name="connsiteX73" fmla="*/ 3160450 w 3513171"/>
              <a:gd name="connsiteY73" fmla="*/ 4264018 h 4601370"/>
              <a:gd name="connsiteX74" fmla="*/ 3107184 w 3513171"/>
              <a:gd name="connsiteY74" fmla="*/ 4352795 h 4601370"/>
              <a:gd name="connsiteX75" fmla="*/ 3027285 w 3513171"/>
              <a:gd name="connsiteY75" fmla="*/ 4450449 h 4601370"/>
              <a:gd name="connsiteX76" fmla="*/ 2956264 w 3513171"/>
              <a:gd name="connsiteY76" fmla="*/ 4530348 h 4601370"/>
              <a:gd name="connsiteX77" fmla="*/ 2929631 w 3513171"/>
              <a:gd name="connsiteY77" fmla="*/ 4539226 h 4601370"/>
              <a:gd name="connsiteX78" fmla="*/ 2894120 w 3513171"/>
              <a:gd name="connsiteY78" fmla="*/ 4565859 h 4601370"/>
              <a:gd name="connsiteX79" fmla="*/ 2858610 w 3513171"/>
              <a:gd name="connsiteY79" fmla="*/ 4583614 h 4601370"/>
              <a:gd name="connsiteX80" fmla="*/ 2831977 w 3513171"/>
              <a:gd name="connsiteY80" fmla="*/ 4601370 h 4601370"/>
              <a:gd name="connsiteX81" fmla="*/ 2317072 w 3513171"/>
              <a:gd name="connsiteY81" fmla="*/ 4592492 h 4601370"/>
              <a:gd name="connsiteX82" fmla="*/ 2254928 w 3513171"/>
              <a:gd name="connsiteY82" fmla="*/ 4565859 h 4601370"/>
              <a:gd name="connsiteX83" fmla="*/ 2219417 w 3513171"/>
              <a:gd name="connsiteY83" fmla="*/ 4539226 h 460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513171" h="4601370">
                <a:moveTo>
                  <a:pt x="0" y="73758"/>
                </a:moveTo>
                <a:cubicBezTo>
                  <a:pt x="14796" y="67840"/>
                  <a:pt x="29124" y="60582"/>
                  <a:pt x="44388" y="56003"/>
                </a:cubicBezTo>
                <a:cubicBezTo>
                  <a:pt x="85410" y="43696"/>
                  <a:pt x="150469" y="42032"/>
                  <a:pt x="186431" y="38247"/>
                </a:cubicBezTo>
                <a:cubicBezTo>
                  <a:pt x="210158" y="35749"/>
                  <a:pt x="233778" y="32329"/>
                  <a:pt x="257452" y="29370"/>
                </a:cubicBezTo>
                <a:cubicBezTo>
                  <a:pt x="486542" y="-27904"/>
                  <a:pt x="308152" y="13465"/>
                  <a:pt x="896645" y="29370"/>
                </a:cubicBezTo>
                <a:cubicBezTo>
                  <a:pt x="914639" y="29856"/>
                  <a:pt x="932069" y="35868"/>
                  <a:pt x="949911" y="38247"/>
                </a:cubicBezTo>
                <a:cubicBezTo>
                  <a:pt x="976473" y="41789"/>
                  <a:pt x="1003177" y="44166"/>
                  <a:pt x="1029810" y="47125"/>
                </a:cubicBezTo>
                <a:cubicBezTo>
                  <a:pt x="1047565" y="53043"/>
                  <a:pt x="1064724" y="61210"/>
                  <a:pt x="1083076" y="64880"/>
                </a:cubicBezTo>
                <a:cubicBezTo>
                  <a:pt x="1124113" y="73087"/>
                  <a:pt x="1166326" y="74429"/>
                  <a:pt x="1207363" y="82636"/>
                </a:cubicBezTo>
                <a:lnTo>
                  <a:pt x="1251751" y="91513"/>
                </a:lnTo>
                <a:cubicBezTo>
                  <a:pt x="1341010" y="136144"/>
                  <a:pt x="1228392" y="83727"/>
                  <a:pt x="1331650" y="118146"/>
                </a:cubicBezTo>
                <a:cubicBezTo>
                  <a:pt x="1344205" y="122331"/>
                  <a:pt x="1354873" y="130987"/>
                  <a:pt x="1367161" y="135902"/>
                </a:cubicBezTo>
                <a:cubicBezTo>
                  <a:pt x="1384538" y="142853"/>
                  <a:pt x="1403324" y="146056"/>
                  <a:pt x="1420427" y="153657"/>
                </a:cubicBezTo>
                <a:cubicBezTo>
                  <a:pt x="1456707" y="169781"/>
                  <a:pt x="1489294" y="194368"/>
                  <a:pt x="1526959" y="206923"/>
                </a:cubicBezTo>
                <a:cubicBezTo>
                  <a:pt x="1544714" y="212841"/>
                  <a:pt x="1563122" y="217077"/>
                  <a:pt x="1580225" y="224678"/>
                </a:cubicBezTo>
                <a:cubicBezTo>
                  <a:pt x="1616505" y="240803"/>
                  <a:pt x="1649583" y="264005"/>
                  <a:pt x="1686757" y="277945"/>
                </a:cubicBezTo>
                <a:cubicBezTo>
                  <a:pt x="1710431" y="286823"/>
                  <a:pt x="1734539" y="294618"/>
                  <a:pt x="1757779" y="304578"/>
                </a:cubicBezTo>
                <a:cubicBezTo>
                  <a:pt x="1890871" y="361617"/>
                  <a:pt x="1723518" y="297642"/>
                  <a:pt x="1873188" y="366721"/>
                </a:cubicBezTo>
                <a:cubicBezTo>
                  <a:pt x="1890181" y="374564"/>
                  <a:pt x="1909178" y="377279"/>
                  <a:pt x="1926454" y="384477"/>
                </a:cubicBezTo>
                <a:cubicBezTo>
                  <a:pt x="1944778" y="392112"/>
                  <a:pt x="1961396" y="403475"/>
                  <a:pt x="1979720" y="411110"/>
                </a:cubicBezTo>
                <a:cubicBezTo>
                  <a:pt x="1996996" y="418308"/>
                  <a:pt x="2015948" y="421120"/>
                  <a:pt x="2032986" y="428865"/>
                </a:cubicBezTo>
                <a:cubicBezTo>
                  <a:pt x="2050092" y="436640"/>
                  <a:pt x="2119388" y="482825"/>
                  <a:pt x="2130641" y="491009"/>
                </a:cubicBezTo>
                <a:cubicBezTo>
                  <a:pt x="2145965" y="502154"/>
                  <a:pt x="2159043" y="516346"/>
                  <a:pt x="2175029" y="526519"/>
                </a:cubicBezTo>
                <a:cubicBezTo>
                  <a:pt x="2191777" y="537176"/>
                  <a:pt x="2211547" y="542494"/>
                  <a:pt x="2228295" y="553152"/>
                </a:cubicBezTo>
                <a:cubicBezTo>
                  <a:pt x="2336693" y="622133"/>
                  <a:pt x="2206641" y="552739"/>
                  <a:pt x="2317072" y="633051"/>
                </a:cubicBezTo>
                <a:cubicBezTo>
                  <a:pt x="2333126" y="644727"/>
                  <a:pt x="2353590" y="649026"/>
                  <a:pt x="2370338" y="659684"/>
                </a:cubicBezTo>
                <a:cubicBezTo>
                  <a:pt x="2434294" y="700384"/>
                  <a:pt x="2397762" y="690502"/>
                  <a:pt x="2459114" y="739583"/>
                </a:cubicBezTo>
                <a:cubicBezTo>
                  <a:pt x="2472588" y="750362"/>
                  <a:pt x="2489699" y="755863"/>
                  <a:pt x="2503503" y="766216"/>
                </a:cubicBezTo>
                <a:cubicBezTo>
                  <a:pt x="2513547" y="773749"/>
                  <a:pt x="2520604" y="784678"/>
                  <a:pt x="2530136" y="792849"/>
                </a:cubicBezTo>
                <a:cubicBezTo>
                  <a:pt x="2541370" y="802478"/>
                  <a:pt x="2554775" y="809446"/>
                  <a:pt x="2565647" y="819482"/>
                </a:cubicBezTo>
                <a:cubicBezTo>
                  <a:pt x="2593323" y="845029"/>
                  <a:pt x="2645546" y="899381"/>
                  <a:pt x="2645546" y="899381"/>
                </a:cubicBezTo>
                <a:cubicBezTo>
                  <a:pt x="2651464" y="911218"/>
                  <a:pt x="2653943" y="925534"/>
                  <a:pt x="2663301" y="934892"/>
                </a:cubicBezTo>
                <a:cubicBezTo>
                  <a:pt x="2675502" y="947093"/>
                  <a:pt x="2693648" y="951496"/>
                  <a:pt x="2707689" y="961525"/>
                </a:cubicBezTo>
                <a:cubicBezTo>
                  <a:pt x="2735145" y="981136"/>
                  <a:pt x="2763730" y="999811"/>
                  <a:pt x="2787588" y="1023669"/>
                </a:cubicBezTo>
                <a:cubicBezTo>
                  <a:pt x="2796466" y="1032547"/>
                  <a:pt x="2804576" y="1042265"/>
                  <a:pt x="2814221" y="1050302"/>
                </a:cubicBezTo>
                <a:cubicBezTo>
                  <a:pt x="2840141" y="1071902"/>
                  <a:pt x="2873043" y="1086098"/>
                  <a:pt x="2894120" y="1112445"/>
                </a:cubicBezTo>
                <a:cubicBezTo>
                  <a:pt x="2905957" y="1127241"/>
                  <a:pt x="2918262" y="1141675"/>
                  <a:pt x="2929631" y="1156834"/>
                </a:cubicBezTo>
                <a:cubicBezTo>
                  <a:pt x="2936033" y="1165370"/>
                  <a:pt x="2939841" y="1175922"/>
                  <a:pt x="2947386" y="1183467"/>
                </a:cubicBezTo>
                <a:cubicBezTo>
                  <a:pt x="2957848" y="1193929"/>
                  <a:pt x="2971060" y="1201222"/>
                  <a:pt x="2982897" y="1210100"/>
                </a:cubicBezTo>
                <a:cubicBezTo>
                  <a:pt x="3000652" y="1239692"/>
                  <a:pt x="3020730" y="1268010"/>
                  <a:pt x="3036163" y="1298877"/>
                </a:cubicBezTo>
                <a:cubicBezTo>
                  <a:pt x="3042081" y="1310714"/>
                  <a:pt x="3046226" y="1323618"/>
                  <a:pt x="3053918" y="1334387"/>
                </a:cubicBezTo>
                <a:cubicBezTo>
                  <a:pt x="3061215" y="1344603"/>
                  <a:pt x="3071673" y="1352142"/>
                  <a:pt x="3080551" y="1361020"/>
                </a:cubicBezTo>
                <a:cubicBezTo>
                  <a:pt x="3086470" y="1375816"/>
                  <a:pt x="3091180" y="1391155"/>
                  <a:pt x="3098307" y="1405409"/>
                </a:cubicBezTo>
                <a:cubicBezTo>
                  <a:pt x="3103079" y="1414952"/>
                  <a:pt x="3110407" y="1422994"/>
                  <a:pt x="3116062" y="1432042"/>
                </a:cubicBezTo>
                <a:cubicBezTo>
                  <a:pt x="3125207" y="1446674"/>
                  <a:pt x="3134432" y="1461282"/>
                  <a:pt x="3142695" y="1476430"/>
                </a:cubicBezTo>
                <a:cubicBezTo>
                  <a:pt x="3152201" y="1493857"/>
                  <a:pt x="3161114" y="1511624"/>
                  <a:pt x="3169328" y="1529696"/>
                </a:cubicBezTo>
                <a:cubicBezTo>
                  <a:pt x="3194023" y="1584024"/>
                  <a:pt x="3178275" y="1561780"/>
                  <a:pt x="3204839" y="1609595"/>
                </a:cubicBezTo>
                <a:cubicBezTo>
                  <a:pt x="3280467" y="1745724"/>
                  <a:pt x="3187386" y="1565854"/>
                  <a:pt x="3249227" y="1698372"/>
                </a:cubicBezTo>
                <a:cubicBezTo>
                  <a:pt x="3263218" y="1728353"/>
                  <a:pt x="3281328" y="1756430"/>
                  <a:pt x="3293615" y="1787148"/>
                </a:cubicBezTo>
                <a:cubicBezTo>
                  <a:pt x="3338959" y="1900508"/>
                  <a:pt x="3314869" y="1847411"/>
                  <a:pt x="3364637" y="1946946"/>
                </a:cubicBezTo>
                <a:lnTo>
                  <a:pt x="3382392" y="1982457"/>
                </a:lnTo>
                <a:cubicBezTo>
                  <a:pt x="3389435" y="2017672"/>
                  <a:pt x="3388775" y="2023910"/>
                  <a:pt x="3400147" y="2053478"/>
                </a:cubicBezTo>
                <a:cubicBezTo>
                  <a:pt x="3411588" y="2083226"/>
                  <a:pt x="3427928" y="2111335"/>
                  <a:pt x="3435658" y="2142255"/>
                </a:cubicBezTo>
                <a:cubicBezTo>
                  <a:pt x="3447124" y="2188117"/>
                  <a:pt x="3437768" y="2167614"/>
                  <a:pt x="3462291" y="2204399"/>
                </a:cubicBezTo>
                <a:cubicBezTo>
                  <a:pt x="3465250" y="2239910"/>
                  <a:pt x="3466459" y="2275610"/>
                  <a:pt x="3471169" y="2310931"/>
                </a:cubicBezTo>
                <a:cubicBezTo>
                  <a:pt x="3472406" y="2320207"/>
                  <a:pt x="3478373" y="2328357"/>
                  <a:pt x="3480047" y="2337564"/>
                </a:cubicBezTo>
                <a:cubicBezTo>
                  <a:pt x="3500123" y="2447986"/>
                  <a:pt x="3477442" y="2374139"/>
                  <a:pt x="3497802" y="2435218"/>
                </a:cubicBezTo>
                <a:cubicBezTo>
                  <a:pt x="3522690" y="2684090"/>
                  <a:pt x="3513377" y="2556098"/>
                  <a:pt x="3497802" y="3038900"/>
                </a:cubicBezTo>
                <a:cubicBezTo>
                  <a:pt x="3497409" y="3051095"/>
                  <a:pt x="3491571" y="3062500"/>
                  <a:pt x="3488924" y="3074411"/>
                </a:cubicBezTo>
                <a:cubicBezTo>
                  <a:pt x="3477963" y="3123735"/>
                  <a:pt x="3480802" y="3119083"/>
                  <a:pt x="3471169" y="3172065"/>
                </a:cubicBezTo>
                <a:cubicBezTo>
                  <a:pt x="3468470" y="3186911"/>
                  <a:pt x="3464913" y="3201594"/>
                  <a:pt x="3462291" y="3216453"/>
                </a:cubicBezTo>
                <a:cubicBezTo>
                  <a:pt x="3403426" y="3550022"/>
                  <a:pt x="3489419" y="3071408"/>
                  <a:pt x="3426780" y="3447273"/>
                </a:cubicBezTo>
                <a:cubicBezTo>
                  <a:pt x="3385850" y="3692873"/>
                  <a:pt x="3446223" y="3334137"/>
                  <a:pt x="3409025" y="3544927"/>
                </a:cubicBezTo>
                <a:cubicBezTo>
                  <a:pt x="3402769" y="3580380"/>
                  <a:pt x="3397188" y="3615948"/>
                  <a:pt x="3391270" y="3651459"/>
                </a:cubicBezTo>
                <a:cubicBezTo>
                  <a:pt x="3388311" y="3669214"/>
                  <a:pt x="3390442" y="3688625"/>
                  <a:pt x="3382392" y="3704725"/>
                </a:cubicBezTo>
                <a:lnTo>
                  <a:pt x="3364637" y="3740236"/>
                </a:lnTo>
                <a:cubicBezTo>
                  <a:pt x="3358718" y="3775747"/>
                  <a:pt x="3358265" y="3812615"/>
                  <a:pt x="3346881" y="3846768"/>
                </a:cubicBezTo>
                <a:cubicBezTo>
                  <a:pt x="3339196" y="3869824"/>
                  <a:pt x="3330868" y="3896549"/>
                  <a:pt x="3320248" y="3917789"/>
                </a:cubicBezTo>
                <a:cubicBezTo>
                  <a:pt x="3277345" y="4003594"/>
                  <a:pt x="3330814" y="3865940"/>
                  <a:pt x="3284738" y="3988811"/>
                </a:cubicBezTo>
                <a:cubicBezTo>
                  <a:pt x="3281452" y="3997573"/>
                  <a:pt x="3279146" y="4006682"/>
                  <a:pt x="3275860" y="4015444"/>
                </a:cubicBezTo>
                <a:cubicBezTo>
                  <a:pt x="3270265" y="4030365"/>
                  <a:pt x="3263700" y="4044911"/>
                  <a:pt x="3258105" y="4059832"/>
                </a:cubicBezTo>
                <a:cubicBezTo>
                  <a:pt x="3246581" y="4090561"/>
                  <a:pt x="3248626" y="4096545"/>
                  <a:pt x="3231472" y="4130853"/>
                </a:cubicBezTo>
                <a:cubicBezTo>
                  <a:pt x="3223755" y="4146287"/>
                  <a:pt x="3213717" y="4160446"/>
                  <a:pt x="3204839" y="4175242"/>
                </a:cubicBezTo>
                <a:cubicBezTo>
                  <a:pt x="3189688" y="4250992"/>
                  <a:pt x="3208597" y="4191797"/>
                  <a:pt x="3160450" y="4264018"/>
                </a:cubicBezTo>
                <a:cubicBezTo>
                  <a:pt x="3110585" y="4338815"/>
                  <a:pt x="3186424" y="4255946"/>
                  <a:pt x="3107184" y="4352795"/>
                </a:cubicBezTo>
                <a:cubicBezTo>
                  <a:pt x="3080551" y="4385346"/>
                  <a:pt x="3050614" y="4415454"/>
                  <a:pt x="3027285" y="4450449"/>
                </a:cubicBezTo>
                <a:cubicBezTo>
                  <a:pt x="2998150" y="4494152"/>
                  <a:pt x="2998735" y="4506079"/>
                  <a:pt x="2956264" y="4530348"/>
                </a:cubicBezTo>
                <a:cubicBezTo>
                  <a:pt x="2948139" y="4534991"/>
                  <a:pt x="2938509" y="4536267"/>
                  <a:pt x="2929631" y="4539226"/>
                </a:cubicBezTo>
                <a:cubicBezTo>
                  <a:pt x="2917794" y="4548104"/>
                  <a:pt x="2906667" y="4558017"/>
                  <a:pt x="2894120" y="4565859"/>
                </a:cubicBezTo>
                <a:cubicBezTo>
                  <a:pt x="2882898" y="4572873"/>
                  <a:pt x="2870100" y="4577048"/>
                  <a:pt x="2858610" y="4583614"/>
                </a:cubicBezTo>
                <a:cubicBezTo>
                  <a:pt x="2849346" y="4588908"/>
                  <a:pt x="2840855" y="4595451"/>
                  <a:pt x="2831977" y="4601370"/>
                </a:cubicBezTo>
                <a:lnTo>
                  <a:pt x="2317072" y="4592492"/>
                </a:lnTo>
                <a:cubicBezTo>
                  <a:pt x="2277572" y="4591218"/>
                  <a:pt x="2286150" y="4581470"/>
                  <a:pt x="2254928" y="4565859"/>
                </a:cubicBezTo>
                <a:cubicBezTo>
                  <a:pt x="2218361" y="4547575"/>
                  <a:pt x="2235066" y="4570522"/>
                  <a:pt x="2219417" y="453922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5752" t="57695" r="-549" b="1484"/>
          <a:stretch/>
        </p:blipFill>
        <p:spPr bwMode="auto">
          <a:xfrm>
            <a:off x="1553592" y="4509856"/>
            <a:ext cx="6892954" cy="175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81200" y="762000"/>
            <a:ext cx="531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30000" dirty="0" err="1" smtClean="0"/>
              <a:t>th</a:t>
            </a:r>
            <a:r>
              <a:rPr lang="en-US" dirty="0" smtClean="0"/>
              <a:t> coefficient in Fourier expansion of current density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9429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0"/>
            <a:ext cx="2286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743200"/>
            <a:ext cx="216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Substitute into (66.7)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0600" y="3238362"/>
            <a:ext cx="3752850" cy="990600"/>
            <a:chOff x="3738563" y="2919413"/>
            <a:chExt cx="3752850" cy="9906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8563" y="2947988"/>
              <a:ext cx="1666875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5438" y="2919413"/>
              <a:ext cx="247650" cy="990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3088" y="3171687"/>
              <a:ext cx="409575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2663" y="3112532"/>
              <a:ext cx="1428750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Freeform 5"/>
          <p:cNvSpPr/>
          <p:nvPr/>
        </p:nvSpPr>
        <p:spPr>
          <a:xfrm>
            <a:off x="3124940" y="1899821"/>
            <a:ext cx="1544732" cy="1526960"/>
          </a:xfrm>
          <a:custGeom>
            <a:avLst/>
            <a:gdLst>
              <a:gd name="connsiteX0" fmla="*/ 1260629 w 1544732"/>
              <a:gd name="connsiteY0" fmla="*/ 0 h 1526960"/>
              <a:gd name="connsiteX1" fmla="*/ 1322773 w 1544732"/>
              <a:gd name="connsiteY1" fmla="*/ 53266 h 1526960"/>
              <a:gd name="connsiteX2" fmla="*/ 1349406 w 1544732"/>
              <a:gd name="connsiteY2" fmla="*/ 62144 h 1526960"/>
              <a:gd name="connsiteX3" fmla="*/ 1420427 w 1544732"/>
              <a:gd name="connsiteY3" fmla="*/ 124288 h 1526960"/>
              <a:gd name="connsiteX4" fmla="*/ 1455938 w 1544732"/>
              <a:gd name="connsiteY4" fmla="*/ 142043 h 1526960"/>
              <a:gd name="connsiteX5" fmla="*/ 1500326 w 1544732"/>
              <a:gd name="connsiteY5" fmla="*/ 186431 h 1526960"/>
              <a:gd name="connsiteX6" fmla="*/ 1535837 w 1544732"/>
              <a:gd name="connsiteY6" fmla="*/ 239697 h 1526960"/>
              <a:gd name="connsiteX7" fmla="*/ 1544714 w 1544732"/>
              <a:gd name="connsiteY7" fmla="*/ 266330 h 1526960"/>
              <a:gd name="connsiteX8" fmla="*/ 1518081 w 1544732"/>
              <a:gd name="connsiteY8" fmla="*/ 399496 h 1526960"/>
              <a:gd name="connsiteX9" fmla="*/ 1491448 w 1544732"/>
              <a:gd name="connsiteY9" fmla="*/ 426129 h 1526960"/>
              <a:gd name="connsiteX10" fmla="*/ 1464815 w 1544732"/>
              <a:gd name="connsiteY10" fmla="*/ 461639 h 1526960"/>
              <a:gd name="connsiteX11" fmla="*/ 1447060 w 1544732"/>
              <a:gd name="connsiteY11" fmla="*/ 488272 h 1526960"/>
              <a:gd name="connsiteX12" fmla="*/ 1420427 w 1544732"/>
              <a:gd name="connsiteY12" fmla="*/ 506028 h 1526960"/>
              <a:gd name="connsiteX13" fmla="*/ 1367161 w 1544732"/>
              <a:gd name="connsiteY13" fmla="*/ 550416 h 1526960"/>
              <a:gd name="connsiteX14" fmla="*/ 1296140 w 1544732"/>
              <a:gd name="connsiteY14" fmla="*/ 603682 h 1526960"/>
              <a:gd name="connsiteX15" fmla="*/ 1278384 w 1544732"/>
              <a:gd name="connsiteY15" fmla="*/ 621437 h 1526960"/>
              <a:gd name="connsiteX16" fmla="*/ 1251751 w 1544732"/>
              <a:gd name="connsiteY16" fmla="*/ 630315 h 1526960"/>
              <a:gd name="connsiteX17" fmla="*/ 1207363 w 1544732"/>
              <a:gd name="connsiteY17" fmla="*/ 648070 h 1526960"/>
              <a:gd name="connsiteX18" fmla="*/ 1118586 w 1544732"/>
              <a:gd name="connsiteY18" fmla="*/ 674703 h 1526960"/>
              <a:gd name="connsiteX19" fmla="*/ 834501 w 1544732"/>
              <a:gd name="connsiteY19" fmla="*/ 683581 h 1526960"/>
              <a:gd name="connsiteX20" fmla="*/ 772357 w 1544732"/>
              <a:gd name="connsiteY20" fmla="*/ 692459 h 1526960"/>
              <a:gd name="connsiteX21" fmla="*/ 745724 w 1544732"/>
              <a:gd name="connsiteY21" fmla="*/ 701336 h 1526960"/>
              <a:gd name="connsiteX22" fmla="*/ 692458 w 1544732"/>
              <a:gd name="connsiteY22" fmla="*/ 736847 h 1526960"/>
              <a:gd name="connsiteX23" fmla="*/ 656947 w 1544732"/>
              <a:gd name="connsiteY23" fmla="*/ 745725 h 1526960"/>
              <a:gd name="connsiteX24" fmla="*/ 603681 w 1544732"/>
              <a:gd name="connsiteY24" fmla="*/ 763480 h 1526960"/>
              <a:gd name="connsiteX25" fmla="*/ 577048 w 1544732"/>
              <a:gd name="connsiteY25" fmla="*/ 772358 h 1526960"/>
              <a:gd name="connsiteX26" fmla="*/ 514905 w 1544732"/>
              <a:gd name="connsiteY26" fmla="*/ 781235 h 1526960"/>
              <a:gd name="connsiteX27" fmla="*/ 443883 w 1544732"/>
              <a:gd name="connsiteY27" fmla="*/ 807868 h 1526960"/>
              <a:gd name="connsiteX28" fmla="*/ 417250 w 1544732"/>
              <a:gd name="connsiteY28" fmla="*/ 825624 h 1526960"/>
              <a:gd name="connsiteX29" fmla="*/ 372862 w 1544732"/>
              <a:gd name="connsiteY29" fmla="*/ 843379 h 1526960"/>
              <a:gd name="connsiteX30" fmla="*/ 346229 w 1544732"/>
              <a:gd name="connsiteY30" fmla="*/ 852257 h 1526960"/>
              <a:gd name="connsiteX31" fmla="*/ 284085 w 1544732"/>
              <a:gd name="connsiteY31" fmla="*/ 878890 h 1526960"/>
              <a:gd name="connsiteX32" fmla="*/ 257452 w 1544732"/>
              <a:gd name="connsiteY32" fmla="*/ 905523 h 1526960"/>
              <a:gd name="connsiteX33" fmla="*/ 186431 w 1544732"/>
              <a:gd name="connsiteY33" fmla="*/ 958789 h 1526960"/>
              <a:gd name="connsiteX34" fmla="*/ 168676 w 1544732"/>
              <a:gd name="connsiteY34" fmla="*/ 985422 h 1526960"/>
              <a:gd name="connsiteX35" fmla="*/ 133165 w 1544732"/>
              <a:gd name="connsiteY35" fmla="*/ 1029810 h 1526960"/>
              <a:gd name="connsiteX36" fmla="*/ 115410 w 1544732"/>
              <a:gd name="connsiteY36" fmla="*/ 1083076 h 1526960"/>
              <a:gd name="connsiteX37" fmla="*/ 71021 w 1544732"/>
              <a:gd name="connsiteY37" fmla="*/ 1162975 h 1526960"/>
              <a:gd name="connsiteX38" fmla="*/ 62143 w 1544732"/>
              <a:gd name="connsiteY38" fmla="*/ 1198486 h 1526960"/>
              <a:gd name="connsiteX39" fmla="*/ 44388 w 1544732"/>
              <a:gd name="connsiteY39" fmla="*/ 1313896 h 1526960"/>
              <a:gd name="connsiteX40" fmla="*/ 26633 w 1544732"/>
              <a:gd name="connsiteY40" fmla="*/ 1367162 h 1526960"/>
              <a:gd name="connsiteX41" fmla="*/ 17755 w 1544732"/>
              <a:gd name="connsiteY41" fmla="*/ 1393795 h 1526960"/>
              <a:gd name="connsiteX42" fmla="*/ 8877 w 1544732"/>
              <a:gd name="connsiteY42" fmla="*/ 1420428 h 1526960"/>
              <a:gd name="connsiteX43" fmla="*/ 0 w 1544732"/>
              <a:gd name="connsiteY43" fmla="*/ 1526960 h 152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544732" h="1526960">
                <a:moveTo>
                  <a:pt x="1260629" y="0"/>
                </a:moveTo>
                <a:cubicBezTo>
                  <a:pt x="1281344" y="17755"/>
                  <a:pt x="1300422" y="37620"/>
                  <a:pt x="1322773" y="53266"/>
                </a:cubicBezTo>
                <a:cubicBezTo>
                  <a:pt x="1330439" y="58632"/>
                  <a:pt x="1341281" y="57501"/>
                  <a:pt x="1349406" y="62144"/>
                </a:cubicBezTo>
                <a:cubicBezTo>
                  <a:pt x="1406296" y="94653"/>
                  <a:pt x="1365417" y="83031"/>
                  <a:pt x="1420427" y="124288"/>
                </a:cubicBezTo>
                <a:cubicBezTo>
                  <a:pt x="1431014" y="132228"/>
                  <a:pt x="1444101" y="136125"/>
                  <a:pt x="1455938" y="142043"/>
                </a:cubicBezTo>
                <a:cubicBezTo>
                  <a:pt x="1470734" y="156839"/>
                  <a:pt x="1487076" y="170236"/>
                  <a:pt x="1500326" y="186431"/>
                </a:cubicBezTo>
                <a:cubicBezTo>
                  <a:pt x="1513839" y="202947"/>
                  <a:pt x="1535837" y="239697"/>
                  <a:pt x="1535837" y="239697"/>
                </a:cubicBezTo>
                <a:cubicBezTo>
                  <a:pt x="1538796" y="248575"/>
                  <a:pt x="1544714" y="256972"/>
                  <a:pt x="1544714" y="266330"/>
                </a:cubicBezTo>
                <a:cubicBezTo>
                  <a:pt x="1544714" y="315089"/>
                  <a:pt x="1546376" y="359884"/>
                  <a:pt x="1518081" y="399496"/>
                </a:cubicBezTo>
                <a:cubicBezTo>
                  <a:pt x="1510784" y="409712"/>
                  <a:pt x="1499619" y="416597"/>
                  <a:pt x="1491448" y="426129"/>
                </a:cubicBezTo>
                <a:cubicBezTo>
                  <a:pt x="1481819" y="437363"/>
                  <a:pt x="1473415" y="449599"/>
                  <a:pt x="1464815" y="461639"/>
                </a:cubicBezTo>
                <a:cubicBezTo>
                  <a:pt x="1458613" y="470321"/>
                  <a:pt x="1454604" y="480727"/>
                  <a:pt x="1447060" y="488272"/>
                </a:cubicBezTo>
                <a:cubicBezTo>
                  <a:pt x="1439515" y="495817"/>
                  <a:pt x="1428624" y="499197"/>
                  <a:pt x="1420427" y="506028"/>
                </a:cubicBezTo>
                <a:cubicBezTo>
                  <a:pt x="1307619" y="600036"/>
                  <a:pt x="1471063" y="474851"/>
                  <a:pt x="1367161" y="550416"/>
                </a:cubicBezTo>
                <a:cubicBezTo>
                  <a:pt x="1343229" y="567821"/>
                  <a:pt x="1317065" y="582758"/>
                  <a:pt x="1296140" y="603682"/>
                </a:cubicBezTo>
                <a:cubicBezTo>
                  <a:pt x="1290221" y="609600"/>
                  <a:pt x="1285561" y="617131"/>
                  <a:pt x="1278384" y="621437"/>
                </a:cubicBezTo>
                <a:cubicBezTo>
                  <a:pt x="1270360" y="626252"/>
                  <a:pt x="1260513" y="627029"/>
                  <a:pt x="1251751" y="630315"/>
                </a:cubicBezTo>
                <a:cubicBezTo>
                  <a:pt x="1236830" y="635910"/>
                  <a:pt x="1222339" y="642624"/>
                  <a:pt x="1207363" y="648070"/>
                </a:cubicBezTo>
                <a:cubicBezTo>
                  <a:pt x="1159804" y="665364"/>
                  <a:pt x="1160987" y="664104"/>
                  <a:pt x="1118586" y="674703"/>
                </a:cubicBezTo>
                <a:cubicBezTo>
                  <a:pt x="1037161" y="756133"/>
                  <a:pt x="1118353" y="683581"/>
                  <a:pt x="834501" y="683581"/>
                </a:cubicBezTo>
                <a:cubicBezTo>
                  <a:pt x="813576" y="683581"/>
                  <a:pt x="793072" y="689500"/>
                  <a:pt x="772357" y="692459"/>
                </a:cubicBezTo>
                <a:cubicBezTo>
                  <a:pt x="763479" y="695418"/>
                  <a:pt x="753748" y="696521"/>
                  <a:pt x="745724" y="701336"/>
                </a:cubicBezTo>
                <a:cubicBezTo>
                  <a:pt x="685513" y="737463"/>
                  <a:pt x="787789" y="701098"/>
                  <a:pt x="692458" y="736847"/>
                </a:cubicBezTo>
                <a:cubicBezTo>
                  <a:pt x="681034" y="741131"/>
                  <a:pt x="668634" y="742219"/>
                  <a:pt x="656947" y="745725"/>
                </a:cubicBezTo>
                <a:cubicBezTo>
                  <a:pt x="639021" y="751103"/>
                  <a:pt x="621436" y="757562"/>
                  <a:pt x="603681" y="763480"/>
                </a:cubicBezTo>
                <a:cubicBezTo>
                  <a:pt x="594803" y="766439"/>
                  <a:pt x="586312" y="771035"/>
                  <a:pt x="577048" y="772358"/>
                </a:cubicBezTo>
                <a:lnTo>
                  <a:pt x="514905" y="781235"/>
                </a:lnTo>
                <a:cubicBezTo>
                  <a:pt x="452446" y="822876"/>
                  <a:pt x="531645" y="774958"/>
                  <a:pt x="443883" y="807868"/>
                </a:cubicBezTo>
                <a:cubicBezTo>
                  <a:pt x="433893" y="811614"/>
                  <a:pt x="426793" y="820852"/>
                  <a:pt x="417250" y="825624"/>
                </a:cubicBezTo>
                <a:cubicBezTo>
                  <a:pt x="402997" y="832751"/>
                  <a:pt x="387783" y="837784"/>
                  <a:pt x="372862" y="843379"/>
                </a:cubicBezTo>
                <a:cubicBezTo>
                  <a:pt x="364100" y="846665"/>
                  <a:pt x="354599" y="848072"/>
                  <a:pt x="346229" y="852257"/>
                </a:cubicBezTo>
                <a:cubicBezTo>
                  <a:pt x="284922" y="882911"/>
                  <a:pt x="357990" y="860413"/>
                  <a:pt x="284085" y="878890"/>
                </a:cubicBezTo>
                <a:cubicBezTo>
                  <a:pt x="275207" y="887768"/>
                  <a:pt x="267362" y="897815"/>
                  <a:pt x="257452" y="905523"/>
                </a:cubicBezTo>
                <a:cubicBezTo>
                  <a:pt x="227373" y="928917"/>
                  <a:pt x="207448" y="932517"/>
                  <a:pt x="186431" y="958789"/>
                </a:cubicBezTo>
                <a:cubicBezTo>
                  <a:pt x="179766" y="967121"/>
                  <a:pt x="175341" y="977091"/>
                  <a:pt x="168676" y="985422"/>
                </a:cubicBezTo>
                <a:cubicBezTo>
                  <a:pt x="150227" y="1008483"/>
                  <a:pt x="146829" y="999066"/>
                  <a:pt x="133165" y="1029810"/>
                </a:cubicBezTo>
                <a:cubicBezTo>
                  <a:pt x="125564" y="1046913"/>
                  <a:pt x="125792" y="1067504"/>
                  <a:pt x="115410" y="1083076"/>
                </a:cubicBezTo>
                <a:cubicBezTo>
                  <a:pt x="83617" y="1130765"/>
                  <a:pt x="82741" y="1121958"/>
                  <a:pt x="71021" y="1162975"/>
                </a:cubicBezTo>
                <a:cubicBezTo>
                  <a:pt x="67669" y="1174707"/>
                  <a:pt x="64326" y="1186481"/>
                  <a:pt x="62143" y="1198486"/>
                </a:cubicBezTo>
                <a:cubicBezTo>
                  <a:pt x="58386" y="1219153"/>
                  <a:pt x="50112" y="1290999"/>
                  <a:pt x="44388" y="1313896"/>
                </a:cubicBezTo>
                <a:cubicBezTo>
                  <a:pt x="39849" y="1332053"/>
                  <a:pt x="32551" y="1349407"/>
                  <a:pt x="26633" y="1367162"/>
                </a:cubicBezTo>
                <a:lnTo>
                  <a:pt x="17755" y="1393795"/>
                </a:lnTo>
                <a:lnTo>
                  <a:pt x="8877" y="1420428"/>
                </a:lnTo>
                <a:lnTo>
                  <a:pt x="0" y="152696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38824"/>
          <a:stretch/>
        </p:blipFill>
        <p:spPr bwMode="auto">
          <a:xfrm>
            <a:off x="1371600" y="1905000"/>
            <a:ext cx="6553200" cy="23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191000" y="4343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Line integral along trajectory of particle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3067"/>
          <a:stretch/>
        </p:blipFill>
        <p:spPr bwMode="auto">
          <a:xfrm>
            <a:off x="185948" y="2209800"/>
            <a:ext cx="8894233" cy="324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4986"/>
          <a:stretch/>
        </p:blipFill>
        <p:spPr bwMode="auto">
          <a:xfrm>
            <a:off x="237260" y="533400"/>
            <a:ext cx="8678981" cy="61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73" t="6911"/>
          <a:stretch/>
        </p:blipFill>
        <p:spPr bwMode="auto">
          <a:xfrm>
            <a:off x="355107" y="2769832"/>
            <a:ext cx="8721492" cy="241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563" y="1447800"/>
            <a:ext cx="84297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1401" t="15577" b="45026"/>
          <a:stretch/>
        </p:blipFill>
        <p:spPr bwMode="auto">
          <a:xfrm>
            <a:off x="1429305" y="1695634"/>
            <a:ext cx="7554376" cy="236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06041" y="545068"/>
            <a:ext cx="426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retarded potentials (62.9) and (62.10)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 rot="16200000">
            <a:off x="3657600" y="-1066800"/>
            <a:ext cx="381000" cy="449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5600" y="26806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Approximate form at large distances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16200000">
            <a:off x="7620000" y="-152399"/>
            <a:ext cx="381000" cy="2667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45123" y="3856867"/>
            <a:ext cx="2362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r.n</a:t>
            </a:r>
            <a:r>
              <a:rPr lang="en-US" dirty="0" smtClean="0"/>
              <a:t> is neglected in the denominators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8764" y="4572000"/>
            <a:ext cx="5457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not in the retarded times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r</a:t>
            </a:r>
            <a:r>
              <a:rPr lang="en-US" dirty="0" smtClean="0"/>
              <a:t> = t - R/c = t – R</a:t>
            </a:r>
            <a:r>
              <a:rPr lang="en-US" baseline="-25000" dirty="0" smtClean="0"/>
              <a:t>0</a:t>
            </a:r>
            <a:r>
              <a:rPr lang="en-US" dirty="0" smtClean="0"/>
              <a:t>/c + </a:t>
            </a:r>
            <a:r>
              <a:rPr lang="en-US" b="1" dirty="0" err="1" smtClean="0"/>
              <a:t>r.n</a:t>
            </a:r>
            <a:r>
              <a:rPr lang="en-US" dirty="0" smtClean="0"/>
              <a:t>/c</a:t>
            </a:r>
          </a:p>
          <a:p>
            <a:r>
              <a:rPr lang="en-US" dirty="0" smtClean="0"/>
              <a:t>because </a:t>
            </a:r>
            <a:r>
              <a:rPr lang="en-US" i="1" dirty="0" smtClean="0">
                <a:latin typeface="Symbol" panose="05050102010706020507" pitchFamily="18" charset="2"/>
              </a:rPr>
              <a:t>r</a:t>
            </a:r>
            <a:r>
              <a:rPr lang="en-US" dirty="0" smtClean="0"/>
              <a:t> and </a:t>
            </a:r>
            <a:r>
              <a:rPr lang="en-US" b="1" i="1" dirty="0" smtClean="0"/>
              <a:t>j</a:t>
            </a:r>
            <a:r>
              <a:rPr lang="en-US" dirty="0" smtClean="0"/>
              <a:t> might change a lot during the time </a:t>
            </a:r>
            <a:r>
              <a:rPr lang="en-US" b="1" dirty="0" err="1" smtClean="0"/>
              <a:t>r.n</a:t>
            </a:r>
            <a:r>
              <a:rPr lang="en-US" dirty="0" smtClean="0"/>
              <a:t>/c even if that time is short compared to R</a:t>
            </a:r>
            <a:r>
              <a:rPr lang="en-US" baseline="-25000" dirty="0" smtClean="0"/>
              <a:t>0</a:t>
            </a:r>
            <a:r>
              <a:rPr lang="en-US" dirty="0" smtClean="0"/>
              <a:t>/c.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5562600"/>
            <a:ext cx="160019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both </a:t>
            </a:r>
            <a:r>
              <a:rPr lang="en-US" i="1" dirty="0" smtClean="0">
                <a:latin typeface="Symbol" panose="05050102010706020507" pitchFamily="18" charset="2"/>
              </a:rPr>
              <a:t>f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i="1" dirty="0" smtClean="0"/>
              <a:t>A</a:t>
            </a:r>
            <a:r>
              <a:rPr lang="en-US" dirty="0" smtClean="0"/>
              <a:t> go as 1/R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1" name="Freeform 10"/>
          <p:cNvSpPr/>
          <p:nvPr/>
        </p:nvSpPr>
        <p:spPr>
          <a:xfrm>
            <a:off x="2476870" y="3515557"/>
            <a:ext cx="1331650" cy="976544"/>
          </a:xfrm>
          <a:custGeom>
            <a:avLst/>
            <a:gdLst>
              <a:gd name="connsiteX0" fmla="*/ 0 w 1331650"/>
              <a:gd name="connsiteY0" fmla="*/ 976544 h 976544"/>
              <a:gd name="connsiteX1" fmla="*/ 79899 w 1331650"/>
              <a:gd name="connsiteY1" fmla="*/ 967666 h 976544"/>
              <a:gd name="connsiteX2" fmla="*/ 124287 w 1331650"/>
              <a:gd name="connsiteY2" fmla="*/ 958789 h 976544"/>
              <a:gd name="connsiteX3" fmla="*/ 204186 w 1331650"/>
              <a:gd name="connsiteY3" fmla="*/ 949911 h 976544"/>
              <a:gd name="connsiteX4" fmla="*/ 230819 w 1331650"/>
              <a:gd name="connsiteY4" fmla="*/ 941033 h 976544"/>
              <a:gd name="connsiteX5" fmla="*/ 381740 w 1331650"/>
              <a:gd name="connsiteY5" fmla="*/ 914400 h 976544"/>
              <a:gd name="connsiteX6" fmla="*/ 408373 w 1331650"/>
              <a:gd name="connsiteY6" fmla="*/ 905523 h 976544"/>
              <a:gd name="connsiteX7" fmla="*/ 479394 w 1331650"/>
              <a:gd name="connsiteY7" fmla="*/ 896645 h 976544"/>
              <a:gd name="connsiteX8" fmla="*/ 559293 w 1331650"/>
              <a:gd name="connsiteY8" fmla="*/ 878890 h 976544"/>
              <a:gd name="connsiteX9" fmla="*/ 683580 w 1331650"/>
              <a:gd name="connsiteY9" fmla="*/ 861134 h 976544"/>
              <a:gd name="connsiteX10" fmla="*/ 710213 w 1331650"/>
              <a:gd name="connsiteY10" fmla="*/ 852257 h 976544"/>
              <a:gd name="connsiteX11" fmla="*/ 763480 w 1331650"/>
              <a:gd name="connsiteY11" fmla="*/ 843379 h 976544"/>
              <a:gd name="connsiteX12" fmla="*/ 798990 w 1331650"/>
              <a:gd name="connsiteY12" fmla="*/ 825624 h 976544"/>
              <a:gd name="connsiteX13" fmla="*/ 834501 w 1331650"/>
              <a:gd name="connsiteY13" fmla="*/ 816746 h 976544"/>
              <a:gd name="connsiteX14" fmla="*/ 861134 w 1331650"/>
              <a:gd name="connsiteY14" fmla="*/ 798991 h 976544"/>
              <a:gd name="connsiteX15" fmla="*/ 896645 w 1331650"/>
              <a:gd name="connsiteY15" fmla="*/ 790113 h 976544"/>
              <a:gd name="connsiteX16" fmla="*/ 941033 w 1331650"/>
              <a:gd name="connsiteY16" fmla="*/ 754602 h 976544"/>
              <a:gd name="connsiteX17" fmla="*/ 1012054 w 1331650"/>
              <a:gd name="connsiteY17" fmla="*/ 674703 h 976544"/>
              <a:gd name="connsiteX18" fmla="*/ 1003177 w 1331650"/>
              <a:gd name="connsiteY18" fmla="*/ 594804 h 976544"/>
              <a:gd name="connsiteX19" fmla="*/ 870012 w 1331650"/>
              <a:gd name="connsiteY19" fmla="*/ 585926 h 976544"/>
              <a:gd name="connsiteX20" fmla="*/ 843379 w 1331650"/>
              <a:gd name="connsiteY20" fmla="*/ 577049 h 976544"/>
              <a:gd name="connsiteX21" fmla="*/ 825623 w 1331650"/>
              <a:gd name="connsiteY21" fmla="*/ 559293 h 976544"/>
              <a:gd name="connsiteX22" fmla="*/ 816746 w 1331650"/>
              <a:gd name="connsiteY22" fmla="*/ 532660 h 976544"/>
              <a:gd name="connsiteX23" fmla="*/ 798990 w 1331650"/>
              <a:gd name="connsiteY23" fmla="*/ 506027 h 976544"/>
              <a:gd name="connsiteX24" fmla="*/ 781235 w 1331650"/>
              <a:gd name="connsiteY24" fmla="*/ 435006 h 976544"/>
              <a:gd name="connsiteX25" fmla="*/ 807868 w 1331650"/>
              <a:gd name="connsiteY25" fmla="*/ 328474 h 976544"/>
              <a:gd name="connsiteX26" fmla="*/ 825623 w 1331650"/>
              <a:gd name="connsiteY26" fmla="*/ 301841 h 976544"/>
              <a:gd name="connsiteX27" fmla="*/ 861134 w 1331650"/>
              <a:gd name="connsiteY27" fmla="*/ 266330 h 976544"/>
              <a:gd name="connsiteX28" fmla="*/ 896645 w 1331650"/>
              <a:gd name="connsiteY28" fmla="*/ 221942 h 976544"/>
              <a:gd name="connsiteX29" fmla="*/ 941033 w 1331650"/>
              <a:gd name="connsiteY29" fmla="*/ 159798 h 976544"/>
              <a:gd name="connsiteX30" fmla="*/ 958788 w 1331650"/>
              <a:gd name="connsiteY30" fmla="*/ 133165 h 976544"/>
              <a:gd name="connsiteX31" fmla="*/ 1012054 w 1331650"/>
              <a:gd name="connsiteY31" fmla="*/ 115410 h 976544"/>
              <a:gd name="connsiteX32" fmla="*/ 1074198 w 1331650"/>
              <a:gd name="connsiteY32" fmla="*/ 97655 h 976544"/>
              <a:gd name="connsiteX33" fmla="*/ 1127464 w 1331650"/>
              <a:gd name="connsiteY33" fmla="*/ 79899 h 976544"/>
              <a:gd name="connsiteX34" fmla="*/ 1154097 w 1331650"/>
              <a:gd name="connsiteY34" fmla="*/ 71022 h 976544"/>
              <a:gd name="connsiteX35" fmla="*/ 1180730 w 1331650"/>
              <a:gd name="connsiteY35" fmla="*/ 62144 h 976544"/>
              <a:gd name="connsiteX36" fmla="*/ 1207363 w 1331650"/>
              <a:gd name="connsiteY36" fmla="*/ 44389 h 976544"/>
              <a:gd name="connsiteX37" fmla="*/ 1260629 w 1331650"/>
              <a:gd name="connsiteY37" fmla="*/ 26633 h 976544"/>
              <a:gd name="connsiteX38" fmla="*/ 1313895 w 1331650"/>
              <a:gd name="connsiteY38" fmla="*/ 8878 h 976544"/>
              <a:gd name="connsiteX39" fmla="*/ 1331650 w 1331650"/>
              <a:gd name="connsiteY39" fmla="*/ 0 h 976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31650" h="976544">
                <a:moveTo>
                  <a:pt x="0" y="976544"/>
                </a:moveTo>
                <a:cubicBezTo>
                  <a:pt x="26633" y="973585"/>
                  <a:pt x="53371" y="971456"/>
                  <a:pt x="79899" y="967666"/>
                </a:cubicBezTo>
                <a:cubicBezTo>
                  <a:pt x="94836" y="965532"/>
                  <a:pt x="109350" y="960923"/>
                  <a:pt x="124287" y="958789"/>
                </a:cubicBezTo>
                <a:cubicBezTo>
                  <a:pt x="150815" y="954999"/>
                  <a:pt x="177553" y="952870"/>
                  <a:pt x="204186" y="949911"/>
                </a:cubicBezTo>
                <a:cubicBezTo>
                  <a:pt x="213064" y="946952"/>
                  <a:pt x="221643" y="942868"/>
                  <a:pt x="230819" y="941033"/>
                </a:cubicBezTo>
                <a:cubicBezTo>
                  <a:pt x="243089" y="938579"/>
                  <a:pt x="347798" y="922885"/>
                  <a:pt x="381740" y="914400"/>
                </a:cubicBezTo>
                <a:cubicBezTo>
                  <a:pt x="390818" y="912130"/>
                  <a:pt x="399166" y="907197"/>
                  <a:pt x="408373" y="905523"/>
                </a:cubicBezTo>
                <a:cubicBezTo>
                  <a:pt x="431846" y="901255"/>
                  <a:pt x="455814" y="900273"/>
                  <a:pt x="479394" y="896645"/>
                </a:cubicBezTo>
                <a:cubicBezTo>
                  <a:pt x="546559" y="886312"/>
                  <a:pt x="500400" y="890668"/>
                  <a:pt x="559293" y="878890"/>
                </a:cubicBezTo>
                <a:cubicBezTo>
                  <a:pt x="601966" y="870356"/>
                  <a:pt x="639930" y="866591"/>
                  <a:pt x="683580" y="861134"/>
                </a:cubicBezTo>
                <a:cubicBezTo>
                  <a:pt x="692458" y="858175"/>
                  <a:pt x="701078" y="854287"/>
                  <a:pt x="710213" y="852257"/>
                </a:cubicBezTo>
                <a:cubicBezTo>
                  <a:pt x="727785" y="848352"/>
                  <a:pt x="746239" y="848551"/>
                  <a:pt x="763480" y="843379"/>
                </a:cubicBezTo>
                <a:cubicBezTo>
                  <a:pt x="776156" y="839576"/>
                  <a:pt x="786599" y="830271"/>
                  <a:pt x="798990" y="825624"/>
                </a:cubicBezTo>
                <a:cubicBezTo>
                  <a:pt x="810414" y="821340"/>
                  <a:pt x="822664" y="819705"/>
                  <a:pt x="834501" y="816746"/>
                </a:cubicBezTo>
                <a:cubicBezTo>
                  <a:pt x="843379" y="810828"/>
                  <a:pt x="851327" y="803194"/>
                  <a:pt x="861134" y="798991"/>
                </a:cubicBezTo>
                <a:cubicBezTo>
                  <a:pt x="872349" y="794185"/>
                  <a:pt x="886493" y="796881"/>
                  <a:pt x="896645" y="790113"/>
                </a:cubicBezTo>
                <a:cubicBezTo>
                  <a:pt x="976958" y="736571"/>
                  <a:pt x="853963" y="783626"/>
                  <a:pt x="941033" y="754602"/>
                </a:cubicBezTo>
                <a:cubicBezTo>
                  <a:pt x="1001844" y="693791"/>
                  <a:pt x="980371" y="722229"/>
                  <a:pt x="1012054" y="674703"/>
                </a:cubicBezTo>
                <a:cubicBezTo>
                  <a:pt x="1009095" y="648070"/>
                  <a:pt x="1025901" y="609006"/>
                  <a:pt x="1003177" y="594804"/>
                </a:cubicBezTo>
                <a:cubicBezTo>
                  <a:pt x="965452" y="571226"/>
                  <a:pt x="914227" y="590839"/>
                  <a:pt x="870012" y="585926"/>
                </a:cubicBezTo>
                <a:cubicBezTo>
                  <a:pt x="860711" y="584893"/>
                  <a:pt x="852257" y="580008"/>
                  <a:pt x="843379" y="577049"/>
                </a:cubicBezTo>
                <a:cubicBezTo>
                  <a:pt x="837460" y="571130"/>
                  <a:pt x="829929" y="566470"/>
                  <a:pt x="825623" y="559293"/>
                </a:cubicBezTo>
                <a:cubicBezTo>
                  <a:pt x="820808" y="551269"/>
                  <a:pt x="820931" y="541030"/>
                  <a:pt x="816746" y="532660"/>
                </a:cubicBezTo>
                <a:cubicBezTo>
                  <a:pt x="811974" y="523117"/>
                  <a:pt x="804909" y="514905"/>
                  <a:pt x="798990" y="506027"/>
                </a:cubicBezTo>
                <a:cubicBezTo>
                  <a:pt x="793072" y="482353"/>
                  <a:pt x="777223" y="459076"/>
                  <a:pt x="781235" y="435006"/>
                </a:cubicBezTo>
                <a:cubicBezTo>
                  <a:pt x="785672" y="408382"/>
                  <a:pt x="792237" y="351921"/>
                  <a:pt x="807868" y="328474"/>
                </a:cubicBezTo>
                <a:cubicBezTo>
                  <a:pt x="813786" y="319596"/>
                  <a:pt x="818679" y="309942"/>
                  <a:pt x="825623" y="301841"/>
                </a:cubicBezTo>
                <a:cubicBezTo>
                  <a:pt x="836517" y="289131"/>
                  <a:pt x="851848" y="280259"/>
                  <a:pt x="861134" y="266330"/>
                </a:cubicBezTo>
                <a:cubicBezTo>
                  <a:pt x="883532" y="232733"/>
                  <a:pt x="871344" y="247241"/>
                  <a:pt x="896645" y="221942"/>
                </a:cubicBezTo>
                <a:cubicBezTo>
                  <a:pt x="918665" y="155878"/>
                  <a:pt x="884863" y="244054"/>
                  <a:pt x="941033" y="159798"/>
                </a:cubicBezTo>
                <a:cubicBezTo>
                  <a:pt x="946951" y="150920"/>
                  <a:pt x="949740" y="138820"/>
                  <a:pt x="958788" y="133165"/>
                </a:cubicBezTo>
                <a:cubicBezTo>
                  <a:pt x="974659" y="123246"/>
                  <a:pt x="994299" y="121328"/>
                  <a:pt x="1012054" y="115410"/>
                </a:cubicBezTo>
                <a:cubicBezTo>
                  <a:pt x="1101593" y="85564"/>
                  <a:pt x="962681" y="131110"/>
                  <a:pt x="1074198" y="97655"/>
                </a:cubicBezTo>
                <a:cubicBezTo>
                  <a:pt x="1092125" y="92277"/>
                  <a:pt x="1109709" y="85817"/>
                  <a:pt x="1127464" y="79899"/>
                </a:cubicBezTo>
                <a:lnTo>
                  <a:pt x="1154097" y="71022"/>
                </a:lnTo>
                <a:cubicBezTo>
                  <a:pt x="1162975" y="68063"/>
                  <a:pt x="1172944" y="67335"/>
                  <a:pt x="1180730" y="62144"/>
                </a:cubicBezTo>
                <a:cubicBezTo>
                  <a:pt x="1189608" y="56226"/>
                  <a:pt x="1197613" y="48722"/>
                  <a:pt x="1207363" y="44389"/>
                </a:cubicBezTo>
                <a:cubicBezTo>
                  <a:pt x="1224466" y="36788"/>
                  <a:pt x="1242874" y="32551"/>
                  <a:pt x="1260629" y="26633"/>
                </a:cubicBezTo>
                <a:lnTo>
                  <a:pt x="1313895" y="8878"/>
                </a:lnTo>
                <a:lnTo>
                  <a:pt x="133165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83442" y="4021584"/>
            <a:ext cx="390904" cy="150921"/>
          </a:xfrm>
          <a:custGeom>
            <a:avLst/>
            <a:gdLst>
              <a:gd name="connsiteX0" fmla="*/ 390904 w 390904"/>
              <a:gd name="connsiteY0" fmla="*/ 62144 h 150921"/>
              <a:gd name="connsiteX1" fmla="*/ 346515 w 390904"/>
              <a:gd name="connsiteY1" fmla="*/ 53266 h 150921"/>
              <a:gd name="connsiteX2" fmla="*/ 222228 w 390904"/>
              <a:gd name="connsiteY2" fmla="*/ 71022 h 150921"/>
              <a:gd name="connsiteX3" fmla="*/ 195595 w 390904"/>
              <a:gd name="connsiteY3" fmla="*/ 88777 h 150921"/>
              <a:gd name="connsiteX4" fmla="*/ 142329 w 390904"/>
              <a:gd name="connsiteY4" fmla="*/ 106533 h 150921"/>
              <a:gd name="connsiteX5" fmla="*/ 62430 w 390904"/>
              <a:gd name="connsiteY5" fmla="*/ 142043 h 150921"/>
              <a:gd name="connsiteX6" fmla="*/ 35797 w 390904"/>
              <a:gd name="connsiteY6" fmla="*/ 150921 h 150921"/>
              <a:gd name="connsiteX7" fmla="*/ 9164 w 390904"/>
              <a:gd name="connsiteY7" fmla="*/ 142043 h 150921"/>
              <a:gd name="connsiteX8" fmla="*/ 9164 w 390904"/>
              <a:gd name="connsiteY8" fmla="*/ 44389 h 150921"/>
              <a:gd name="connsiteX9" fmla="*/ 35797 w 390904"/>
              <a:gd name="connsiteY9" fmla="*/ 35511 h 150921"/>
              <a:gd name="connsiteX10" fmla="*/ 35797 w 390904"/>
              <a:gd name="connsiteY10" fmla="*/ 0 h 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0904" h="150921">
                <a:moveTo>
                  <a:pt x="390904" y="62144"/>
                </a:moveTo>
                <a:cubicBezTo>
                  <a:pt x="376108" y="59185"/>
                  <a:pt x="361604" y="53266"/>
                  <a:pt x="346515" y="53266"/>
                </a:cubicBezTo>
                <a:cubicBezTo>
                  <a:pt x="326097" y="53266"/>
                  <a:pt x="255088" y="54592"/>
                  <a:pt x="222228" y="71022"/>
                </a:cubicBezTo>
                <a:cubicBezTo>
                  <a:pt x="212685" y="75794"/>
                  <a:pt x="205345" y="84444"/>
                  <a:pt x="195595" y="88777"/>
                </a:cubicBezTo>
                <a:cubicBezTo>
                  <a:pt x="178492" y="96378"/>
                  <a:pt x="157902" y="96151"/>
                  <a:pt x="142329" y="106533"/>
                </a:cubicBezTo>
                <a:cubicBezTo>
                  <a:pt x="100123" y="134670"/>
                  <a:pt x="125819" y="120913"/>
                  <a:pt x="62430" y="142043"/>
                </a:cubicBezTo>
                <a:lnTo>
                  <a:pt x="35797" y="150921"/>
                </a:lnTo>
                <a:cubicBezTo>
                  <a:pt x="26919" y="147962"/>
                  <a:pt x="15781" y="148660"/>
                  <a:pt x="9164" y="142043"/>
                </a:cubicBezTo>
                <a:cubicBezTo>
                  <a:pt x="-10399" y="122480"/>
                  <a:pt x="7130" y="48966"/>
                  <a:pt x="9164" y="44389"/>
                </a:cubicBezTo>
                <a:cubicBezTo>
                  <a:pt x="12965" y="35838"/>
                  <a:pt x="30982" y="43535"/>
                  <a:pt x="35797" y="35511"/>
                </a:cubicBezTo>
                <a:cubicBezTo>
                  <a:pt x="41887" y="25361"/>
                  <a:pt x="35797" y="11837"/>
                  <a:pt x="35797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05802" y="3923930"/>
            <a:ext cx="249600" cy="1526959"/>
          </a:xfrm>
          <a:custGeom>
            <a:avLst/>
            <a:gdLst>
              <a:gd name="connsiteX0" fmla="*/ 249600 w 249600"/>
              <a:gd name="connsiteY0" fmla="*/ 1526959 h 1526959"/>
              <a:gd name="connsiteX1" fmla="*/ 214089 w 249600"/>
              <a:gd name="connsiteY1" fmla="*/ 1482571 h 1526959"/>
              <a:gd name="connsiteX2" fmla="*/ 178579 w 249600"/>
              <a:gd name="connsiteY2" fmla="*/ 1420427 h 1526959"/>
              <a:gd name="connsiteX3" fmla="*/ 160823 w 249600"/>
              <a:gd name="connsiteY3" fmla="*/ 1367161 h 1526959"/>
              <a:gd name="connsiteX4" fmla="*/ 151946 w 249600"/>
              <a:gd name="connsiteY4" fmla="*/ 1340528 h 1526959"/>
              <a:gd name="connsiteX5" fmla="*/ 134190 w 249600"/>
              <a:gd name="connsiteY5" fmla="*/ 1313895 h 1526959"/>
              <a:gd name="connsiteX6" fmla="*/ 107557 w 249600"/>
              <a:gd name="connsiteY6" fmla="*/ 1260629 h 1526959"/>
              <a:gd name="connsiteX7" fmla="*/ 89802 w 249600"/>
              <a:gd name="connsiteY7" fmla="*/ 1207363 h 1526959"/>
              <a:gd name="connsiteX8" fmla="*/ 54291 w 249600"/>
              <a:gd name="connsiteY8" fmla="*/ 1127464 h 1526959"/>
              <a:gd name="connsiteX9" fmla="*/ 36536 w 249600"/>
              <a:gd name="connsiteY9" fmla="*/ 1074198 h 1526959"/>
              <a:gd name="connsiteX10" fmla="*/ 27658 w 249600"/>
              <a:gd name="connsiteY10" fmla="*/ 1047565 h 1526959"/>
              <a:gd name="connsiteX11" fmla="*/ 18781 w 249600"/>
              <a:gd name="connsiteY11" fmla="*/ 976544 h 1526959"/>
              <a:gd name="connsiteX12" fmla="*/ 9903 w 249600"/>
              <a:gd name="connsiteY12" fmla="*/ 949911 h 1526959"/>
              <a:gd name="connsiteX13" fmla="*/ 1025 w 249600"/>
              <a:gd name="connsiteY13" fmla="*/ 878889 h 1526959"/>
              <a:gd name="connsiteX14" fmla="*/ 9903 w 249600"/>
              <a:gd name="connsiteY14" fmla="*/ 727969 h 1526959"/>
              <a:gd name="connsiteX15" fmla="*/ 63169 w 249600"/>
              <a:gd name="connsiteY15" fmla="*/ 710214 h 1526959"/>
              <a:gd name="connsiteX16" fmla="*/ 80924 w 249600"/>
              <a:gd name="connsiteY16" fmla="*/ 736847 h 1526959"/>
              <a:gd name="connsiteX17" fmla="*/ 125313 w 249600"/>
              <a:gd name="connsiteY17" fmla="*/ 772357 h 1526959"/>
              <a:gd name="connsiteX18" fmla="*/ 187456 w 249600"/>
              <a:gd name="connsiteY18" fmla="*/ 745724 h 1526959"/>
              <a:gd name="connsiteX19" fmla="*/ 205212 w 249600"/>
              <a:gd name="connsiteY19" fmla="*/ 692458 h 1526959"/>
              <a:gd name="connsiteX20" fmla="*/ 187456 w 249600"/>
              <a:gd name="connsiteY20" fmla="*/ 639192 h 1526959"/>
              <a:gd name="connsiteX21" fmla="*/ 178579 w 249600"/>
              <a:gd name="connsiteY21" fmla="*/ 612559 h 1526959"/>
              <a:gd name="connsiteX22" fmla="*/ 160823 w 249600"/>
              <a:gd name="connsiteY22" fmla="*/ 585926 h 1526959"/>
              <a:gd name="connsiteX23" fmla="*/ 134190 w 249600"/>
              <a:gd name="connsiteY23" fmla="*/ 541538 h 1526959"/>
              <a:gd name="connsiteX24" fmla="*/ 116435 w 249600"/>
              <a:gd name="connsiteY24" fmla="*/ 488272 h 1526959"/>
              <a:gd name="connsiteX25" fmla="*/ 98680 w 249600"/>
              <a:gd name="connsiteY25" fmla="*/ 435006 h 1526959"/>
              <a:gd name="connsiteX26" fmla="*/ 89802 w 249600"/>
              <a:gd name="connsiteY26" fmla="*/ 408373 h 1526959"/>
              <a:gd name="connsiteX27" fmla="*/ 54291 w 249600"/>
              <a:gd name="connsiteY27" fmla="*/ 328474 h 1526959"/>
              <a:gd name="connsiteX28" fmla="*/ 36536 w 249600"/>
              <a:gd name="connsiteY28" fmla="*/ 266330 h 1526959"/>
              <a:gd name="connsiteX29" fmla="*/ 36536 w 249600"/>
              <a:gd name="connsiteY29" fmla="*/ 0 h 152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9600" h="1526959">
                <a:moveTo>
                  <a:pt x="249600" y="1526959"/>
                </a:moveTo>
                <a:cubicBezTo>
                  <a:pt x="237763" y="1512163"/>
                  <a:pt x="225458" y="1497730"/>
                  <a:pt x="214089" y="1482571"/>
                </a:cubicBezTo>
                <a:cubicBezTo>
                  <a:pt x="200361" y="1464268"/>
                  <a:pt x="187005" y="1441491"/>
                  <a:pt x="178579" y="1420427"/>
                </a:cubicBezTo>
                <a:cubicBezTo>
                  <a:pt x="171628" y="1403050"/>
                  <a:pt x="166741" y="1384916"/>
                  <a:pt x="160823" y="1367161"/>
                </a:cubicBezTo>
                <a:cubicBezTo>
                  <a:pt x="157864" y="1358283"/>
                  <a:pt x="157137" y="1348314"/>
                  <a:pt x="151946" y="1340528"/>
                </a:cubicBezTo>
                <a:lnTo>
                  <a:pt x="134190" y="1313895"/>
                </a:lnTo>
                <a:cubicBezTo>
                  <a:pt x="101819" y="1216776"/>
                  <a:pt x="153444" y="1363875"/>
                  <a:pt x="107557" y="1260629"/>
                </a:cubicBezTo>
                <a:cubicBezTo>
                  <a:pt x="99956" y="1243526"/>
                  <a:pt x="100183" y="1222936"/>
                  <a:pt x="89802" y="1207363"/>
                </a:cubicBezTo>
                <a:cubicBezTo>
                  <a:pt x="61666" y="1165159"/>
                  <a:pt x="75420" y="1190850"/>
                  <a:pt x="54291" y="1127464"/>
                </a:cubicBezTo>
                <a:lnTo>
                  <a:pt x="36536" y="1074198"/>
                </a:lnTo>
                <a:lnTo>
                  <a:pt x="27658" y="1047565"/>
                </a:lnTo>
                <a:cubicBezTo>
                  <a:pt x="24699" y="1023891"/>
                  <a:pt x="23049" y="1000017"/>
                  <a:pt x="18781" y="976544"/>
                </a:cubicBezTo>
                <a:cubicBezTo>
                  <a:pt x="17107" y="967337"/>
                  <a:pt x="11577" y="959118"/>
                  <a:pt x="9903" y="949911"/>
                </a:cubicBezTo>
                <a:cubicBezTo>
                  <a:pt x="5635" y="926438"/>
                  <a:pt x="3984" y="902563"/>
                  <a:pt x="1025" y="878889"/>
                </a:cubicBezTo>
                <a:cubicBezTo>
                  <a:pt x="3984" y="828582"/>
                  <a:pt x="-7518" y="775255"/>
                  <a:pt x="9903" y="727969"/>
                </a:cubicBezTo>
                <a:cubicBezTo>
                  <a:pt x="16373" y="710407"/>
                  <a:pt x="63169" y="710214"/>
                  <a:pt x="63169" y="710214"/>
                </a:cubicBezTo>
                <a:cubicBezTo>
                  <a:pt x="69087" y="719092"/>
                  <a:pt x="74259" y="728516"/>
                  <a:pt x="80924" y="736847"/>
                </a:cubicBezTo>
                <a:cubicBezTo>
                  <a:pt x="95380" y="754917"/>
                  <a:pt x="105540" y="759175"/>
                  <a:pt x="125313" y="772357"/>
                </a:cubicBezTo>
                <a:cubicBezTo>
                  <a:pt x="142094" y="768162"/>
                  <a:pt x="176102" y="763891"/>
                  <a:pt x="187456" y="745724"/>
                </a:cubicBezTo>
                <a:cubicBezTo>
                  <a:pt x="197375" y="729853"/>
                  <a:pt x="205212" y="692458"/>
                  <a:pt x="205212" y="692458"/>
                </a:cubicBezTo>
                <a:lnTo>
                  <a:pt x="187456" y="639192"/>
                </a:lnTo>
                <a:cubicBezTo>
                  <a:pt x="184497" y="630314"/>
                  <a:pt x="183770" y="620345"/>
                  <a:pt x="178579" y="612559"/>
                </a:cubicBezTo>
                <a:lnTo>
                  <a:pt x="160823" y="585926"/>
                </a:lnTo>
                <a:cubicBezTo>
                  <a:pt x="122056" y="469616"/>
                  <a:pt x="182931" y="639018"/>
                  <a:pt x="134190" y="541538"/>
                </a:cubicBezTo>
                <a:cubicBezTo>
                  <a:pt x="125820" y="524798"/>
                  <a:pt x="122353" y="506027"/>
                  <a:pt x="116435" y="488272"/>
                </a:cubicBezTo>
                <a:lnTo>
                  <a:pt x="98680" y="435006"/>
                </a:lnTo>
                <a:cubicBezTo>
                  <a:pt x="95721" y="426128"/>
                  <a:pt x="94993" y="416159"/>
                  <a:pt x="89802" y="408373"/>
                </a:cubicBezTo>
                <a:cubicBezTo>
                  <a:pt x="61666" y="366169"/>
                  <a:pt x="75420" y="391860"/>
                  <a:pt x="54291" y="328474"/>
                </a:cubicBezTo>
                <a:cubicBezTo>
                  <a:pt x="49830" y="315091"/>
                  <a:pt x="36895" y="278551"/>
                  <a:pt x="36536" y="266330"/>
                </a:cubicBezTo>
                <a:cubicBezTo>
                  <a:pt x="33926" y="177592"/>
                  <a:pt x="36536" y="88777"/>
                  <a:pt x="3653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875" t="4950" r="45030" b="36196"/>
          <a:stretch/>
        </p:blipFill>
        <p:spPr bwMode="auto">
          <a:xfrm>
            <a:off x="609600" y="2372008"/>
            <a:ext cx="3892990" cy="192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257800" y="2667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“Wave-zone”.  Field looks like a plane wave in a small region.  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454305" y="3069125"/>
            <a:ext cx="751438" cy="280709"/>
          </a:xfrm>
          <a:custGeom>
            <a:avLst/>
            <a:gdLst>
              <a:gd name="connsiteX0" fmla="*/ 751438 w 751438"/>
              <a:gd name="connsiteY0" fmla="*/ 0 h 280709"/>
              <a:gd name="connsiteX1" fmla="*/ 706170 w 751438"/>
              <a:gd name="connsiteY1" fmla="*/ 9053 h 280709"/>
              <a:gd name="connsiteX2" fmla="*/ 679010 w 751438"/>
              <a:gd name="connsiteY2" fmla="*/ 18107 h 280709"/>
              <a:gd name="connsiteX3" fmla="*/ 561315 w 751438"/>
              <a:gd name="connsiteY3" fmla="*/ 36214 h 280709"/>
              <a:gd name="connsiteX4" fmla="*/ 534154 w 751438"/>
              <a:gd name="connsiteY4" fmla="*/ 45267 h 280709"/>
              <a:gd name="connsiteX5" fmla="*/ 443620 w 751438"/>
              <a:gd name="connsiteY5" fmla="*/ 63374 h 280709"/>
              <a:gd name="connsiteX6" fmla="*/ 452673 w 751438"/>
              <a:gd name="connsiteY6" fmla="*/ 90534 h 280709"/>
              <a:gd name="connsiteX7" fmla="*/ 479834 w 751438"/>
              <a:gd name="connsiteY7" fmla="*/ 108641 h 280709"/>
              <a:gd name="connsiteX8" fmla="*/ 497941 w 751438"/>
              <a:gd name="connsiteY8" fmla="*/ 135802 h 280709"/>
              <a:gd name="connsiteX9" fmla="*/ 506994 w 751438"/>
              <a:gd name="connsiteY9" fmla="*/ 162962 h 280709"/>
              <a:gd name="connsiteX10" fmla="*/ 470780 w 751438"/>
              <a:gd name="connsiteY10" fmla="*/ 208229 h 280709"/>
              <a:gd name="connsiteX11" fmla="*/ 416459 w 751438"/>
              <a:gd name="connsiteY11" fmla="*/ 226336 h 280709"/>
              <a:gd name="connsiteX12" fmla="*/ 298764 w 751438"/>
              <a:gd name="connsiteY12" fmla="*/ 217283 h 280709"/>
              <a:gd name="connsiteX13" fmla="*/ 81481 w 751438"/>
              <a:gd name="connsiteY13" fmla="*/ 226336 h 280709"/>
              <a:gd name="connsiteX14" fmla="*/ 54321 w 751438"/>
              <a:gd name="connsiteY14" fmla="*/ 235390 h 280709"/>
              <a:gd name="connsiteX15" fmla="*/ 27160 w 751438"/>
              <a:gd name="connsiteY15" fmla="*/ 253497 h 280709"/>
              <a:gd name="connsiteX16" fmla="*/ 0 w 751438"/>
              <a:gd name="connsiteY16" fmla="*/ 280657 h 28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1438" h="280709">
                <a:moveTo>
                  <a:pt x="751438" y="0"/>
                </a:moveTo>
                <a:cubicBezTo>
                  <a:pt x="736349" y="3018"/>
                  <a:pt x="721099" y="5321"/>
                  <a:pt x="706170" y="9053"/>
                </a:cubicBezTo>
                <a:cubicBezTo>
                  <a:pt x="696912" y="11368"/>
                  <a:pt x="688326" y="16037"/>
                  <a:pt x="679010" y="18107"/>
                </a:cubicBezTo>
                <a:cubicBezTo>
                  <a:pt x="656414" y="23128"/>
                  <a:pt x="581513" y="33328"/>
                  <a:pt x="561315" y="36214"/>
                </a:cubicBezTo>
                <a:cubicBezTo>
                  <a:pt x="552261" y="39232"/>
                  <a:pt x="543512" y="43395"/>
                  <a:pt x="534154" y="45267"/>
                </a:cubicBezTo>
                <a:cubicBezTo>
                  <a:pt x="430126" y="66073"/>
                  <a:pt x="504980" y="42921"/>
                  <a:pt x="443620" y="63374"/>
                </a:cubicBezTo>
                <a:cubicBezTo>
                  <a:pt x="446638" y="72427"/>
                  <a:pt x="446711" y="83082"/>
                  <a:pt x="452673" y="90534"/>
                </a:cubicBezTo>
                <a:cubicBezTo>
                  <a:pt x="459470" y="99031"/>
                  <a:pt x="472140" y="100947"/>
                  <a:pt x="479834" y="108641"/>
                </a:cubicBezTo>
                <a:cubicBezTo>
                  <a:pt x="487528" y="116335"/>
                  <a:pt x="491905" y="126748"/>
                  <a:pt x="497941" y="135802"/>
                </a:cubicBezTo>
                <a:cubicBezTo>
                  <a:pt x="500959" y="144855"/>
                  <a:pt x="506994" y="153419"/>
                  <a:pt x="506994" y="162962"/>
                </a:cubicBezTo>
                <a:cubicBezTo>
                  <a:pt x="506994" y="188053"/>
                  <a:pt x="491637" y="198960"/>
                  <a:pt x="470780" y="208229"/>
                </a:cubicBezTo>
                <a:cubicBezTo>
                  <a:pt x="453338" y="215981"/>
                  <a:pt x="416459" y="226336"/>
                  <a:pt x="416459" y="226336"/>
                </a:cubicBezTo>
                <a:cubicBezTo>
                  <a:pt x="377227" y="223318"/>
                  <a:pt x="338112" y="217283"/>
                  <a:pt x="298764" y="217283"/>
                </a:cubicBezTo>
                <a:cubicBezTo>
                  <a:pt x="226273" y="217283"/>
                  <a:pt x="153773" y="220981"/>
                  <a:pt x="81481" y="226336"/>
                </a:cubicBezTo>
                <a:cubicBezTo>
                  <a:pt x="71964" y="227041"/>
                  <a:pt x="62857" y="231122"/>
                  <a:pt x="54321" y="235390"/>
                </a:cubicBezTo>
                <a:cubicBezTo>
                  <a:pt x="44589" y="240256"/>
                  <a:pt x="36214" y="247461"/>
                  <a:pt x="27160" y="253497"/>
                </a:cubicBezTo>
                <a:cubicBezTo>
                  <a:pt x="7379" y="283168"/>
                  <a:pt x="19934" y="280657"/>
                  <a:pt x="0" y="280657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2482334"/>
            <a:ext cx="177760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Large distances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28600" y="5246132"/>
            <a:ext cx="3378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Need R</a:t>
            </a:r>
            <a:r>
              <a:rPr lang="en-US" baseline="-25000" dirty="0"/>
              <a:t>0</a:t>
            </a:r>
            <a:r>
              <a:rPr lang="en-US" dirty="0"/>
              <a:t> &gt;&gt; size of the </a:t>
            </a:r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41038" y="4624916"/>
            <a:ext cx="151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Need </a:t>
            </a:r>
            <a:r>
              <a:rPr lang="en-US" dirty="0"/>
              <a:t>R</a:t>
            </a:r>
            <a:r>
              <a:rPr lang="en-US" baseline="-25000" dirty="0"/>
              <a:t>0</a:t>
            </a:r>
            <a:r>
              <a:rPr lang="en-US" dirty="0"/>
              <a:t> &gt;&gt; </a:t>
            </a:r>
            <a:r>
              <a:rPr lang="en-US" dirty="0">
                <a:latin typeface="Symbol" panose="05050102010706020507" pitchFamily="18" charset="2"/>
              </a:rPr>
              <a:t>l</a:t>
            </a:r>
            <a:r>
              <a:rPr lang="en-US" dirty="0"/>
              <a:t>.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4343400"/>
            <a:ext cx="16002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53085" y="3793402"/>
            <a:ext cx="325925" cy="1294646"/>
          </a:xfrm>
          <a:custGeom>
            <a:avLst/>
            <a:gdLst>
              <a:gd name="connsiteX0" fmla="*/ 0 w 325925"/>
              <a:gd name="connsiteY0" fmla="*/ 1294646 h 1294646"/>
              <a:gd name="connsiteX1" fmla="*/ 27161 w 325925"/>
              <a:gd name="connsiteY1" fmla="*/ 1158844 h 1294646"/>
              <a:gd name="connsiteX2" fmla="*/ 36214 w 325925"/>
              <a:gd name="connsiteY2" fmla="*/ 1086416 h 1294646"/>
              <a:gd name="connsiteX3" fmla="*/ 45267 w 325925"/>
              <a:gd name="connsiteY3" fmla="*/ 1059255 h 1294646"/>
              <a:gd name="connsiteX4" fmla="*/ 54321 w 325925"/>
              <a:gd name="connsiteY4" fmla="*/ 1023042 h 1294646"/>
              <a:gd name="connsiteX5" fmla="*/ 72428 w 325925"/>
              <a:gd name="connsiteY5" fmla="*/ 932507 h 1294646"/>
              <a:gd name="connsiteX6" fmla="*/ 81481 w 325925"/>
              <a:gd name="connsiteY6" fmla="*/ 841972 h 1294646"/>
              <a:gd name="connsiteX7" fmla="*/ 90535 w 325925"/>
              <a:gd name="connsiteY7" fmla="*/ 624689 h 1294646"/>
              <a:gd name="connsiteX8" fmla="*/ 99588 w 325925"/>
              <a:gd name="connsiteY8" fmla="*/ 570368 h 1294646"/>
              <a:gd name="connsiteX9" fmla="*/ 144856 w 325925"/>
              <a:gd name="connsiteY9" fmla="*/ 506994 h 1294646"/>
              <a:gd name="connsiteX10" fmla="*/ 199176 w 325925"/>
              <a:gd name="connsiteY10" fmla="*/ 488887 h 1294646"/>
              <a:gd name="connsiteX11" fmla="*/ 217283 w 325925"/>
              <a:gd name="connsiteY11" fmla="*/ 543208 h 1294646"/>
              <a:gd name="connsiteX12" fmla="*/ 226337 w 325925"/>
              <a:gd name="connsiteY12" fmla="*/ 570368 h 1294646"/>
              <a:gd name="connsiteX13" fmla="*/ 235390 w 325925"/>
              <a:gd name="connsiteY13" fmla="*/ 615636 h 1294646"/>
              <a:gd name="connsiteX14" fmla="*/ 253497 w 325925"/>
              <a:gd name="connsiteY14" fmla="*/ 679010 h 1294646"/>
              <a:gd name="connsiteX15" fmla="*/ 280658 w 325925"/>
              <a:gd name="connsiteY15" fmla="*/ 697117 h 1294646"/>
              <a:gd name="connsiteX16" fmla="*/ 307818 w 325925"/>
              <a:gd name="connsiteY16" fmla="*/ 669956 h 1294646"/>
              <a:gd name="connsiteX17" fmla="*/ 325925 w 325925"/>
              <a:gd name="connsiteY17" fmla="*/ 597529 h 1294646"/>
              <a:gd name="connsiteX18" fmla="*/ 298765 w 325925"/>
              <a:gd name="connsiteY18" fmla="*/ 380246 h 1294646"/>
              <a:gd name="connsiteX19" fmla="*/ 289711 w 325925"/>
              <a:gd name="connsiteY19" fmla="*/ 353085 h 1294646"/>
              <a:gd name="connsiteX20" fmla="*/ 271604 w 325925"/>
              <a:gd name="connsiteY20" fmla="*/ 325925 h 1294646"/>
              <a:gd name="connsiteX21" fmla="*/ 253497 w 325925"/>
              <a:gd name="connsiteY21" fmla="*/ 271604 h 1294646"/>
              <a:gd name="connsiteX22" fmla="*/ 244444 w 325925"/>
              <a:gd name="connsiteY22" fmla="*/ 244444 h 1294646"/>
              <a:gd name="connsiteX23" fmla="*/ 253497 w 325925"/>
              <a:gd name="connsiteY23" fmla="*/ 63374 h 1294646"/>
              <a:gd name="connsiteX24" fmla="*/ 262551 w 325925"/>
              <a:gd name="connsiteY24" fmla="*/ 36214 h 1294646"/>
              <a:gd name="connsiteX25" fmla="*/ 280658 w 325925"/>
              <a:gd name="connsiteY25" fmla="*/ 9053 h 1294646"/>
              <a:gd name="connsiteX26" fmla="*/ 298765 w 325925"/>
              <a:gd name="connsiteY26" fmla="*/ 0 h 1294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5925" h="1294646">
                <a:moveTo>
                  <a:pt x="0" y="1294646"/>
                </a:moveTo>
                <a:cubicBezTo>
                  <a:pt x="19676" y="1176591"/>
                  <a:pt x="6496" y="1220833"/>
                  <a:pt x="27161" y="1158844"/>
                </a:cubicBezTo>
                <a:cubicBezTo>
                  <a:pt x="30179" y="1134701"/>
                  <a:pt x="31862" y="1110354"/>
                  <a:pt x="36214" y="1086416"/>
                </a:cubicBezTo>
                <a:cubicBezTo>
                  <a:pt x="37921" y="1077027"/>
                  <a:pt x="42645" y="1068431"/>
                  <a:pt x="45267" y="1059255"/>
                </a:cubicBezTo>
                <a:cubicBezTo>
                  <a:pt x="48685" y="1047291"/>
                  <a:pt x="52095" y="1035284"/>
                  <a:pt x="54321" y="1023042"/>
                </a:cubicBezTo>
                <a:cubicBezTo>
                  <a:pt x="70966" y="931492"/>
                  <a:pt x="53834" y="988286"/>
                  <a:pt x="72428" y="932507"/>
                </a:cubicBezTo>
                <a:cubicBezTo>
                  <a:pt x="75446" y="902329"/>
                  <a:pt x="79700" y="872248"/>
                  <a:pt x="81481" y="841972"/>
                </a:cubicBezTo>
                <a:cubicBezTo>
                  <a:pt x="85738" y="769607"/>
                  <a:pt x="85713" y="697019"/>
                  <a:pt x="90535" y="624689"/>
                </a:cubicBezTo>
                <a:cubicBezTo>
                  <a:pt x="91756" y="606373"/>
                  <a:pt x="94313" y="587951"/>
                  <a:pt x="99588" y="570368"/>
                </a:cubicBezTo>
                <a:cubicBezTo>
                  <a:pt x="105791" y="549691"/>
                  <a:pt x="124877" y="518094"/>
                  <a:pt x="144856" y="506994"/>
                </a:cubicBezTo>
                <a:cubicBezTo>
                  <a:pt x="161540" y="497725"/>
                  <a:pt x="199176" y="488887"/>
                  <a:pt x="199176" y="488887"/>
                </a:cubicBezTo>
                <a:lnTo>
                  <a:pt x="217283" y="543208"/>
                </a:lnTo>
                <a:cubicBezTo>
                  <a:pt x="220301" y="552261"/>
                  <a:pt x="224466" y="561010"/>
                  <a:pt x="226337" y="570368"/>
                </a:cubicBezTo>
                <a:cubicBezTo>
                  <a:pt x="229355" y="585457"/>
                  <a:pt x="232052" y="600614"/>
                  <a:pt x="235390" y="615636"/>
                </a:cubicBezTo>
                <a:cubicBezTo>
                  <a:pt x="235890" y="617885"/>
                  <a:pt x="248846" y="673196"/>
                  <a:pt x="253497" y="679010"/>
                </a:cubicBezTo>
                <a:cubicBezTo>
                  <a:pt x="260294" y="687507"/>
                  <a:pt x="271604" y="691081"/>
                  <a:pt x="280658" y="697117"/>
                </a:cubicBezTo>
                <a:cubicBezTo>
                  <a:pt x="289711" y="688063"/>
                  <a:pt x="300716" y="680609"/>
                  <a:pt x="307818" y="669956"/>
                </a:cubicBezTo>
                <a:cubicBezTo>
                  <a:pt x="315771" y="658027"/>
                  <a:pt x="324620" y="604056"/>
                  <a:pt x="325925" y="597529"/>
                </a:cubicBezTo>
                <a:cubicBezTo>
                  <a:pt x="319782" y="499254"/>
                  <a:pt x="326308" y="462873"/>
                  <a:pt x="298765" y="380246"/>
                </a:cubicBezTo>
                <a:cubicBezTo>
                  <a:pt x="295747" y="371192"/>
                  <a:pt x="293979" y="361621"/>
                  <a:pt x="289711" y="353085"/>
                </a:cubicBezTo>
                <a:cubicBezTo>
                  <a:pt x="284845" y="343353"/>
                  <a:pt x="277640" y="334978"/>
                  <a:pt x="271604" y="325925"/>
                </a:cubicBezTo>
                <a:lnTo>
                  <a:pt x="253497" y="271604"/>
                </a:lnTo>
                <a:lnTo>
                  <a:pt x="244444" y="244444"/>
                </a:lnTo>
                <a:cubicBezTo>
                  <a:pt x="247462" y="184087"/>
                  <a:pt x="248262" y="123579"/>
                  <a:pt x="253497" y="63374"/>
                </a:cubicBezTo>
                <a:cubicBezTo>
                  <a:pt x="254324" y="53867"/>
                  <a:pt x="258283" y="44750"/>
                  <a:pt x="262551" y="36214"/>
                </a:cubicBezTo>
                <a:cubicBezTo>
                  <a:pt x="267417" y="26482"/>
                  <a:pt x="272964" y="16747"/>
                  <a:pt x="280658" y="9053"/>
                </a:cubicBezTo>
                <a:cubicBezTo>
                  <a:pt x="285430" y="4281"/>
                  <a:pt x="292729" y="3018"/>
                  <a:pt x="298765" y="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103459" y="4409038"/>
            <a:ext cx="409286" cy="380245"/>
          </a:xfrm>
          <a:custGeom>
            <a:avLst/>
            <a:gdLst>
              <a:gd name="connsiteX0" fmla="*/ 409286 w 409286"/>
              <a:gd name="connsiteY0" fmla="*/ 380245 h 380245"/>
              <a:gd name="connsiteX1" fmla="*/ 273484 w 409286"/>
              <a:gd name="connsiteY1" fmla="*/ 371192 h 380245"/>
              <a:gd name="connsiteX2" fmla="*/ 210109 w 409286"/>
              <a:gd name="connsiteY2" fmla="*/ 353085 h 380245"/>
              <a:gd name="connsiteX3" fmla="*/ 182949 w 409286"/>
              <a:gd name="connsiteY3" fmla="*/ 334978 h 380245"/>
              <a:gd name="connsiteX4" fmla="*/ 128628 w 409286"/>
              <a:gd name="connsiteY4" fmla="*/ 307817 h 380245"/>
              <a:gd name="connsiteX5" fmla="*/ 101468 w 409286"/>
              <a:gd name="connsiteY5" fmla="*/ 271604 h 380245"/>
              <a:gd name="connsiteX6" fmla="*/ 83361 w 409286"/>
              <a:gd name="connsiteY6" fmla="*/ 244443 h 380245"/>
              <a:gd name="connsiteX7" fmla="*/ 56200 w 409286"/>
              <a:gd name="connsiteY7" fmla="*/ 217283 h 380245"/>
              <a:gd name="connsiteX8" fmla="*/ 19987 w 409286"/>
              <a:gd name="connsiteY8" fmla="*/ 153909 h 380245"/>
              <a:gd name="connsiteX9" fmla="*/ 1880 w 409286"/>
              <a:gd name="connsiteY9" fmla="*/ 0 h 380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9286" h="380245">
                <a:moveTo>
                  <a:pt x="409286" y="380245"/>
                </a:moveTo>
                <a:cubicBezTo>
                  <a:pt x="364019" y="377227"/>
                  <a:pt x="318603" y="375941"/>
                  <a:pt x="273484" y="371192"/>
                </a:cubicBezTo>
                <a:cubicBezTo>
                  <a:pt x="256875" y="369444"/>
                  <a:pt x="226937" y="358694"/>
                  <a:pt x="210109" y="353085"/>
                </a:cubicBezTo>
                <a:cubicBezTo>
                  <a:pt x="201056" y="347049"/>
                  <a:pt x="192681" y="339844"/>
                  <a:pt x="182949" y="334978"/>
                </a:cubicBezTo>
                <a:cubicBezTo>
                  <a:pt x="107978" y="297491"/>
                  <a:pt x="206473" y="359713"/>
                  <a:pt x="128628" y="307817"/>
                </a:cubicBezTo>
                <a:cubicBezTo>
                  <a:pt x="119575" y="295746"/>
                  <a:pt x="110238" y="283882"/>
                  <a:pt x="101468" y="271604"/>
                </a:cubicBezTo>
                <a:cubicBezTo>
                  <a:pt x="95144" y="262750"/>
                  <a:pt x="90327" y="252802"/>
                  <a:pt x="83361" y="244443"/>
                </a:cubicBezTo>
                <a:cubicBezTo>
                  <a:pt x="75164" y="234607"/>
                  <a:pt x="65254" y="226336"/>
                  <a:pt x="56200" y="217283"/>
                </a:cubicBezTo>
                <a:cubicBezTo>
                  <a:pt x="28512" y="134213"/>
                  <a:pt x="74793" y="263520"/>
                  <a:pt x="19987" y="153909"/>
                </a:cubicBezTo>
                <a:cubicBezTo>
                  <a:pt x="-8617" y="96700"/>
                  <a:pt x="1880" y="68924"/>
                  <a:pt x="1880" y="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2581" t="11817" r="35901" b="24834"/>
          <a:stretch/>
        </p:blipFill>
        <p:spPr bwMode="auto">
          <a:xfrm>
            <a:off x="2127564" y="2024109"/>
            <a:ext cx="3766242" cy="308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28711" y="2209800"/>
            <a:ext cx="153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Plane waves: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1" y="3877270"/>
            <a:ext cx="1981200" cy="101566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Evaluated at the retarded time </a:t>
            </a:r>
          </a:p>
          <a:p>
            <a:r>
              <a:rPr lang="en-US" sz="2000" dirty="0" smtClean="0"/>
              <a:t>t’ = t - R/c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791200"/>
            <a:ext cx="688412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 A goes as 1/R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the field in the wave zone also goes as 1/R</a:t>
            </a:r>
            <a:r>
              <a:rPr lang="en-US" sz="2000" baseline="-25000" dirty="0" smtClean="0"/>
              <a:t>0</a:t>
            </a:r>
            <a:endParaRPr lang="en-US" sz="20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630269"/>
            <a:ext cx="3352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need only </a:t>
            </a:r>
            <a:r>
              <a:rPr lang="en-US" sz="2000" b="1" i="1" dirty="0" smtClean="0"/>
              <a:t>A</a:t>
            </a:r>
            <a:r>
              <a:rPr lang="en-US" sz="2000" dirty="0" smtClean="0"/>
              <a:t>, not </a:t>
            </a:r>
            <a:r>
              <a:rPr lang="en-US" sz="2000" i="1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, to find the fields in the wave zone.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3777734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(47.3)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5257" y="5619690"/>
            <a:ext cx="375774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, where  t’-</a:t>
            </a:r>
            <a:r>
              <a:rPr lang="en-US" sz="2000" b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(t’).</a:t>
            </a:r>
            <a:r>
              <a:rPr lang="en-US" sz="2000" b="1" dirty="0" smtClean="0"/>
              <a:t>n</a:t>
            </a:r>
            <a:r>
              <a:rPr lang="en-US" sz="2000" dirty="0" smtClean="0"/>
              <a:t>/c = t – 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/c determines t’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59130" y="231728"/>
            <a:ext cx="7775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the source is a single point charge, use the </a:t>
            </a:r>
            <a:r>
              <a:rPr lang="en-US" sz="2000" dirty="0" err="1" smtClean="0"/>
              <a:t>Lienard-Wiechert</a:t>
            </a:r>
            <a:r>
              <a:rPr lang="en-US" sz="2000" dirty="0" smtClean="0"/>
              <a:t> potentials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85800"/>
            <a:ext cx="22002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8800" y="990600"/>
            <a:ext cx="1337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(63.5), exact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2057400"/>
            <a:ext cx="31146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0" y="2362200"/>
            <a:ext cx="3958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 large distances R       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(constant)</a:t>
            </a:r>
            <a:endParaRPr lang="en-US" sz="2000" dirty="0"/>
          </a:p>
        </p:txBody>
      </p:sp>
      <p:sp>
        <p:nvSpPr>
          <p:cNvPr id="7" name="Right Arrow 6"/>
          <p:cNvSpPr/>
          <p:nvPr/>
        </p:nvSpPr>
        <p:spPr>
          <a:xfrm>
            <a:off x="6781800" y="25146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571079"/>
            <a:ext cx="2581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equation (63.1) for the retarded time t’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004" y="3582916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948363" y="3507437"/>
            <a:ext cx="2752725" cy="709973"/>
            <a:chOff x="5948363" y="3184272"/>
            <a:chExt cx="2752725" cy="709973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8363" y="3184272"/>
              <a:ext cx="275272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7600" y="3722795"/>
              <a:ext cx="18097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ight Arrow 9"/>
          <p:cNvSpPr/>
          <p:nvPr/>
        </p:nvSpPr>
        <p:spPr>
          <a:xfrm>
            <a:off x="5172075" y="3769374"/>
            <a:ext cx="619125" cy="261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5438775"/>
            <a:ext cx="27146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7324725" y="4131685"/>
            <a:ext cx="904875" cy="1541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46599" t="32112" b="51977"/>
          <a:stretch/>
        </p:blipFill>
        <p:spPr bwMode="auto">
          <a:xfrm>
            <a:off x="4039339" y="2618913"/>
            <a:ext cx="4541899" cy="95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8600" y="533400"/>
            <a:ext cx="2895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474" y="227528"/>
            <a:ext cx="14287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66822" y="391061"/>
            <a:ext cx="195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 </a:t>
            </a:r>
            <a:r>
              <a:rPr lang="en-US" dirty="0" smtClean="0"/>
              <a:t>flux density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04826" y="1320551"/>
            <a:ext cx="4069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Flux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energy per unit time passing through area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0775" y="5943600"/>
            <a:ext cx="4954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speed x energy density x area = Power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821239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H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1/R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same for all distances if t - R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 is the same for them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2743200"/>
            <a:ext cx="2057400" cy="1428842"/>
            <a:chOff x="878150" y="2581183"/>
            <a:chExt cx="2057400" cy="142884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150" y="2581183"/>
              <a:ext cx="1743075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276600"/>
              <a:ext cx="1000125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6900" y="3414712"/>
              <a:ext cx="6286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71967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62400" y="2602468"/>
            <a:ext cx="12025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Solid angle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104660" y="2601157"/>
            <a:ext cx="257453" cy="115461"/>
          </a:xfrm>
          <a:custGeom>
            <a:avLst/>
            <a:gdLst>
              <a:gd name="connsiteX0" fmla="*/ 257453 w 257453"/>
              <a:gd name="connsiteY0" fmla="*/ 71022 h 115461"/>
              <a:gd name="connsiteX1" fmla="*/ 239697 w 257453"/>
              <a:gd name="connsiteY1" fmla="*/ 26633 h 115461"/>
              <a:gd name="connsiteX2" fmla="*/ 186431 w 257453"/>
              <a:gd name="connsiteY2" fmla="*/ 0 h 115461"/>
              <a:gd name="connsiteX3" fmla="*/ 115410 w 257453"/>
              <a:gd name="connsiteY3" fmla="*/ 17756 h 115461"/>
              <a:gd name="connsiteX4" fmla="*/ 71022 w 257453"/>
              <a:gd name="connsiteY4" fmla="*/ 53266 h 115461"/>
              <a:gd name="connsiteX5" fmla="*/ 53266 w 257453"/>
              <a:gd name="connsiteY5" fmla="*/ 71022 h 115461"/>
              <a:gd name="connsiteX6" fmla="*/ 26633 w 257453"/>
              <a:gd name="connsiteY6" fmla="*/ 88777 h 115461"/>
              <a:gd name="connsiteX7" fmla="*/ 0 w 257453"/>
              <a:gd name="connsiteY7" fmla="*/ 115410 h 1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7453" h="115461">
                <a:moveTo>
                  <a:pt x="257453" y="71022"/>
                </a:moveTo>
                <a:cubicBezTo>
                  <a:pt x="251534" y="56226"/>
                  <a:pt x="248960" y="39601"/>
                  <a:pt x="239697" y="26633"/>
                </a:cubicBezTo>
                <a:cubicBezTo>
                  <a:pt x="228942" y="11575"/>
                  <a:pt x="202431" y="5334"/>
                  <a:pt x="186431" y="0"/>
                </a:cubicBezTo>
                <a:cubicBezTo>
                  <a:pt x="184220" y="442"/>
                  <a:pt x="124510" y="10476"/>
                  <a:pt x="115410" y="17756"/>
                </a:cubicBezTo>
                <a:cubicBezTo>
                  <a:pt x="58048" y="63647"/>
                  <a:pt x="137962" y="30954"/>
                  <a:pt x="71022" y="53266"/>
                </a:cubicBezTo>
                <a:cubicBezTo>
                  <a:pt x="65103" y="59185"/>
                  <a:pt x="59802" y="65793"/>
                  <a:pt x="53266" y="71022"/>
                </a:cubicBezTo>
                <a:cubicBezTo>
                  <a:pt x="44934" y="77687"/>
                  <a:pt x="34178" y="81232"/>
                  <a:pt x="26633" y="88777"/>
                </a:cubicBezTo>
                <a:cubicBezTo>
                  <a:pt x="-2462" y="117872"/>
                  <a:pt x="22238" y="115410"/>
                  <a:pt x="0" y="1154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02315" y="1944210"/>
            <a:ext cx="150920" cy="710213"/>
          </a:xfrm>
          <a:custGeom>
            <a:avLst/>
            <a:gdLst>
              <a:gd name="connsiteX0" fmla="*/ 0 w 150920"/>
              <a:gd name="connsiteY0" fmla="*/ 710213 h 710213"/>
              <a:gd name="connsiteX1" fmla="*/ 17755 w 150920"/>
              <a:gd name="connsiteY1" fmla="*/ 612559 h 710213"/>
              <a:gd name="connsiteX2" fmla="*/ 35510 w 150920"/>
              <a:gd name="connsiteY2" fmla="*/ 559293 h 710213"/>
              <a:gd name="connsiteX3" fmla="*/ 53266 w 150920"/>
              <a:gd name="connsiteY3" fmla="*/ 541538 h 710213"/>
              <a:gd name="connsiteX4" fmla="*/ 88776 w 150920"/>
              <a:gd name="connsiteY4" fmla="*/ 470516 h 710213"/>
              <a:gd name="connsiteX5" fmla="*/ 115409 w 150920"/>
              <a:gd name="connsiteY5" fmla="*/ 390617 h 710213"/>
              <a:gd name="connsiteX6" fmla="*/ 124287 w 150920"/>
              <a:gd name="connsiteY6" fmla="*/ 363984 h 710213"/>
              <a:gd name="connsiteX7" fmla="*/ 150920 w 150920"/>
              <a:gd name="connsiteY7" fmla="*/ 159798 h 710213"/>
              <a:gd name="connsiteX8" fmla="*/ 142042 w 150920"/>
              <a:gd name="connsiteY8" fmla="*/ 44388 h 710213"/>
              <a:gd name="connsiteX9" fmla="*/ 133165 w 150920"/>
              <a:gd name="connsiteY9" fmla="*/ 0 h 71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0920" h="710213">
                <a:moveTo>
                  <a:pt x="0" y="710213"/>
                </a:moveTo>
                <a:cubicBezTo>
                  <a:pt x="2902" y="692799"/>
                  <a:pt x="12435" y="632067"/>
                  <a:pt x="17755" y="612559"/>
                </a:cubicBezTo>
                <a:cubicBezTo>
                  <a:pt x="22679" y="594503"/>
                  <a:pt x="22276" y="572527"/>
                  <a:pt x="35510" y="559293"/>
                </a:cubicBezTo>
                <a:lnTo>
                  <a:pt x="53266" y="541538"/>
                </a:lnTo>
                <a:cubicBezTo>
                  <a:pt x="73668" y="480331"/>
                  <a:pt x="57787" y="501506"/>
                  <a:pt x="88776" y="470516"/>
                </a:cubicBezTo>
                <a:lnTo>
                  <a:pt x="115409" y="390617"/>
                </a:lnTo>
                <a:lnTo>
                  <a:pt x="124287" y="363984"/>
                </a:lnTo>
                <a:cubicBezTo>
                  <a:pt x="145832" y="213169"/>
                  <a:pt x="137420" y="281291"/>
                  <a:pt x="150920" y="159798"/>
                </a:cubicBezTo>
                <a:cubicBezTo>
                  <a:pt x="147961" y="121328"/>
                  <a:pt x="146550" y="82707"/>
                  <a:pt x="142042" y="44388"/>
                </a:cubicBezTo>
                <a:cubicBezTo>
                  <a:pt x="132447" y="-37168"/>
                  <a:pt x="133165" y="31549"/>
                  <a:pt x="13316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48565" y="1320551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 calls this “Intensity”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usually reserved for &lt;S&gt;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baseline="-25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Spectral resolution of radiated waves</a:t>
            </a:r>
            <a:endParaRPr lang="en-US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062" t="14795" b="1565"/>
          <a:stretch/>
        </p:blipFill>
        <p:spPr bwMode="auto">
          <a:xfrm>
            <a:off x="762000" y="1447800"/>
            <a:ext cx="7622292" cy="427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374</Words>
  <Application>Microsoft Office PowerPoint</Application>
  <PresentationFormat>On-screen Show (4:3)</PresentationFormat>
  <Paragraphs>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Office Theme</vt:lpstr>
      <vt:lpstr>Field of a system of charges at large distances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Spectral resolution of radiated waves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of a system of charges at large distances</dc:title>
  <dc:creator>Your User Name</dc:creator>
  <cp:lastModifiedBy>Robert Peale</cp:lastModifiedBy>
  <cp:revision>16</cp:revision>
  <dcterms:created xsi:type="dcterms:W3CDTF">2013-11-26T03:09:20Z</dcterms:created>
  <dcterms:modified xsi:type="dcterms:W3CDTF">2019-11-26T18:55:19Z</dcterms:modified>
</cp:coreProperties>
</file>