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BCDC5-CA61-4A5B-98F5-9AB16AFBC6B8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8A26-CA2D-46FE-B8D2-4A81CA74EB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Dipole Radiation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67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76200"/>
            <a:ext cx="42672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Total power radiated</a:t>
            </a:r>
            <a:endParaRPr lang="en-US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84" y="361516"/>
            <a:ext cx="1257670" cy="6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257670" y="1014413"/>
            <a:ext cx="3314330" cy="1152525"/>
            <a:chOff x="1181470" y="1828800"/>
            <a:chExt cx="3314330" cy="1152525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1470" y="2190381"/>
              <a:ext cx="24765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9904" y="1985963"/>
              <a:ext cx="62865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4550" y="1828800"/>
              <a:ext cx="2381250" cy="115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470" y="2228850"/>
            <a:ext cx="29051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08856"/>
            <a:ext cx="11620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371600" y="3452813"/>
            <a:ext cx="1896030" cy="762000"/>
            <a:chOff x="1429120" y="3452813"/>
            <a:chExt cx="1896030" cy="762000"/>
          </a:xfrm>
        </p:grpSpPr>
        <p:pic>
          <p:nvPicPr>
            <p:cNvPr id="7176" name="Picture 8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43"/>
            <a:stretch/>
          </p:blipFill>
          <p:spPr bwMode="auto">
            <a:xfrm>
              <a:off x="1429120" y="3452813"/>
              <a:ext cx="70485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3100" y="3452813"/>
              <a:ext cx="1162050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95" y="4448175"/>
            <a:ext cx="18954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5486400"/>
            <a:ext cx="15525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019800" y="3800475"/>
            <a:ext cx="2209800" cy="857250"/>
            <a:chOff x="6019800" y="3990975"/>
            <a:chExt cx="1785937" cy="666750"/>
          </a:xfrm>
        </p:grpSpPr>
        <p:pic>
          <p:nvPicPr>
            <p:cNvPr id="7180" name="Picture 1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3990975"/>
              <a:ext cx="1428750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1" name="Picture 1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1362" y="4419600"/>
              <a:ext cx="714375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7091362" y="4343400"/>
              <a:ext cx="7143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279689" y="4346191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391" y="3200400"/>
            <a:ext cx="5143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633897"/>
            <a:ext cx="193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 single charge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343279" y="1211525"/>
            <a:ext cx="23288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0550" y="3235488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radiated power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5181600"/>
            <a:ext cx="46767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24600" y="5528115"/>
            <a:ext cx="91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(Power)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82718" y="2025874"/>
            <a:ext cx="133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acceleration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4479904" y="1544715"/>
            <a:ext cx="402814" cy="665825"/>
          </a:xfrm>
          <a:custGeom>
            <a:avLst/>
            <a:gdLst>
              <a:gd name="connsiteX0" fmla="*/ 402814 w 402814"/>
              <a:gd name="connsiteY0" fmla="*/ 665825 h 665825"/>
              <a:gd name="connsiteX1" fmla="*/ 278527 w 402814"/>
              <a:gd name="connsiteY1" fmla="*/ 648069 h 665825"/>
              <a:gd name="connsiteX2" fmla="*/ 251894 w 402814"/>
              <a:gd name="connsiteY2" fmla="*/ 630314 h 665825"/>
              <a:gd name="connsiteX3" fmla="*/ 198628 w 402814"/>
              <a:gd name="connsiteY3" fmla="*/ 612559 h 665825"/>
              <a:gd name="connsiteX4" fmla="*/ 163117 w 402814"/>
              <a:gd name="connsiteY4" fmla="*/ 577048 h 665825"/>
              <a:gd name="connsiteX5" fmla="*/ 118729 w 402814"/>
              <a:gd name="connsiteY5" fmla="*/ 523782 h 665825"/>
              <a:gd name="connsiteX6" fmla="*/ 100974 w 402814"/>
              <a:gd name="connsiteY6" fmla="*/ 488271 h 665825"/>
              <a:gd name="connsiteX7" fmla="*/ 47708 w 402814"/>
              <a:gd name="connsiteY7" fmla="*/ 417250 h 665825"/>
              <a:gd name="connsiteX8" fmla="*/ 21075 w 402814"/>
              <a:gd name="connsiteY8" fmla="*/ 337351 h 665825"/>
              <a:gd name="connsiteX9" fmla="*/ 12197 w 402814"/>
              <a:gd name="connsiteY9" fmla="*/ 310718 h 665825"/>
              <a:gd name="connsiteX10" fmla="*/ 3319 w 402814"/>
              <a:gd name="connsiteY10" fmla="*/ 0 h 66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2814" h="665825">
                <a:moveTo>
                  <a:pt x="402814" y="665825"/>
                </a:moveTo>
                <a:cubicBezTo>
                  <a:pt x="391138" y="664528"/>
                  <a:pt x="302331" y="656996"/>
                  <a:pt x="278527" y="648069"/>
                </a:cubicBezTo>
                <a:cubicBezTo>
                  <a:pt x="268537" y="644323"/>
                  <a:pt x="261644" y="634647"/>
                  <a:pt x="251894" y="630314"/>
                </a:cubicBezTo>
                <a:cubicBezTo>
                  <a:pt x="234791" y="622713"/>
                  <a:pt x="198628" y="612559"/>
                  <a:pt x="198628" y="612559"/>
                </a:cubicBezTo>
                <a:cubicBezTo>
                  <a:pt x="186791" y="600722"/>
                  <a:pt x="172403" y="590977"/>
                  <a:pt x="163117" y="577048"/>
                </a:cubicBezTo>
                <a:cubicBezTo>
                  <a:pt x="138398" y="539969"/>
                  <a:pt x="152907" y="557960"/>
                  <a:pt x="118729" y="523782"/>
                </a:cubicBezTo>
                <a:cubicBezTo>
                  <a:pt x="112811" y="511945"/>
                  <a:pt x="108315" y="499282"/>
                  <a:pt x="100974" y="488271"/>
                </a:cubicBezTo>
                <a:cubicBezTo>
                  <a:pt x="72927" y="446202"/>
                  <a:pt x="75626" y="501001"/>
                  <a:pt x="47708" y="417250"/>
                </a:cubicBezTo>
                <a:lnTo>
                  <a:pt x="21075" y="337351"/>
                </a:lnTo>
                <a:lnTo>
                  <a:pt x="12197" y="310718"/>
                </a:lnTo>
                <a:cubicBezTo>
                  <a:pt x="-8399" y="166549"/>
                  <a:pt x="3319" y="269499"/>
                  <a:pt x="3319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381000"/>
            <a:ext cx="727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Closed system with all particles having the same e/m, e.g. an electron cloud.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34455" y="3502156"/>
            <a:ext cx="239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of mass position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31311" y="4535269"/>
            <a:ext cx="336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Center of mass of closed system moves at constant velocity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5809565"/>
            <a:ext cx="4149726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 dipole radiation is possible in this case,</a:t>
            </a:r>
          </a:p>
          <a:p>
            <a:r>
              <a:rPr lang="en-US" dirty="0" smtClean="0"/>
              <a:t>Even if individual charges are accelerating.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87" y="1386473"/>
            <a:ext cx="1571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1476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33675"/>
            <a:ext cx="173355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39172"/>
            <a:ext cx="20288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76600"/>
            <a:ext cx="1504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34981"/>
            <a:ext cx="15049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425" y="4656877"/>
            <a:ext cx="6667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9784" t="48369" r="21095"/>
          <a:stretch/>
        </p:blipFill>
        <p:spPr bwMode="auto">
          <a:xfrm>
            <a:off x="905522" y="3799643"/>
            <a:ext cx="6223248" cy="153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865002"/>
            <a:ext cx="520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resolution of the intensity of dipole radiation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276600"/>
            <a:ext cx="580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radiation from a non-periodic event, such as a collision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5" y="1752600"/>
            <a:ext cx="905958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2351" b="799"/>
          <a:stretch/>
        </p:blipFill>
        <p:spPr bwMode="auto">
          <a:xfrm>
            <a:off x="303790" y="284085"/>
            <a:ext cx="6435148" cy="542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5955" t="11790"/>
          <a:stretch/>
        </p:blipFill>
        <p:spPr bwMode="auto">
          <a:xfrm>
            <a:off x="1660124" y="5885894"/>
            <a:ext cx="2149691" cy="70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650" y="304800"/>
            <a:ext cx="749449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5222"/>
          <a:stretch/>
        </p:blipFill>
        <p:spPr bwMode="auto">
          <a:xfrm>
            <a:off x="304801" y="3581400"/>
            <a:ext cx="8361479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086600" y="228600"/>
            <a:ext cx="685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762000"/>
            <a:ext cx="352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Retarded potential at large distance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762071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b="1" i="1" dirty="0" smtClean="0"/>
              <a:t>j</a:t>
            </a:r>
            <a:r>
              <a:rPr lang="en-US" dirty="0" smtClean="0"/>
              <a:t> hardly changes during the time </a:t>
            </a:r>
            <a:r>
              <a:rPr lang="en-US" b="1" dirty="0" err="1" smtClean="0"/>
              <a:t>r.n</a:t>
            </a:r>
            <a:r>
              <a:rPr lang="en-US" dirty="0" smtClean="0"/>
              <a:t>/c, then we can neglect this time.  The effect on H ~ </a:t>
            </a:r>
            <a:r>
              <a:rPr lang="en-US" dirty="0" err="1" smtClean="0"/>
              <a:t>dA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will be small.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58761" y="4515445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means all parts of the distribution have the same retarded time.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93385"/>
            <a:ext cx="42767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342" y="3962400"/>
            <a:ext cx="175505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457200"/>
            <a:ext cx="51203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Condition of validity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Let T = characteristic time for change in </a:t>
            </a:r>
            <a:r>
              <a:rPr lang="en-US" b="1" dirty="0" smtClean="0"/>
              <a:t>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Radiation will have frequencies ~ 1/T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Radiation will have wavelengths ~ c T since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= c 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Let </a:t>
            </a:r>
            <a:r>
              <a:rPr lang="en-US" i="1" dirty="0" smtClean="0"/>
              <a:t>a</a:t>
            </a:r>
            <a:r>
              <a:rPr lang="en-US" dirty="0" smtClean="0"/>
              <a:t> = dimensions of the system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806" y="2209800"/>
            <a:ext cx="17907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86241" y="2438400"/>
            <a:ext cx="156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time interval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056" y="3542228"/>
            <a:ext cx="11334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3657600"/>
            <a:ext cx="147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condition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3659080"/>
            <a:ext cx="2971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means there is no significant change in </a:t>
            </a:r>
            <a:r>
              <a:rPr lang="en-US" b="1" dirty="0" smtClean="0"/>
              <a:t>j</a:t>
            </a:r>
            <a:r>
              <a:rPr lang="en-US" dirty="0" smtClean="0"/>
              <a:t> during </a:t>
            </a:r>
            <a:r>
              <a:rPr lang="en-US" b="1" dirty="0" err="1" smtClean="0"/>
              <a:t>r.n</a:t>
            </a:r>
            <a:r>
              <a:rPr lang="en-US" dirty="0" smtClean="0"/>
              <a:t>/c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953000"/>
            <a:ext cx="1795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this we need 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38" y="4866203"/>
            <a:ext cx="11906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2894" t="24549" r="38114" b="20651"/>
          <a:stretch/>
        </p:blipFill>
        <p:spPr bwMode="auto">
          <a:xfrm>
            <a:off x="838200" y="3071674"/>
            <a:ext cx="4362980" cy="175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66800" y="990600"/>
            <a:ext cx="1565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Alternate form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3124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 = characteristic velocity of charges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1528" y="4038600"/>
            <a:ext cx="3212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Condition of validity is that the charge distribution is non-relativistic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53400" y="44958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1905000"/>
            <a:ext cx="2678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we are at large distances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667000"/>
            <a:ext cx="3682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if we assume a small distribution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19140" y="3733800"/>
            <a:ext cx="2543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we get plane waves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62175"/>
            <a:ext cx="22288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048000"/>
            <a:ext cx="742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8"/>
          <a:stretch/>
        </p:blipFill>
        <p:spPr bwMode="auto">
          <a:xfrm>
            <a:off x="1749895" y="4343400"/>
            <a:ext cx="3532916" cy="772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6367462" y="4326477"/>
            <a:ext cx="1590675" cy="702723"/>
            <a:chOff x="6367462" y="5580586"/>
            <a:chExt cx="1590675" cy="702723"/>
          </a:xfrm>
        </p:grpSpPr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7462" y="5580586"/>
              <a:ext cx="15906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6746" y="6064234"/>
              <a:ext cx="238125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5715000" y="4540789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,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3432"/>
          <a:stretch/>
        </p:blipFill>
        <p:spPr bwMode="auto">
          <a:xfrm>
            <a:off x="101054" y="1066800"/>
            <a:ext cx="8928324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610600" y="914400"/>
            <a:ext cx="457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4627" t="5512" r="21131" b="42060"/>
          <a:stretch/>
        </p:blipFill>
        <p:spPr bwMode="auto">
          <a:xfrm>
            <a:off x="1422646" y="1371600"/>
            <a:ext cx="6578354" cy="2476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04295" y="4619654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Fields evaluated at field point 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and at present time t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44196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derivative evaluated a retarded time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653534"/>
            <a:ext cx="244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“Dipole” radiation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237225"/>
            <a:ext cx="19907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1544715" y="3779331"/>
            <a:ext cx="284085" cy="695015"/>
          </a:xfrm>
          <a:custGeom>
            <a:avLst/>
            <a:gdLst>
              <a:gd name="connsiteX0" fmla="*/ 17755 w 284085"/>
              <a:gd name="connsiteY0" fmla="*/ 695015 h 695015"/>
              <a:gd name="connsiteX1" fmla="*/ 8877 w 284085"/>
              <a:gd name="connsiteY1" fmla="*/ 650626 h 695015"/>
              <a:gd name="connsiteX2" fmla="*/ 0 w 284085"/>
              <a:gd name="connsiteY2" fmla="*/ 623993 h 695015"/>
              <a:gd name="connsiteX3" fmla="*/ 8877 w 284085"/>
              <a:gd name="connsiteY3" fmla="*/ 481951 h 695015"/>
              <a:gd name="connsiteX4" fmla="*/ 26633 w 284085"/>
              <a:gd name="connsiteY4" fmla="*/ 393174 h 695015"/>
              <a:gd name="connsiteX5" fmla="*/ 44388 w 284085"/>
              <a:gd name="connsiteY5" fmla="*/ 357663 h 695015"/>
              <a:gd name="connsiteX6" fmla="*/ 79899 w 284085"/>
              <a:gd name="connsiteY6" fmla="*/ 313275 h 695015"/>
              <a:gd name="connsiteX7" fmla="*/ 133165 w 284085"/>
              <a:gd name="connsiteY7" fmla="*/ 295519 h 695015"/>
              <a:gd name="connsiteX8" fmla="*/ 168675 w 284085"/>
              <a:gd name="connsiteY8" fmla="*/ 304397 h 695015"/>
              <a:gd name="connsiteX9" fmla="*/ 186431 w 284085"/>
              <a:gd name="connsiteY9" fmla="*/ 322152 h 695015"/>
              <a:gd name="connsiteX10" fmla="*/ 213064 w 284085"/>
              <a:gd name="connsiteY10" fmla="*/ 331030 h 695015"/>
              <a:gd name="connsiteX11" fmla="*/ 239697 w 284085"/>
              <a:gd name="connsiteY11" fmla="*/ 322152 h 695015"/>
              <a:gd name="connsiteX12" fmla="*/ 257452 w 284085"/>
              <a:gd name="connsiteY12" fmla="*/ 268886 h 695015"/>
              <a:gd name="connsiteX13" fmla="*/ 266330 w 284085"/>
              <a:gd name="connsiteY13" fmla="*/ 242253 h 695015"/>
              <a:gd name="connsiteX14" fmla="*/ 275207 w 284085"/>
              <a:gd name="connsiteY14" fmla="*/ 215620 h 695015"/>
              <a:gd name="connsiteX15" fmla="*/ 284085 w 284085"/>
              <a:gd name="connsiteY15" fmla="*/ 188987 h 695015"/>
              <a:gd name="connsiteX16" fmla="*/ 275207 w 284085"/>
              <a:gd name="connsiteY16" fmla="*/ 64700 h 695015"/>
              <a:gd name="connsiteX17" fmla="*/ 257452 w 284085"/>
              <a:gd name="connsiteY17" fmla="*/ 2556 h 69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4085" h="695015">
                <a:moveTo>
                  <a:pt x="17755" y="695015"/>
                </a:moveTo>
                <a:cubicBezTo>
                  <a:pt x="14796" y="680219"/>
                  <a:pt x="12537" y="665265"/>
                  <a:pt x="8877" y="650626"/>
                </a:cubicBezTo>
                <a:cubicBezTo>
                  <a:pt x="6607" y="641548"/>
                  <a:pt x="0" y="633351"/>
                  <a:pt x="0" y="623993"/>
                </a:cubicBezTo>
                <a:cubicBezTo>
                  <a:pt x="0" y="576553"/>
                  <a:pt x="4767" y="529212"/>
                  <a:pt x="8877" y="481951"/>
                </a:cubicBezTo>
                <a:cubicBezTo>
                  <a:pt x="11551" y="451203"/>
                  <a:pt x="14504" y="421475"/>
                  <a:pt x="26633" y="393174"/>
                </a:cubicBezTo>
                <a:cubicBezTo>
                  <a:pt x="31846" y="381010"/>
                  <a:pt x="39175" y="369827"/>
                  <a:pt x="44388" y="357663"/>
                </a:cubicBezTo>
                <a:cubicBezTo>
                  <a:pt x="57412" y="327273"/>
                  <a:pt x="44599" y="328964"/>
                  <a:pt x="79899" y="313275"/>
                </a:cubicBezTo>
                <a:cubicBezTo>
                  <a:pt x="97002" y="305674"/>
                  <a:pt x="133165" y="295519"/>
                  <a:pt x="133165" y="295519"/>
                </a:cubicBezTo>
                <a:cubicBezTo>
                  <a:pt x="145002" y="298478"/>
                  <a:pt x="157762" y="298941"/>
                  <a:pt x="168675" y="304397"/>
                </a:cubicBezTo>
                <a:cubicBezTo>
                  <a:pt x="176161" y="308140"/>
                  <a:pt x="179254" y="317846"/>
                  <a:pt x="186431" y="322152"/>
                </a:cubicBezTo>
                <a:cubicBezTo>
                  <a:pt x="194455" y="326967"/>
                  <a:pt x="204186" y="328071"/>
                  <a:pt x="213064" y="331030"/>
                </a:cubicBezTo>
                <a:cubicBezTo>
                  <a:pt x="221942" y="328071"/>
                  <a:pt x="234258" y="329767"/>
                  <a:pt x="239697" y="322152"/>
                </a:cubicBezTo>
                <a:cubicBezTo>
                  <a:pt x="250575" y="306922"/>
                  <a:pt x="251534" y="286641"/>
                  <a:pt x="257452" y="268886"/>
                </a:cubicBezTo>
                <a:lnTo>
                  <a:pt x="266330" y="242253"/>
                </a:lnTo>
                <a:lnTo>
                  <a:pt x="275207" y="215620"/>
                </a:lnTo>
                <a:lnTo>
                  <a:pt x="284085" y="188987"/>
                </a:lnTo>
                <a:cubicBezTo>
                  <a:pt x="281126" y="147558"/>
                  <a:pt x="281368" y="105775"/>
                  <a:pt x="275207" y="64700"/>
                </a:cubicBezTo>
                <a:cubicBezTo>
                  <a:pt x="256516" y="-59905"/>
                  <a:pt x="257452" y="40986"/>
                  <a:pt x="257452" y="255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67400" y="3657600"/>
            <a:ext cx="284085" cy="695015"/>
          </a:xfrm>
          <a:custGeom>
            <a:avLst/>
            <a:gdLst>
              <a:gd name="connsiteX0" fmla="*/ 17755 w 284085"/>
              <a:gd name="connsiteY0" fmla="*/ 695015 h 695015"/>
              <a:gd name="connsiteX1" fmla="*/ 8877 w 284085"/>
              <a:gd name="connsiteY1" fmla="*/ 650626 h 695015"/>
              <a:gd name="connsiteX2" fmla="*/ 0 w 284085"/>
              <a:gd name="connsiteY2" fmla="*/ 623993 h 695015"/>
              <a:gd name="connsiteX3" fmla="*/ 8877 w 284085"/>
              <a:gd name="connsiteY3" fmla="*/ 481951 h 695015"/>
              <a:gd name="connsiteX4" fmla="*/ 26633 w 284085"/>
              <a:gd name="connsiteY4" fmla="*/ 393174 h 695015"/>
              <a:gd name="connsiteX5" fmla="*/ 44388 w 284085"/>
              <a:gd name="connsiteY5" fmla="*/ 357663 h 695015"/>
              <a:gd name="connsiteX6" fmla="*/ 79899 w 284085"/>
              <a:gd name="connsiteY6" fmla="*/ 313275 h 695015"/>
              <a:gd name="connsiteX7" fmla="*/ 133165 w 284085"/>
              <a:gd name="connsiteY7" fmla="*/ 295519 h 695015"/>
              <a:gd name="connsiteX8" fmla="*/ 168675 w 284085"/>
              <a:gd name="connsiteY8" fmla="*/ 304397 h 695015"/>
              <a:gd name="connsiteX9" fmla="*/ 186431 w 284085"/>
              <a:gd name="connsiteY9" fmla="*/ 322152 h 695015"/>
              <a:gd name="connsiteX10" fmla="*/ 213064 w 284085"/>
              <a:gd name="connsiteY10" fmla="*/ 331030 h 695015"/>
              <a:gd name="connsiteX11" fmla="*/ 239697 w 284085"/>
              <a:gd name="connsiteY11" fmla="*/ 322152 h 695015"/>
              <a:gd name="connsiteX12" fmla="*/ 257452 w 284085"/>
              <a:gd name="connsiteY12" fmla="*/ 268886 h 695015"/>
              <a:gd name="connsiteX13" fmla="*/ 266330 w 284085"/>
              <a:gd name="connsiteY13" fmla="*/ 242253 h 695015"/>
              <a:gd name="connsiteX14" fmla="*/ 275207 w 284085"/>
              <a:gd name="connsiteY14" fmla="*/ 215620 h 695015"/>
              <a:gd name="connsiteX15" fmla="*/ 284085 w 284085"/>
              <a:gd name="connsiteY15" fmla="*/ 188987 h 695015"/>
              <a:gd name="connsiteX16" fmla="*/ 275207 w 284085"/>
              <a:gd name="connsiteY16" fmla="*/ 64700 h 695015"/>
              <a:gd name="connsiteX17" fmla="*/ 257452 w 284085"/>
              <a:gd name="connsiteY17" fmla="*/ 2556 h 69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4085" h="695015">
                <a:moveTo>
                  <a:pt x="17755" y="695015"/>
                </a:moveTo>
                <a:cubicBezTo>
                  <a:pt x="14796" y="680219"/>
                  <a:pt x="12537" y="665265"/>
                  <a:pt x="8877" y="650626"/>
                </a:cubicBezTo>
                <a:cubicBezTo>
                  <a:pt x="6607" y="641548"/>
                  <a:pt x="0" y="633351"/>
                  <a:pt x="0" y="623993"/>
                </a:cubicBezTo>
                <a:cubicBezTo>
                  <a:pt x="0" y="576553"/>
                  <a:pt x="4767" y="529212"/>
                  <a:pt x="8877" y="481951"/>
                </a:cubicBezTo>
                <a:cubicBezTo>
                  <a:pt x="11551" y="451203"/>
                  <a:pt x="14504" y="421475"/>
                  <a:pt x="26633" y="393174"/>
                </a:cubicBezTo>
                <a:cubicBezTo>
                  <a:pt x="31846" y="381010"/>
                  <a:pt x="39175" y="369827"/>
                  <a:pt x="44388" y="357663"/>
                </a:cubicBezTo>
                <a:cubicBezTo>
                  <a:pt x="57412" y="327273"/>
                  <a:pt x="44599" y="328964"/>
                  <a:pt x="79899" y="313275"/>
                </a:cubicBezTo>
                <a:cubicBezTo>
                  <a:pt x="97002" y="305674"/>
                  <a:pt x="133165" y="295519"/>
                  <a:pt x="133165" y="295519"/>
                </a:cubicBezTo>
                <a:cubicBezTo>
                  <a:pt x="145002" y="298478"/>
                  <a:pt x="157762" y="298941"/>
                  <a:pt x="168675" y="304397"/>
                </a:cubicBezTo>
                <a:cubicBezTo>
                  <a:pt x="176161" y="308140"/>
                  <a:pt x="179254" y="317846"/>
                  <a:pt x="186431" y="322152"/>
                </a:cubicBezTo>
                <a:cubicBezTo>
                  <a:pt x="194455" y="326967"/>
                  <a:pt x="204186" y="328071"/>
                  <a:pt x="213064" y="331030"/>
                </a:cubicBezTo>
                <a:cubicBezTo>
                  <a:pt x="221942" y="328071"/>
                  <a:pt x="234258" y="329767"/>
                  <a:pt x="239697" y="322152"/>
                </a:cubicBezTo>
                <a:cubicBezTo>
                  <a:pt x="250575" y="306922"/>
                  <a:pt x="251534" y="286641"/>
                  <a:pt x="257452" y="268886"/>
                </a:cubicBezTo>
                <a:lnTo>
                  <a:pt x="266330" y="242253"/>
                </a:lnTo>
                <a:lnTo>
                  <a:pt x="275207" y="215620"/>
                </a:lnTo>
                <a:lnTo>
                  <a:pt x="284085" y="188987"/>
                </a:lnTo>
                <a:cubicBezTo>
                  <a:pt x="281126" y="147558"/>
                  <a:pt x="281368" y="105775"/>
                  <a:pt x="275207" y="64700"/>
                </a:cubicBezTo>
                <a:cubicBezTo>
                  <a:pt x="256516" y="-59905"/>
                  <a:pt x="257452" y="40986"/>
                  <a:pt x="257452" y="255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" y="1295400"/>
            <a:ext cx="281114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33800" y="2420034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Charges radiate only if they are accelerating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67400" y="22098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71600"/>
            <a:ext cx="9144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28724"/>
            <a:ext cx="10763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9"/>
          <a:stretch/>
        </p:blipFill>
        <p:spPr bwMode="auto">
          <a:xfrm>
            <a:off x="3135297" y="2209800"/>
            <a:ext cx="2466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57550"/>
            <a:ext cx="20574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533400"/>
            <a:ext cx="600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 (actually, differential intensity, since units are power)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72100" y="4800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Angular distribution of radiation</a:t>
            </a:r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3067050" cy="174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266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Dipole Radiation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Total power radiated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Dipole Radiation</dc:title>
  <dc:creator>Your User Name</dc:creator>
  <cp:lastModifiedBy>Robert Peale</cp:lastModifiedBy>
  <cp:revision>10</cp:revision>
  <dcterms:created xsi:type="dcterms:W3CDTF">2013-11-26T03:17:15Z</dcterms:created>
  <dcterms:modified xsi:type="dcterms:W3CDTF">2014-11-20T19:40:18Z</dcterms:modified>
</cp:coreProperties>
</file>