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2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72C1C82-CB96-471D-8C89-4107A2EFB601}"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819C1-9490-4953-980E-A3D94F6E022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C1C82-CB96-471D-8C89-4107A2EFB601}"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819C1-9490-4953-980E-A3D94F6E022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C1C82-CB96-471D-8C89-4107A2EFB601}"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819C1-9490-4953-980E-A3D94F6E022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2C1C82-CB96-471D-8C89-4107A2EFB601}"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819C1-9490-4953-980E-A3D94F6E022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72C1C82-CB96-471D-8C89-4107A2EFB601}"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C819C1-9490-4953-980E-A3D94F6E022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72C1C82-CB96-471D-8C89-4107A2EFB601}" type="datetimeFigureOut">
              <a:rPr lang="en-US" smtClean="0"/>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C819C1-9490-4953-980E-A3D94F6E022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72C1C82-CB96-471D-8C89-4107A2EFB601}" type="datetimeFigureOut">
              <a:rPr lang="en-US" smtClean="0"/>
              <a:t>2/19/2014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C819C1-9490-4953-980E-A3D94F6E022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72C1C82-CB96-471D-8C89-4107A2EFB601}" type="datetimeFigureOut">
              <a:rPr lang="en-US" smtClean="0"/>
              <a:t>2/19/2014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C819C1-9490-4953-980E-A3D94F6E022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2C1C82-CB96-471D-8C89-4107A2EFB601}" type="datetimeFigureOut">
              <a:rPr lang="en-US" smtClean="0"/>
              <a:t>2/19/2014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C819C1-9490-4953-980E-A3D94F6E022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C1C82-CB96-471D-8C89-4107A2EFB601}" type="datetimeFigureOut">
              <a:rPr lang="en-US" smtClean="0"/>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C819C1-9490-4953-980E-A3D94F6E022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72C1C82-CB96-471D-8C89-4107A2EFB601}" type="datetimeFigureOut">
              <a:rPr lang="en-US" smtClean="0"/>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C819C1-9490-4953-980E-A3D94F6E022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2C1C82-CB96-471D-8C89-4107A2EFB601}" type="datetimeFigureOut">
              <a:rPr lang="en-US" smtClean="0"/>
              <a:t>2/19/2014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C819C1-9490-4953-980E-A3D94F6E022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en.wikipedia.org/w/index.php?title=Lead_magnesium_niobate&amp;action=edit&amp;redlink=1" TargetMode="External"/><Relationship Id="rId7" Type="http://schemas.openxmlformats.org/officeDocument/2006/relationships/hyperlink" Target="http://en.wikipedia.org/wiki/Actuator" TargetMode="External"/><Relationship Id="rId2" Type="http://schemas.openxmlformats.org/officeDocument/2006/relationships/hyperlink" Target="http://en.wikipedia.org/w/index.php?title=Relaxor_ferroelectric&amp;action=edit&amp;redlink=1" TargetMode="External"/><Relationship Id="rId1" Type="http://schemas.openxmlformats.org/officeDocument/2006/relationships/slideLayout" Target="../slideLayouts/slideLayout2.xml"/><Relationship Id="rId6" Type="http://schemas.openxmlformats.org/officeDocument/2006/relationships/hyperlink" Target="http://en.wikipedia.org/wiki/Sonar" TargetMode="External"/><Relationship Id="rId5" Type="http://schemas.openxmlformats.org/officeDocument/2006/relationships/hyperlink" Target="http://en.wikipedia.org/w/index.php?title=Lead_lanthanum_zirconate_titanate&amp;action=edit&amp;redlink=1" TargetMode="External"/><Relationship Id="rId4" Type="http://schemas.openxmlformats.org/officeDocument/2006/relationships/hyperlink" Target="http://en.wikipedia.org/w/index.php?title=Lead_magnesium_niobate-lead_titanate&amp;action=edit&amp;redlink=1"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Electrostriction of isotropic dielectrics</a:t>
            </a:r>
            <a:endParaRPr lang="en-US" dirty="0"/>
          </a:p>
        </p:txBody>
      </p:sp>
      <p:sp>
        <p:nvSpPr>
          <p:cNvPr id="3" name="Subtitle 2"/>
          <p:cNvSpPr>
            <a:spLocks noGrp="1"/>
          </p:cNvSpPr>
          <p:nvPr>
            <p:ph type="subTitle" idx="1"/>
          </p:nvPr>
        </p:nvSpPr>
        <p:spPr/>
        <p:txBody>
          <a:bodyPr/>
          <a:lstStyle/>
          <a:p>
            <a:r>
              <a:rPr lang="en-US" smtClean="0"/>
              <a:t>LL8 Section 12</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7170" name="Picture 2"/>
          <p:cNvPicPr>
            <a:picLocks noChangeAspect="1" noChangeArrowheads="1"/>
          </p:cNvPicPr>
          <p:nvPr/>
        </p:nvPicPr>
        <p:blipFill>
          <a:blip r:embed="rId2" cstate="print"/>
          <a:srcRect/>
          <a:stretch>
            <a:fillRect/>
          </a:stretch>
        </p:blipFill>
        <p:spPr bwMode="auto">
          <a:xfrm>
            <a:off x="1046331" y="2743201"/>
            <a:ext cx="7030869" cy="3352799"/>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194" name="Picture 2"/>
          <p:cNvPicPr>
            <a:picLocks noChangeAspect="1" noChangeArrowheads="1"/>
          </p:cNvPicPr>
          <p:nvPr/>
        </p:nvPicPr>
        <p:blipFill>
          <a:blip r:embed="rId2" cstate="print"/>
          <a:srcRect/>
          <a:stretch>
            <a:fillRect/>
          </a:stretch>
        </p:blipFill>
        <p:spPr bwMode="auto">
          <a:xfrm>
            <a:off x="0" y="533400"/>
            <a:ext cx="9030570" cy="5714999"/>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9218" name="Picture 2"/>
          <p:cNvPicPr>
            <a:picLocks noChangeAspect="1" noChangeArrowheads="1"/>
          </p:cNvPicPr>
          <p:nvPr/>
        </p:nvPicPr>
        <p:blipFill>
          <a:blip r:embed="rId2" cstate="print"/>
          <a:srcRect/>
          <a:stretch>
            <a:fillRect/>
          </a:stretch>
        </p:blipFill>
        <p:spPr bwMode="auto">
          <a:xfrm>
            <a:off x="278295" y="2667000"/>
            <a:ext cx="8637105" cy="16764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u="sng" dirty="0" smtClean="0"/>
              <a:t>An </a:t>
            </a:r>
            <a:r>
              <a:rPr lang="en-US" sz="2400" b="1" u="sng" dirty="0"/>
              <a:t>Introduction to Aqueous Electrolyte Solutions</a:t>
            </a:r>
            <a:r>
              <a:rPr lang="en-US" sz="2400" b="1" dirty="0"/>
              <a:t/>
            </a:r>
            <a:br>
              <a:rPr lang="en-US" sz="2400" b="1" dirty="0"/>
            </a:br>
            <a:r>
              <a:rPr lang="en-US" sz="2400" dirty="0"/>
              <a:t> By Margaret Robson </a:t>
            </a:r>
            <a:r>
              <a:rPr lang="en-US" sz="2400" dirty="0" smtClean="0"/>
              <a:t>Wright, 2007</a:t>
            </a:r>
            <a:endParaRPr lang="en-US" sz="2400" dirty="0"/>
          </a:p>
        </p:txBody>
      </p:sp>
      <p:pic>
        <p:nvPicPr>
          <p:cNvPr id="1026" name="Picture 2"/>
          <p:cNvPicPr>
            <a:picLocks noGrp="1" noChangeAspect="1" noChangeArrowheads="1"/>
          </p:cNvPicPr>
          <p:nvPr>
            <p:ph idx="1"/>
          </p:nvPr>
        </p:nvPicPr>
        <p:blipFill>
          <a:blip r:embed="rId2" cstate="print"/>
          <a:srcRect l="34216" t="47141" r="5608" b="22554"/>
          <a:stretch>
            <a:fillRect/>
          </a:stretch>
        </p:blipFill>
        <p:spPr bwMode="auto">
          <a:xfrm>
            <a:off x="152400" y="2971800"/>
            <a:ext cx="8779933" cy="25908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dirty="0" smtClean="0"/>
              <a:t>“Electrostriction in Aqueous Solutions of Electrolytes”</a:t>
            </a:r>
            <a:br>
              <a:rPr lang="en-US" sz="2400" dirty="0" smtClean="0"/>
            </a:br>
            <a:r>
              <a:rPr lang="en-US" sz="2400" dirty="0" smtClean="0"/>
              <a:t>J. E. </a:t>
            </a:r>
            <a:r>
              <a:rPr lang="en-US" sz="2400" dirty="0" err="1" smtClean="0"/>
              <a:t>Desnoyers</a:t>
            </a:r>
            <a:r>
              <a:rPr lang="en-US" sz="2400" dirty="0" smtClean="0"/>
              <a:t>, R. E. </a:t>
            </a:r>
            <a:r>
              <a:rPr lang="en-US" sz="2400" dirty="0" err="1" smtClean="0"/>
              <a:t>Verrall</a:t>
            </a:r>
            <a:r>
              <a:rPr lang="en-US" sz="2400" dirty="0" smtClean="0"/>
              <a:t> and B. E. Conway, J. Chem. Phys. 43, 243 (1965).</a:t>
            </a:r>
            <a:endParaRPr lang="en-US" sz="2400" dirty="0"/>
          </a:p>
        </p:txBody>
      </p:sp>
      <p:sp>
        <p:nvSpPr>
          <p:cNvPr id="3" name="Content Placeholder 2"/>
          <p:cNvSpPr>
            <a:spLocks noGrp="1"/>
          </p:cNvSpPr>
          <p:nvPr>
            <p:ph idx="1"/>
          </p:nvPr>
        </p:nvSpPr>
        <p:spPr/>
        <p:txBody>
          <a:bodyPr>
            <a:normAutofit fontScale="85000" lnSpcReduction="10000"/>
          </a:bodyPr>
          <a:lstStyle/>
          <a:p>
            <a:r>
              <a:rPr lang="en-US" dirty="0"/>
              <a:t>A theory of electrostriction of solvent water near ions is developed. The treatment is based on a calculation of the effective pressure which would, in the absence of the field, cause the same change in volume as the field. The change in solvent volume near ions can be related, using an appropriate molecular model, to the apparent change in the volume of the salt upon dissolution. It is shown that the electrostriction arises at small ions mainly on account of changes of effective volume of the solvent rather than from compression of the ion cavity in the dielectric.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Wiki</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Certain </a:t>
            </a:r>
            <a:r>
              <a:rPr lang="en-US" dirty="0"/>
              <a:t>engineered ceramics, known as </a:t>
            </a:r>
            <a:r>
              <a:rPr lang="en-US" dirty="0" err="1">
                <a:hlinkClick r:id="rId2" tooltip="Relaxor ferroelectric (page does not exist)"/>
              </a:rPr>
              <a:t>relaxor</a:t>
            </a:r>
            <a:r>
              <a:rPr lang="en-US" dirty="0">
                <a:hlinkClick r:id="rId2" tooltip="Relaxor ferroelectric (page does not exist)"/>
              </a:rPr>
              <a:t> ferroelectrics</a:t>
            </a:r>
            <a:r>
              <a:rPr lang="en-US" dirty="0"/>
              <a:t>, have extraordinarily high </a:t>
            </a:r>
            <a:r>
              <a:rPr lang="en-US" dirty="0" err="1"/>
              <a:t>electrostrictive</a:t>
            </a:r>
            <a:r>
              <a:rPr lang="en-US" dirty="0"/>
              <a:t> constants. The most commonly used are</a:t>
            </a:r>
          </a:p>
          <a:p>
            <a:pPr lvl="1"/>
            <a:r>
              <a:rPr lang="en-US" dirty="0">
                <a:hlinkClick r:id="rId3" tooltip="Lead magnesium niobate (page does not exist)"/>
              </a:rPr>
              <a:t>lead magnesium </a:t>
            </a:r>
            <a:r>
              <a:rPr lang="en-US" dirty="0" err="1">
                <a:hlinkClick r:id="rId3" tooltip="Lead magnesium niobate (page does not exist)"/>
              </a:rPr>
              <a:t>niobate</a:t>
            </a:r>
            <a:r>
              <a:rPr lang="en-US" dirty="0"/>
              <a:t> (PMN)</a:t>
            </a:r>
          </a:p>
          <a:p>
            <a:pPr lvl="1"/>
            <a:r>
              <a:rPr lang="en-US" dirty="0">
                <a:hlinkClick r:id="rId4" tooltip="Lead magnesium niobate-lead titanate (page does not exist)"/>
              </a:rPr>
              <a:t>lead magnesium </a:t>
            </a:r>
            <a:r>
              <a:rPr lang="en-US" dirty="0" err="1">
                <a:hlinkClick r:id="rId4" tooltip="Lead magnesium niobate-lead titanate (page does not exist)"/>
              </a:rPr>
              <a:t>niobate</a:t>
            </a:r>
            <a:r>
              <a:rPr lang="en-US" dirty="0">
                <a:hlinkClick r:id="rId4" tooltip="Lead magnesium niobate-lead titanate (page does not exist)"/>
              </a:rPr>
              <a:t>-lead </a:t>
            </a:r>
            <a:r>
              <a:rPr lang="en-US" dirty="0" err="1">
                <a:hlinkClick r:id="rId4" tooltip="Lead magnesium niobate-lead titanate (page does not exist)"/>
              </a:rPr>
              <a:t>titanate</a:t>
            </a:r>
            <a:r>
              <a:rPr lang="en-US" dirty="0"/>
              <a:t> (PMN-PT)</a:t>
            </a:r>
          </a:p>
          <a:p>
            <a:pPr lvl="1"/>
            <a:r>
              <a:rPr lang="en-US" dirty="0">
                <a:hlinkClick r:id="rId5" tooltip="Lead lanthanum zirconate titanate (page does not exist)"/>
              </a:rPr>
              <a:t>lead lanthanum </a:t>
            </a:r>
            <a:r>
              <a:rPr lang="en-US" dirty="0" err="1">
                <a:hlinkClick r:id="rId5" tooltip="Lead lanthanum zirconate titanate (page does not exist)"/>
              </a:rPr>
              <a:t>zirconate</a:t>
            </a:r>
            <a:r>
              <a:rPr lang="en-US" dirty="0">
                <a:hlinkClick r:id="rId5" tooltip="Lead lanthanum zirconate titanate (page does not exist)"/>
              </a:rPr>
              <a:t> </a:t>
            </a:r>
            <a:r>
              <a:rPr lang="en-US" dirty="0" err="1">
                <a:hlinkClick r:id="rId5" tooltip="Lead lanthanum zirconate titanate (page does not exist)"/>
              </a:rPr>
              <a:t>titanate</a:t>
            </a:r>
            <a:r>
              <a:rPr lang="en-US" dirty="0"/>
              <a:t> (PLZT</a:t>
            </a:r>
            <a:r>
              <a:rPr lang="en-US" dirty="0" smtClean="0"/>
              <a:t>)</a:t>
            </a:r>
          </a:p>
          <a:p>
            <a:r>
              <a:rPr lang="en-US" dirty="0"/>
              <a:t>Electrostriction can produce a strain of 0.1% at a field strength of 2 million volts per meter (2 MV/m) for the material called PMN-15 </a:t>
            </a:r>
            <a:endParaRPr lang="en-US" dirty="0" smtClean="0"/>
          </a:p>
          <a:p>
            <a:r>
              <a:rPr lang="en-US" dirty="0" smtClean="0"/>
              <a:t>Applications</a:t>
            </a:r>
            <a:endParaRPr lang="en-US" dirty="0"/>
          </a:p>
          <a:p>
            <a:pPr lvl="1"/>
            <a:r>
              <a:rPr lang="en-US" dirty="0">
                <a:hlinkClick r:id="rId6" tooltip="Sonar"/>
              </a:rPr>
              <a:t>Sonar</a:t>
            </a:r>
            <a:r>
              <a:rPr lang="en-US" dirty="0"/>
              <a:t> projectors for submarines and surface vessels</a:t>
            </a:r>
          </a:p>
          <a:p>
            <a:pPr lvl="1"/>
            <a:r>
              <a:rPr lang="en-US" dirty="0">
                <a:hlinkClick r:id="rId7" tooltip="Actuator"/>
              </a:rPr>
              <a:t>Actuators</a:t>
            </a:r>
            <a:r>
              <a:rPr lang="en-US" dirty="0"/>
              <a:t> for small displacements</a:t>
            </a:r>
          </a:p>
          <a:p>
            <a:endParaRPr lang="en-US" dirty="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0" y="2395878"/>
            <a:ext cx="9067800" cy="2328521"/>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074" name="Picture 2"/>
          <p:cNvPicPr>
            <a:picLocks noChangeAspect="1" noChangeArrowheads="1"/>
          </p:cNvPicPr>
          <p:nvPr/>
        </p:nvPicPr>
        <p:blipFill>
          <a:blip r:embed="rId2" cstate="print"/>
          <a:srcRect/>
          <a:stretch>
            <a:fillRect/>
          </a:stretch>
        </p:blipFill>
        <p:spPr bwMode="auto">
          <a:xfrm>
            <a:off x="252046" y="914400"/>
            <a:ext cx="8639906" cy="5029199"/>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When T,P are constant, it is the </a:t>
            </a:r>
            <a:r>
              <a:rPr lang="en-US" sz="3200" i="1" dirty="0" smtClean="0"/>
              <a:t>Gibbs potential</a:t>
            </a:r>
            <a:r>
              <a:rPr lang="en-US" sz="3200" dirty="0" smtClean="0"/>
              <a:t> that spontaneously seeks a minimum.</a:t>
            </a:r>
            <a:endParaRPr lang="en-US" sz="3200" dirty="0"/>
          </a:p>
        </p:txBody>
      </p:sp>
      <p:pic>
        <p:nvPicPr>
          <p:cNvPr id="4098" name="Picture 2"/>
          <p:cNvPicPr>
            <a:picLocks noChangeAspect="1" noChangeArrowheads="1"/>
          </p:cNvPicPr>
          <p:nvPr/>
        </p:nvPicPr>
        <p:blipFill>
          <a:blip r:embed="rId2" cstate="print"/>
          <a:srcRect/>
          <a:stretch>
            <a:fillRect/>
          </a:stretch>
        </p:blipFill>
        <p:spPr bwMode="auto">
          <a:xfrm>
            <a:off x="159815" y="1600200"/>
            <a:ext cx="8994072" cy="40386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122" name="Picture 2"/>
          <p:cNvPicPr>
            <a:picLocks noChangeAspect="1" noChangeArrowheads="1"/>
          </p:cNvPicPr>
          <p:nvPr/>
        </p:nvPicPr>
        <p:blipFill>
          <a:blip r:embed="rId2" cstate="print"/>
          <a:srcRect/>
          <a:stretch>
            <a:fillRect/>
          </a:stretch>
        </p:blipFill>
        <p:spPr bwMode="auto">
          <a:xfrm>
            <a:off x="94390" y="2362200"/>
            <a:ext cx="8896224" cy="2971799"/>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146" name="Picture 2"/>
          <p:cNvPicPr>
            <a:picLocks noChangeAspect="1" noChangeArrowheads="1"/>
          </p:cNvPicPr>
          <p:nvPr/>
        </p:nvPicPr>
        <p:blipFill>
          <a:blip r:embed="rId2" cstate="print"/>
          <a:srcRect/>
          <a:stretch>
            <a:fillRect/>
          </a:stretch>
        </p:blipFill>
        <p:spPr bwMode="auto">
          <a:xfrm>
            <a:off x="80832" y="76200"/>
            <a:ext cx="8982339" cy="4267200"/>
          </a:xfrm>
          <a:prstGeom prst="rect">
            <a:avLst/>
          </a:prstGeom>
          <a:noFill/>
          <a:ln w="9525">
            <a:noFill/>
            <a:miter lim="800000"/>
            <a:headEnd/>
            <a:tailEnd/>
          </a:ln>
        </p:spPr>
      </p:pic>
      <p:pic>
        <p:nvPicPr>
          <p:cNvPr id="6147" name="Picture 3"/>
          <p:cNvPicPr>
            <a:picLocks noChangeAspect="1" noChangeArrowheads="1"/>
          </p:cNvPicPr>
          <p:nvPr/>
        </p:nvPicPr>
        <p:blipFill>
          <a:blip r:embed="rId3" cstate="print"/>
          <a:srcRect/>
          <a:stretch>
            <a:fillRect/>
          </a:stretch>
        </p:blipFill>
        <p:spPr bwMode="auto">
          <a:xfrm>
            <a:off x="3048000" y="4876800"/>
            <a:ext cx="2619375" cy="1611923"/>
          </a:xfrm>
          <a:prstGeom prst="rect">
            <a:avLst/>
          </a:prstGeom>
          <a:noFill/>
          <a:ln w="9525">
            <a:noFill/>
            <a:miter lim="800000"/>
            <a:headEnd/>
            <a:tailEnd/>
          </a:ln>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TotalTime>
  <Words>150</Words>
  <Application>Microsoft Office PowerPoint</Application>
  <PresentationFormat>On-screen Show (4:3)</PresentationFormat>
  <Paragraphs>15</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Electrostriction of isotropic dielectrics</vt:lpstr>
      <vt:lpstr>An Introduction to Aqueous Electrolyte Solutions  By Margaret Robson Wright, 2007</vt:lpstr>
      <vt:lpstr>“Electrostriction in Aqueous Solutions of Electrolytes” J. E. Desnoyers, R. E. Verrall and B. E. Conway, J. Chem. Phys. 43, 243 (1965).</vt:lpstr>
      <vt:lpstr>Wiki</vt:lpstr>
      <vt:lpstr>Slide 5</vt:lpstr>
      <vt:lpstr>Slide 6</vt:lpstr>
      <vt:lpstr>When T,P are constant, it is the Gibbs potential that spontaneously seeks a minimum.</vt:lpstr>
      <vt:lpstr>Slide 8</vt:lpstr>
      <vt:lpstr>Slide 9</vt:lpstr>
      <vt:lpstr>Slide 10</vt:lpstr>
      <vt:lpstr>Slide 11</vt:lpstr>
      <vt:lpstr>Slide 12</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Electrostriction of isotropic dielectrics</dc:title>
  <dc:creator>Your User Name</dc:creator>
  <cp:lastModifiedBy>Your User Name</cp:lastModifiedBy>
  <cp:revision>5</cp:revision>
  <dcterms:created xsi:type="dcterms:W3CDTF">2014-02-20T01:26:24Z</dcterms:created>
  <dcterms:modified xsi:type="dcterms:W3CDTF">2014-02-20T02:02:22Z</dcterms:modified>
</cp:coreProperties>
</file>