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3"/>
  </p:notesMasterIdLst>
  <p:sldIdLst>
    <p:sldId id="256" r:id="rId2"/>
  </p:sldIdLst>
  <p:sldSz cx="43891200" cy="32918400"/>
  <p:notesSz cx="6858000" cy="9144000"/>
  <p:defaultText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416" userDrawn="1">
          <p15:clr>
            <a:srgbClr val="A4A3A4"/>
          </p15:clr>
        </p15:guide>
        <p15:guide id="2" pos="1377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502"/>
    <p:restoredTop sz="94613"/>
  </p:normalViewPr>
  <p:slideViewPr>
    <p:cSldViewPr snapToGrid="0" snapToObjects="1">
      <p:cViewPr varScale="1">
        <p:scale>
          <a:sx n="25" d="100"/>
          <a:sy n="25" d="100"/>
        </p:scale>
        <p:origin x="960" y="132"/>
      </p:cViewPr>
      <p:guideLst>
        <p:guide orient="horz" pos="10416"/>
        <p:guide pos="1377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1BCA39-D5BE-40EB-9B88-8A3DBE783BF1}" type="datetimeFigureOut">
              <a:rPr lang="en-US" smtClean="0"/>
              <a:t>2/23/2017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A771D0-10F3-4019-9E88-BD00370ACB9D}" type="slidenum">
              <a:rPr lang="en-US" smtClean="0"/>
              <a:t>‹#›</a:t>
            </a:fld>
            <a:endParaRPr lang="en-US"/>
          </a:p>
        </p:txBody>
      </p:sp>
    </p:spTree>
    <p:extLst>
      <p:ext uri="{BB962C8B-B14F-4D97-AF65-F5344CB8AC3E}">
        <p14:creationId xmlns:p14="http://schemas.microsoft.com/office/powerpoint/2010/main" val="3063057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A771D0-10F3-4019-9E88-BD00370ACB9D}" type="slidenum">
              <a:rPr lang="en-US" smtClean="0"/>
              <a:t>1</a:t>
            </a:fld>
            <a:endParaRPr lang="en-US"/>
          </a:p>
        </p:txBody>
      </p:sp>
    </p:spTree>
    <p:extLst>
      <p:ext uri="{BB962C8B-B14F-4D97-AF65-F5344CB8AC3E}">
        <p14:creationId xmlns:p14="http://schemas.microsoft.com/office/powerpoint/2010/main" val="35477798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0"/>
            </a:lvl1pPr>
          </a:lstStyle>
          <a:p>
            <a:r>
              <a:rPr lang="en-US"/>
              <a:t>Click to edit Master title style</a:t>
            </a:r>
            <a:endParaRPr lang="en-US" dirty="0"/>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8924470-729F-2D4E-8FC9-DA9294C132EE}" type="datetimeFigureOut">
              <a:rPr lang="en-US" smtClean="0"/>
              <a:t>2/23/2017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A6BBE2-417C-5945-9D64-B9BCA7FAA30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924470-729F-2D4E-8FC9-DA9294C132EE}" type="datetimeFigureOut">
              <a:rPr lang="en-US" smtClean="0"/>
              <a:t>2/23/2017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A6BBE2-417C-5945-9D64-B9BCA7FAA30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924470-729F-2D4E-8FC9-DA9294C132EE}" type="datetimeFigureOut">
              <a:rPr lang="en-US" smtClean="0"/>
              <a:t>2/23/2017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A6BBE2-417C-5945-9D64-B9BCA7FAA30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924470-729F-2D4E-8FC9-DA9294C132EE}" type="datetimeFigureOut">
              <a:rPr lang="en-US" smtClean="0"/>
              <a:t>2/23/2017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A6BBE2-417C-5945-9D64-B9BCA7FAA30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800"/>
            </a:lvl1pPr>
          </a:lstStyle>
          <a:p>
            <a:r>
              <a:rPr lang="en-US"/>
              <a:t>Click to edit Master title style</a:t>
            </a:r>
            <a:endParaRPr lang="en-US" dirty="0"/>
          </a:p>
        </p:txBody>
      </p:sp>
      <p:sp>
        <p:nvSpPr>
          <p:cNvPr id="3" name="Text Placeholder 2"/>
          <p:cNvSpPr>
            <a:spLocks noGrp="1"/>
          </p:cNvSpPr>
          <p:nvPr>
            <p:ph type="body" idx="1"/>
          </p:nvPr>
        </p:nvSpPr>
        <p:spPr>
          <a:xfrm>
            <a:off x="2994662" y="22029429"/>
            <a:ext cx="37856160" cy="7200898"/>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924470-729F-2D4E-8FC9-DA9294C132EE}" type="datetimeFigureOut">
              <a:rPr lang="en-US" smtClean="0"/>
              <a:t>2/23/2017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A6BBE2-417C-5945-9D64-B9BCA7FAA30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175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8924470-729F-2D4E-8FC9-DA9294C132EE}" type="datetimeFigureOut">
              <a:rPr lang="en-US" smtClean="0"/>
              <a:t>2/23/2017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A6BBE2-417C-5945-9D64-B9BCA7FAA30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8924470-729F-2D4E-8FC9-DA9294C132EE}" type="datetimeFigureOut">
              <a:rPr lang="en-US" smtClean="0"/>
              <a:t>2/23/2017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A6BBE2-417C-5945-9D64-B9BCA7FAA30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8924470-729F-2D4E-8FC9-DA9294C132EE}" type="datetimeFigureOut">
              <a:rPr lang="en-US" smtClean="0"/>
              <a:t>2/23/2017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A6BBE2-417C-5945-9D64-B9BCA7FAA30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924470-729F-2D4E-8FC9-DA9294C132EE}" type="datetimeFigureOut">
              <a:rPr lang="en-US" smtClean="0"/>
              <a:t>2/23/2017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A6BBE2-417C-5945-9D64-B9BCA7FAA30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Content Placeholder 2"/>
          <p:cNvSpPr>
            <a:spLocks noGrp="1"/>
          </p:cNvSpPr>
          <p:nvPr>
            <p:ph idx="1"/>
          </p:nvPr>
        </p:nvSpPr>
        <p:spPr>
          <a:xfrm>
            <a:off x="18659477" y="4739647"/>
            <a:ext cx="2221992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F8924470-729F-2D4E-8FC9-DA9294C132EE}" type="datetimeFigureOut">
              <a:rPr lang="en-US" smtClean="0"/>
              <a:t>2/23/2017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A6BBE2-417C-5945-9D64-B9BCA7FAA30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F8924470-729F-2D4E-8FC9-DA9294C132EE}" type="datetimeFigureOut">
              <a:rPr lang="en-US" smtClean="0"/>
              <a:t>2/23/2017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A6BBE2-417C-5945-9D64-B9BCA7FAA30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F8924470-729F-2D4E-8FC9-DA9294C132EE}" type="datetimeFigureOut">
              <a:rPr lang="en-US" smtClean="0"/>
              <a:t>2/23/2017</a:t>
            </a:fld>
            <a:endParaRPr lang="en-US"/>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9EA6BBE2-417C-5945-9D64-B9BCA7FAA304}" type="slidenum">
              <a:rPr lang="en-US" smtClean="0"/>
              <a:t>‹#›</a:t>
            </a:fld>
            <a:endParaRPr lang="en-US"/>
          </a:p>
        </p:txBody>
      </p:sp>
    </p:spTree>
    <p:extLst>
      <p:ext uri="{BB962C8B-B14F-4D97-AF65-F5344CB8AC3E}">
        <p14:creationId xmlns:p14="http://schemas.microsoft.com/office/powerpoint/2010/main" val="100670052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tiff"/><Relationship Id="rId7" Type="http://schemas.microsoft.com/office/2007/relationships/hdphoto" Target="../media/hdphoto2.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9" name="Rectangle 18"/>
          <p:cNvSpPr/>
          <p:nvPr/>
        </p:nvSpPr>
        <p:spPr>
          <a:xfrm>
            <a:off x="0" y="-1"/>
            <a:ext cx="43891200" cy="6524181"/>
          </a:xfrm>
          <a:prstGeom prst="rect">
            <a:avLst/>
          </a:prstGeom>
          <a:gradFill flip="none" rotWithShape="1">
            <a:gsLst>
              <a:gs pos="0">
                <a:schemeClr val="accent4"/>
              </a:gs>
              <a:gs pos="48000">
                <a:schemeClr val="accent4">
                  <a:lumMod val="97000"/>
                  <a:lumOff val="3000"/>
                </a:schemeClr>
              </a:gs>
              <a:gs pos="100000">
                <a:schemeClr val="accent4">
                  <a:lumMod val="60000"/>
                  <a:lumOff val="4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alphaModFix amt="5000"/>
          </a:blip>
          <a:stretch>
            <a:fillRect/>
          </a:stretch>
        </p:blipFill>
        <p:spPr>
          <a:xfrm>
            <a:off x="0" y="-707606"/>
            <a:ext cx="43891200" cy="7129368"/>
          </a:xfrm>
          <a:prstGeom prst="rect">
            <a:avLst/>
          </a:prstGeom>
        </p:spPr>
      </p:pic>
      <p:sp>
        <p:nvSpPr>
          <p:cNvPr id="4" name="TextBox 3"/>
          <p:cNvSpPr txBox="1"/>
          <p:nvPr/>
        </p:nvSpPr>
        <p:spPr>
          <a:xfrm>
            <a:off x="774539" y="7398555"/>
            <a:ext cx="12500552" cy="1421928"/>
          </a:xfrm>
          <a:prstGeom prst="rect">
            <a:avLst/>
          </a:prstGeom>
          <a:noFill/>
        </p:spPr>
        <p:txBody>
          <a:bodyPr wrap="square" rtlCol="0">
            <a:spAutoFit/>
          </a:bodyPr>
          <a:lstStyle/>
          <a:p>
            <a:pPr algn="ctr"/>
            <a:r>
              <a:rPr lang="en-US" dirty="0">
                <a:latin typeface="Gill Sans MT" panose="020B0502020104020203" pitchFamily="34" charset="0"/>
                <a:ea typeface="Gill Sans" charset="0"/>
                <a:cs typeface="Gill Sans" charset="0"/>
              </a:rPr>
              <a:t>Background</a:t>
            </a:r>
          </a:p>
        </p:txBody>
      </p:sp>
      <p:sp>
        <p:nvSpPr>
          <p:cNvPr id="5" name="TextBox 4"/>
          <p:cNvSpPr txBox="1"/>
          <p:nvPr/>
        </p:nvSpPr>
        <p:spPr>
          <a:xfrm>
            <a:off x="29834032" y="7531097"/>
            <a:ext cx="12685568" cy="1421928"/>
          </a:xfrm>
          <a:prstGeom prst="rect">
            <a:avLst/>
          </a:prstGeom>
          <a:noFill/>
        </p:spPr>
        <p:txBody>
          <a:bodyPr wrap="square" rtlCol="0">
            <a:spAutoFit/>
          </a:bodyPr>
          <a:lstStyle/>
          <a:p>
            <a:pPr algn="ctr"/>
            <a:r>
              <a:rPr lang="en-US" dirty="0">
                <a:latin typeface="Gill Sans MT" panose="020B0502020104020203" pitchFamily="34" charset="0"/>
                <a:ea typeface="Gill Sans" charset="0"/>
                <a:cs typeface="Gill Sans" charset="0"/>
              </a:rPr>
              <a:t>Results</a:t>
            </a:r>
          </a:p>
        </p:txBody>
      </p:sp>
      <p:sp>
        <p:nvSpPr>
          <p:cNvPr id="6" name="TextBox 5"/>
          <p:cNvSpPr txBox="1"/>
          <p:nvPr/>
        </p:nvSpPr>
        <p:spPr>
          <a:xfrm>
            <a:off x="870816" y="20344135"/>
            <a:ext cx="12500552" cy="1421928"/>
          </a:xfrm>
          <a:prstGeom prst="rect">
            <a:avLst/>
          </a:prstGeom>
          <a:noFill/>
        </p:spPr>
        <p:txBody>
          <a:bodyPr wrap="square" rtlCol="0">
            <a:spAutoFit/>
          </a:bodyPr>
          <a:lstStyle/>
          <a:p>
            <a:pPr algn="ctr"/>
            <a:r>
              <a:rPr lang="en-US" dirty="0">
                <a:latin typeface="Gill Sans MT" panose="020B0502020104020203" pitchFamily="34" charset="0"/>
                <a:ea typeface="Gill Sans" charset="0"/>
                <a:cs typeface="Gill Sans" charset="0"/>
              </a:rPr>
              <a:t>Method</a:t>
            </a:r>
          </a:p>
        </p:txBody>
      </p:sp>
      <p:sp>
        <p:nvSpPr>
          <p:cNvPr id="7" name="TextBox 6"/>
          <p:cNvSpPr txBox="1"/>
          <p:nvPr/>
        </p:nvSpPr>
        <p:spPr>
          <a:xfrm>
            <a:off x="29075363" y="20670042"/>
            <a:ext cx="12685568" cy="1421928"/>
          </a:xfrm>
          <a:prstGeom prst="rect">
            <a:avLst/>
          </a:prstGeom>
          <a:noFill/>
        </p:spPr>
        <p:txBody>
          <a:bodyPr wrap="square" rtlCol="0">
            <a:spAutoFit/>
          </a:bodyPr>
          <a:lstStyle/>
          <a:p>
            <a:pPr algn="ctr"/>
            <a:r>
              <a:rPr lang="en-US" dirty="0">
                <a:latin typeface="Gill Sans MT" panose="020B0502020104020203" pitchFamily="34" charset="0"/>
                <a:ea typeface="Gill Sans" charset="0"/>
                <a:cs typeface="Gill Sans" charset="0"/>
              </a:rPr>
              <a:t>Discussion</a:t>
            </a:r>
          </a:p>
        </p:txBody>
      </p:sp>
      <p:sp>
        <p:nvSpPr>
          <p:cNvPr id="9" name="TextBox 8"/>
          <p:cNvSpPr txBox="1"/>
          <p:nvPr/>
        </p:nvSpPr>
        <p:spPr>
          <a:xfrm>
            <a:off x="5892800" y="672073"/>
            <a:ext cx="32105600" cy="2751522"/>
          </a:xfrm>
          <a:prstGeom prst="rect">
            <a:avLst/>
          </a:prstGeom>
          <a:noFill/>
        </p:spPr>
        <p:txBody>
          <a:bodyPr wrap="square" rtlCol="0">
            <a:spAutoFit/>
          </a:bodyPr>
          <a:lstStyle/>
          <a:p>
            <a:pPr algn="ctr"/>
            <a:r>
              <a:rPr lang="en-US" b="1" dirty="0">
                <a:latin typeface="Gill Sans MT" panose="020B0502020104020203" pitchFamily="34" charset="0"/>
                <a:ea typeface="Gill Sans" charset="0"/>
                <a:cs typeface="Gill Sans" charset="0"/>
              </a:rPr>
              <a:t>The Sound Of Politics: </a:t>
            </a:r>
          </a:p>
          <a:p>
            <a:pPr algn="ctr"/>
            <a:r>
              <a:rPr lang="en-US" b="1" dirty="0">
                <a:latin typeface="Gill Sans MT" panose="020B0502020104020203" pitchFamily="34" charset="0"/>
                <a:ea typeface="Gill Sans" charset="0"/>
                <a:cs typeface="Gill Sans" charset="0"/>
              </a:rPr>
              <a:t>Political Orientations And Musical Preferences </a:t>
            </a:r>
          </a:p>
        </p:txBody>
      </p:sp>
      <p:sp>
        <p:nvSpPr>
          <p:cNvPr id="10" name="TextBox 9"/>
          <p:cNvSpPr txBox="1"/>
          <p:nvPr/>
        </p:nvSpPr>
        <p:spPr>
          <a:xfrm>
            <a:off x="13371368" y="3076967"/>
            <a:ext cx="17148464" cy="2308324"/>
          </a:xfrm>
          <a:prstGeom prst="rect">
            <a:avLst/>
          </a:prstGeom>
          <a:noFill/>
        </p:spPr>
        <p:txBody>
          <a:bodyPr wrap="square" rtlCol="0">
            <a:spAutoFit/>
          </a:bodyPr>
          <a:lstStyle/>
          <a:p>
            <a:pPr algn="ctr"/>
            <a:r>
              <a:rPr lang="en-US" sz="7200" i="1" dirty="0">
                <a:ea typeface="Gill Sans" charset="0"/>
                <a:cs typeface="Gill Sans" charset="0"/>
              </a:rPr>
              <a:t>Omari Stringer </a:t>
            </a:r>
          </a:p>
          <a:p>
            <a:pPr algn="ctr"/>
            <a:r>
              <a:rPr lang="en-US" sz="7200" i="1" dirty="0">
                <a:ea typeface="Gill Sans" charset="0"/>
                <a:cs typeface="Gill Sans" charset="0"/>
              </a:rPr>
              <a:t>Mentor: Chrysalis Wright</a:t>
            </a:r>
          </a:p>
        </p:txBody>
      </p:sp>
      <p:sp>
        <p:nvSpPr>
          <p:cNvPr id="12" name="TextBox 11"/>
          <p:cNvSpPr txBox="1"/>
          <p:nvPr/>
        </p:nvSpPr>
        <p:spPr>
          <a:xfrm>
            <a:off x="14473368" y="5289655"/>
            <a:ext cx="15031549" cy="1107996"/>
          </a:xfrm>
          <a:prstGeom prst="rect">
            <a:avLst/>
          </a:prstGeom>
          <a:noFill/>
        </p:spPr>
        <p:txBody>
          <a:bodyPr wrap="square" rtlCol="0">
            <a:spAutoFit/>
          </a:bodyPr>
          <a:lstStyle/>
          <a:p>
            <a:pPr algn="ctr"/>
            <a:r>
              <a:rPr lang="en-US" sz="6600" b="1" dirty="0">
                <a:latin typeface="Gill Sans MT" charset="0"/>
                <a:ea typeface="Gill Sans MT" charset="0"/>
                <a:cs typeface="Gill Sans MT" charset="0"/>
              </a:rPr>
              <a:t>University of Central Florida</a:t>
            </a:r>
          </a:p>
        </p:txBody>
      </p:sp>
      <p:pic>
        <p:nvPicPr>
          <p:cNvPr id="13" name="Picture 12"/>
          <p:cNvPicPr>
            <a:picLocks noChangeAspect="1"/>
          </p:cNvPicPr>
          <p:nvPr/>
        </p:nvPicPr>
        <p:blipFill>
          <a:blip r:embed="rId4">
            <a:extLst>
              <a:ext uri="{BEBA8EAE-BF5A-486C-A8C5-ECC9F3942E4B}">
                <a14:imgProps xmlns:a14="http://schemas.microsoft.com/office/drawing/2010/main">
                  <a14:imgLayer r:embed="rId5">
                    <a14:imgEffect>
                      <a14:backgroundRemoval t="0" b="99206" l="0" r="99111">
                        <a14:foregroundMark x1="30667" y1="57937" x2="30667" y2="57937"/>
                      </a14:backgroundRemoval>
                    </a14:imgEffect>
                    <a14:imgEffect>
                      <a14:colorTemperature colorTemp="4700"/>
                    </a14:imgEffect>
                  </a14:imgLayer>
                </a14:imgProps>
              </a:ext>
            </a:extLst>
          </a:blip>
          <a:stretch>
            <a:fillRect/>
          </a:stretch>
        </p:blipFill>
        <p:spPr>
          <a:xfrm rot="20911990" flipH="1">
            <a:off x="1937742" y="1058189"/>
            <a:ext cx="4242238" cy="3563480"/>
          </a:xfrm>
          <a:prstGeom prst="rect">
            <a:avLst/>
          </a:prstGeom>
        </p:spPr>
      </p:pic>
      <p:pic>
        <p:nvPicPr>
          <p:cNvPr id="15" name="Picture 14"/>
          <p:cNvPicPr>
            <a:picLocks noChangeAspect="1"/>
          </p:cNvPicPr>
          <p:nvPr/>
        </p:nvPicPr>
        <p:blipFill>
          <a:blip r:embed="rId6">
            <a:extLst>
              <a:ext uri="{BEBA8EAE-BF5A-486C-A8C5-ECC9F3942E4B}">
                <a14:imgProps xmlns:a14="http://schemas.microsoft.com/office/drawing/2010/main">
                  <a14:imgLayer r:embed="rId7">
                    <a14:imgEffect>
                      <a14:backgroundRemoval t="0" b="100000" l="672" r="99496">
                        <a14:foregroundMark x1="54057" y1="28646" x2="54057" y2="28646"/>
                        <a14:foregroundMark x1="30778" y1="12760" x2="30778" y2="12760"/>
                        <a14:foregroundMark x1="11080" y1="34896" x2="11080" y2="34896"/>
                        <a14:foregroundMark x1="26749" y1="34115" x2="26749" y2="34115"/>
                        <a14:foregroundMark x1="54057" y1="12240" x2="54057" y2="12240"/>
                        <a14:foregroundMark x1="36374" y1="10938" x2="36374" y2="10938"/>
                        <a14:foregroundMark x1="3917" y1="30208" x2="9289" y2="17969"/>
                        <a14:foregroundMark x1="16676" y1="13802" x2="64354" y2="10677"/>
                        <a14:foregroundMark x1="6323" y1="39323" x2="73083" y2="38542"/>
                        <a14:foregroundMark x1="64354" y1="25781" x2="64354" y2="25781"/>
                        <a14:foregroundMark x1="42194" y1="26302" x2="42194" y2="26302"/>
                        <a14:foregroundMark x1="19138" y1="25781" x2="19138" y2="25781"/>
                      </a14:backgroundRemoval>
                    </a14:imgEffect>
                  </a14:imgLayer>
                </a14:imgProps>
              </a:ext>
            </a:extLst>
          </a:blip>
          <a:stretch>
            <a:fillRect/>
          </a:stretch>
        </p:blipFill>
        <p:spPr>
          <a:xfrm rot="523952" flipH="1">
            <a:off x="37646011" y="1147349"/>
            <a:ext cx="4148911" cy="3566160"/>
          </a:xfrm>
          <a:prstGeom prst="rect">
            <a:avLst/>
          </a:prstGeom>
        </p:spPr>
      </p:pic>
      <p:sp>
        <p:nvSpPr>
          <p:cNvPr id="18" name="TextBox 17"/>
          <p:cNvSpPr txBox="1"/>
          <p:nvPr/>
        </p:nvSpPr>
        <p:spPr>
          <a:xfrm>
            <a:off x="18452387" y="7308301"/>
            <a:ext cx="6890149" cy="1421928"/>
          </a:xfrm>
          <a:prstGeom prst="rect">
            <a:avLst/>
          </a:prstGeom>
          <a:noFill/>
        </p:spPr>
        <p:txBody>
          <a:bodyPr wrap="square" rtlCol="0">
            <a:spAutoFit/>
          </a:bodyPr>
          <a:lstStyle/>
          <a:p>
            <a:r>
              <a:rPr lang="en-US" dirty="0">
                <a:latin typeface="Gill Sans MT" panose="020B0502020104020203" pitchFamily="34" charset="0"/>
              </a:rPr>
              <a:t>Charts &amp; Data</a:t>
            </a:r>
          </a:p>
        </p:txBody>
      </p:sp>
      <p:sp>
        <p:nvSpPr>
          <p:cNvPr id="20" name="TextBox 19"/>
          <p:cNvSpPr txBox="1"/>
          <p:nvPr/>
        </p:nvSpPr>
        <p:spPr>
          <a:xfrm>
            <a:off x="985350" y="9067098"/>
            <a:ext cx="12685568" cy="12095619"/>
          </a:xfrm>
          <a:prstGeom prst="rect">
            <a:avLst/>
          </a:prstGeom>
          <a:noFill/>
        </p:spPr>
        <p:txBody>
          <a:bodyPr wrap="square" rtlCol="0">
            <a:spAutoFit/>
          </a:bodyPr>
          <a:lstStyle/>
          <a:p>
            <a:r>
              <a:rPr lang="en-US" sz="2800" dirty="0">
                <a:latin typeface="Times New Roman" charset="0"/>
                <a:ea typeface="Times New Roman" charset="0"/>
                <a:cs typeface="Times New Roman" charset="0"/>
              </a:rPr>
              <a:t>Music is universal. All across the world and throughout history, humanity has relied on music for pleasure, communication, and expression. Additionally, music has often been used to convey very specific messages through its lyrical content. Music fits in a larger media culture that can influence the thoughts and beliefs of many people. In this study, there was an interest in the relationship between music and political views or orientations. </a:t>
            </a:r>
          </a:p>
          <a:p>
            <a:endParaRPr lang="en-US" sz="2800" dirty="0">
              <a:latin typeface="Times New Roman" charset="0"/>
              <a:ea typeface="Times New Roman" charset="0"/>
              <a:cs typeface="Times New Roman" charset="0"/>
            </a:endParaRPr>
          </a:p>
          <a:p>
            <a:r>
              <a:rPr lang="en-US" sz="2800" dirty="0">
                <a:latin typeface="Times New Roman" charset="0"/>
                <a:ea typeface="Times New Roman" charset="0"/>
                <a:cs typeface="Times New Roman" charset="0"/>
              </a:rPr>
              <a:t>The late sixties and early seventies are known for the counter-culture movement and progressivism of their time. Fox and Williams (1974) focused on the idea of “protest music” and other types of music that convey political messages. However, times have changed significantly and we have seen the advents of not only new political movements, but new music forms and new technologies. As Eastman and Pettijohn (2015) noted, popular music is deeply influenced by sociocultural changes and we see it reflected in the music stylings and lyrical content. Initial studies measuring music involvement with political orientations have associated liberalism with increased time listening to music, attending more concerts, and listening to more of a variety of music (Fox &amp; Williams, 1974; Peterson &amp; Christenson, 1987). </a:t>
            </a:r>
          </a:p>
          <a:p>
            <a:endParaRPr lang="en-US" sz="2800" dirty="0">
              <a:latin typeface="Times New Roman" charset="0"/>
              <a:ea typeface="Times New Roman" charset="0"/>
              <a:cs typeface="Times New Roman" charset="0"/>
            </a:endParaRPr>
          </a:p>
          <a:p>
            <a:r>
              <a:rPr lang="en-US" sz="2800" dirty="0">
                <a:latin typeface="Times New Roman" charset="0"/>
                <a:ea typeface="Times New Roman" charset="0"/>
                <a:cs typeface="Times New Roman" charset="0"/>
              </a:rPr>
              <a:t>The current study hypothesized that there would be a significant relationship between political orientations and involvement in music and music genre preferences. It was also hypothesized that there would be a relationship between participant demographics music preferences. Furthermore, it was expected that participants would report a high level of music involvement (Agbo-Quaye &amp; Robertson, 2010; RIAA, 2016). Additionally, it was hypothesized that participant demographic variables and music preferences could combine to help predict political orientation. </a:t>
            </a:r>
          </a:p>
          <a:p>
            <a:endParaRPr lang="en-US" sz="2800" dirty="0">
              <a:latin typeface="Times New Roman" charset="0"/>
              <a:ea typeface="Times New Roman" charset="0"/>
              <a:cs typeface="Times New Roman" charset="0"/>
            </a:endParaRPr>
          </a:p>
          <a:p>
            <a:endParaRPr lang="en-US" sz="2400" dirty="0">
              <a:latin typeface="Times New Roman" charset="0"/>
              <a:ea typeface="Times New Roman" charset="0"/>
              <a:cs typeface="Times New Roman" charset="0"/>
            </a:endParaRPr>
          </a:p>
        </p:txBody>
      </p:sp>
      <p:sp>
        <p:nvSpPr>
          <p:cNvPr id="21" name="TextBox 20"/>
          <p:cNvSpPr txBox="1"/>
          <p:nvPr/>
        </p:nvSpPr>
        <p:spPr>
          <a:xfrm>
            <a:off x="985350" y="21943513"/>
            <a:ext cx="12685568" cy="7848302"/>
          </a:xfrm>
          <a:prstGeom prst="rect">
            <a:avLst/>
          </a:prstGeom>
          <a:noFill/>
        </p:spPr>
        <p:txBody>
          <a:bodyPr wrap="square" rtlCol="0">
            <a:spAutoFit/>
          </a:bodyPr>
          <a:lstStyle/>
          <a:p>
            <a:r>
              <a:rPr lang="en-US" sz="2800" dirty="0">
                <a:latin typeface="Times New Roman" charset="0"/>
                <a:ea typeface="Times New Roman" charset="0"/>
                <a:cs typeface="Times New Roman" charset="0"/>
              </a:rPr>
              <a:t>Four hundred and forty-eight male (</a:t>
            </a:r>
            <a:r>
              <a:rPr lang="en-US" sz="2800" i="1" dirty="0">
                <a:latin typeface="Times New Roman" charset="0"/>
                <a:ea typeface="Times New Roman" charset="0"/>
                <a:cs typeface="Times New Roman" charset="0"/>
              </a:rPr>
              <a:t>n </a:t>
            </a:r>
            <a:r>
              <a:rPr lang="en-US" sz="2800" dirty="0">
                <a:latin typeface="Times New Roman" charset="0"/>
                <a:ea typeface="Times New Roman" charset="0"/>
                <a:cs typeface="Times New Roman" charset="0"/>
              </a:rPr>
              <a:t>= 157) and female (</a:t>
            </a:r>
            <a:r>
              <a:rPr lang="en-US" sz="2800" i="1" dirty="0">
                <a:latin typeface="Times New Roman" charset="0"/>
                <a:ea typeface="Times New Roman" charset="0"/>
                <a:cs typeface="Times New Roman" charset="0"/>
              </a:rPr>
              <a:t>n </a:t>
            </a:r>
            <a:r>
              <a:rPr lang="en-US" sz="2800" dirty="0">
                <a:latin typeface="Times New Roman" charset="0"/>
                <a:ea typeface="Times New Roman" charset="0"/>
                <a:cs typeface="Times New Roman" charset="0"/>
              </a:rPr>
              <a:t>= 301) college students participated in this online study. The age of the students ranged from 18-50 (</a:t>
            </a:r>
            <a:r>
              <a:rPr lang="en-US" sz="2800" i="1" dirty="0">
                <a:latin typeface="Times New Roman" charset="0"/>
                <a:ea typeface="Times New Roman" charset="0"/>
                <a:cs typeface="Times New Roman" charset="0"/>
              </a:rPr>
              <a:t>M </a:t>
            </a:r>
            <a:r>
              <a:rPr lang="en-US" sz="2800" dirty="0">
                <a:latin typeface="Times New Roman" charset="0"/>
                <a:ea typeface="Times New Roman" charset="0"/>
                <a:cs typeface="Times New Roman" charset="0"/>
              </a:rPr>
              <a:t>= 20.64). The majority of participants identified as White (51%, </a:t>
            </a:r>
            <a:r>
              <a:rPr lang="en-US" sz="2800" i="1" dirty="0">
                <a:latin typeface="Times New Roman" charset="0"/>
                <a:ea typeface="Times New Roman" charset="0"/>
                <a:cs typeface="Times New Roman" charset="0"/>
              </a:rPr>
              <a:t>n </a:t>
            </a:r>
            <a:r>
              <a:rPr lang="en-US" sz="2800" dirty="0">
                <a:latin typeface="Times New Roman" charset="0"/>
                <a:ea typeface="Times New Roman" charset="0"/>
                <a:cs typeface="Times New Roman" charset="0"/>
              </a:rPr>
              <a:t>= 227), followed by 22% Hispanic (</a:t>
            </a:r>
            <a:r>
              <a:rPr lang="en-US" sz="2800" i="1" dirty="0">
                <a:latin typeface="Times New Roman" charset="0"/>
                <a:ea typeface="Times New Roman" charset="0"/>
                <a:cs typeface="Times New Roman" charset="0"/>
              </a:rPr>
              <a:t>n = </a:t>
            </a:r>
            <a:r>
              <a:rPr lang="en-US" sz="2800" dirty="0">
                <a:latin typeface="Times New Roman" charset="0"/>
                <a:ea typeface="Times New Roman" charset="0"/>
                <a:cs typeface="Times New Roman" charset="0"/>
              </a:rPr>
              <a:t>99), 16% African-American (</a:t>
            </a:r>
            <a:r>
              <a:rPr lang="en-US" sz="2800" i="1" dirty="0">
                <a:latin typeface="Times New Roman" charset="0"/>
                <a:ea typeface="Times New Roman" charset="0"/>
                <a:cs typeface="Times New Roman" charset="0"/>
              </a:rPr>
              <a:t>n </a:t>
            </a:r>
            <a:r>
              <a:rPr lang="en-US" sz="2800" dirty="0">
                <a:latin typeface="Times New Roman" charset="0"/>
                <a:ea typeface="Times New Roman" charset="0"/>
                <a:cs typeface="Times New Roman" charset="0"/>
              </a:rPr>
              <a:t>= 72), 7% Asian / Pacific Islander (</a:t>
            </a:r>
            <a:r>
              <a:rPr lang="en-US" sz="2800" i="1" dirty="0">
                <a:latin typeface="Times New Roman" charset="0"/>
                <a:ea typeface="Times New Roman" charset="0"/>
                <a:cs typeface="Times New Roman" charset="0"/>
              </a:rPr>
              <a:t>n</a:t>
            </a:r>
            <a:r>
              <a:rPr lang="en-US" sz="2800" dirty="0">
                <a:latin typeface="Times New Roman" charset="0"/>
                <a:ea typeface="Times New Roman" charset="0"/>
                <a:cs typeface="Times New Roman" charset="0"/>
              </a:rPr>
              <a:t> = 30), and 4% other (</a:t>
            </a:r>
            <a:r>
              <a:rPr lang="en-US" sz="2800" i="1" dirty="0">
                <a:latin typeface="Times New Roman" charset="0"/>
                <a:ea typeface="Times New Roman" charset="0"/>
                <a:cs typeface="Times New Roman" charset="0"/>
              </a:rPr>
              <a:t>n </a:t>
            </a:r>
            <a:r>
              <a:rPr lang="en-US" sz="2800" dirty="0">
                <a:latin typeface="Times New Roman" charset="0"/>
                <a:ea typeface="Times New Roman" charset="0"/>
                <a:cs typeface="Times New Roman" charset="0"/>
              </a:rPr>
              <a:t>= 20). As a whole, the sample leaned liberal, and the most popular music genres were: Rap / Hip-Hop (</a:t>
            </a:r>
            <a:r>
              <a:rPr lang="en-US" sz="2800" i="1" dirty="0">
                <a:latin typeface="Times New Roman" charset="0"/>
                <a:ea typeface="Times New Roman" charset="0"/>
                <a:cs typeface="Times New Roman" charset="0"/>
              </a:rPr>
              <a:t>n</a:t>
            </a:r>
            <a:r>
              <a:rPr lang="en-US" sz="2800" dirty="0">
                <a:latin typeface="Times New Roman" charset="0"/>
                <a:ea typeface="Times New Roman" charset="0"/>
                <a:cs typeface="Times New Roman" charset="0"/>
              </a:rPr>
              <a:t> = 127), Pop (</a:t>
            </a:r>
            <a:r>
              <a:rPr lang="en-US" sz="2800" i="1" dirty="0">
                <a:latin typeface="Times New Roman" charset="0"/>
                <a:ea typeface="Times New Roman" charset="0"/>
                <a:cs typeface="Times New Roman" charset="0"/>
              </a:rPr>
              <a:t>n</a:t>
            </a:r>
            <a:r>
              <a:rPr lang="en-US" sz="2800" dirty="0">
                <a:latin typeface="Times New Roman" charset="0"/>
                <a:ea typeface="Times New Roman" charset="0"/>
                <a:cs typeface="Times New Roman" charset="0"/>
              </a:rPr>
              <a:t> = 88), Alternative (</a:t>
            </a:r>
            <a:r>
              <a:rPr lang="en-US" sz="2800" i="1" dirty="0">
                <a:latin typeface="Times New Roman" charset="0"/>
                <a:ea typeface="Times New Roman" charset="0"/>
                <a:cs typeface="Times New Roman" charset="0"/>
              </a:rPr>
              <a:t>n</a:t>
            </a:r>
            <a:r>
              <a:rPr lang="en-US" sz="2800" dirty="0">
                <a:latin typeface="Times New Roman" charset="0"/>
                <a:ea typeface="Times New Roman" charset="0"/>
                <a:cs typeface="Times New Roman" charset="0"/>
              </a:rPr>
              <a:t> = 46), Rock (</a:t>
            </a:r>
            <a:r>
              <a:rPr lang="en-US" sz="2800" i="1" dirty="0">
                <a:latin typeface="Times New Roman" charset="0"/>
                <a:ea typeface="Times New Roman" charset="0"/>
                <a:cs typeface="Times New Roman" charset="0"/>
              </a:rPr>
              <a:t>n</a:t>
            </a:r>
            <a:r>
              <a:rPr lang="en-US" sz="2800" dirty="0">
                <a:latin typeface="Times New Roman" charset="0"/>
                <a:ea typeface="Times New Roman" charset="0"/>
                <a:cs typeface="Times New Roman" charset="0"/>
              </a:rPr>
              <a:t> = 44), and Religious Music (</a:t>
            </a:r>
            <a:r>
              <a:rPr lang="en-US" sz="2800" i="1" dirty="0">
                <a:latin typeface="Times New Roman" charset="0"/>
                <a:ea typeface="Times New Roman" charset="0"/>
                <a:cs typeface="Times New Roman" charset="0"/>
              </a:rPr>
              <a:t>n</a:t>
            </a:r>
            <a:r>
              <a:rPr lang="en-US" sz="2800" dirty="0">
                <a:latin typeface="Times New Roman" charset="0"/>
                <a:ea typeface="Times New Roman" charset="0"/>
                <a:cs typeface="Times New Roman" charset="0"/>
              </a:rPr>
              <a:t> = 37) </a:t>
            </a:r>
          </a:p>
          <a:p>
            <a:endParaRPr lang="en-US" sz="2800" dirty="0">
              <a:latin typeface="Times New Roman" charset="0"/>
              <a:ea typeface="Times New Roman" charset="0"/>
              <a:cs typeface="Times New Roman" charset="0"/>
            </a:endParaRPr>
          </a:p>
          <a:p>
            <a:r>
              <a:rPr lang="en-US" sz="2800" dirty="0">
                <a:latin typeface="Times New Roman" charset="0"/>
                <a:ea typeface="Times New Roman" charset="0"/>
                <a:cs typeface="Times New Roman" charset="0"/>
              </a:rPr>
              <a:t>Following the suggestion of Dixon (1980) and Kohn (1980), a total of seven items were used to assess participants’ music listening habits. Four items were developed for this study with three additional items coming from Mitchell and colleagues (2007). Another eleven items asked how often participants have purchased music songs based on music genre. Finally, eleven items asked participants to rate how often they listen to specific genres of music on a 7-point Likert scale ranging from </a:t>
            </a:r>
            <a:r>
              <a:rPr lang="en-US" sz="2800" i="1" dirty="0">
                <a:latin typeface="Times New Roman" charset="0"/>
                <a:ea typeface="Times New Roman" charset="0"/>
                <a:cs typeface="Times New Roman" charset="0"/>
              </a:rPr>
              <a:t>never</a:t>
            </a:r>
            <a:r>
              <a:rPr lang="en-US" sz="2800" dirty="0">
                <a:latin typeface="Times New Roman" charset="0"/>
                <a:ea typeface="Times New Roman" charset="0"/>
                <a:cs typeface="Times New Roman" charset="0"/>
              </a:rPr>
              <a:t> to </a:t>
            </a:r>
            <a:r>
              <a:rPr lang="en-US" sz="2800" i="1" dirty="0">
                <a:latin typeface="Times New Roman" charset="0"/>
                <a:ea typeface="Times New Roman" charset="0"/>
                <a:cs typeface="Times New Roman" charset="0"/>
              </a:rPr>
              <a:t>always</a:t>
            </a:r>
            <a:r>
              <a:rPr lang="en-US" sz="2800" dirty="0">
                <a:latin typeface="Times New Roman" charset="0"/>
                <a:ea typeface="Times New Roman" charset="0"/>
                <a:cs typeface="Times New Roman" charset="0"/>
              </a:rPr>
              <a:t>. A twenty-six question political orientation questionnaire adapted from </a:t>
            </a:r>
            <a:r>
              <a:rPr lang="en-US" sz="2800" dirty="0" err="1">
                <a:latin typeface="Times New Roman" charset="0"/>
                <a:ea typeface="Times New Roman" charset="0"/>
                <a:cs typeface="Times New Roman" charset="0"/>
              </a:rPr>
              <a:t>Kerlinger</a:t>
            </a:r>
            <a:r>
              <a:rPr lang="en-US" sz="2800" dirty="0">
                <a:latin typeface="Times New Roman" charset="0"/>
                <a:ea typeface="Times New Roman" charset="0"/>
                <a:cs typeface="Times New Roman" charset="0"/>
              </a:rPr>
              <a:t> (1984) was used to determine where participants fall on the liberal-conservative scale, in addition to a presidential preference and voter registration status questions. Lastly, the demographics section included 16 questions spanning socioeconomic status and ethno-racial status.</a:t>
            </a:r>
          </a:p>
        </p:txBody>
      </p:sp>
      <p:sp>
        <p:nvSpPr>
          <p:cNvPr id="22" name="TextBox 21"/>
          <p:cNvSpPr txBox="1"/>
          <p:nvPr/>
        </p:nvSpPr>
        <p:spPr>
          <a:xfrm>
            <a:off x="29834032" y="9102313"/>
            <a:ext cx="12685568" cy="3539430"/>
          </a:xfrm>
          <a:prstGeom prst="rect">
            <a:avLst/>
          </a:prstGeom>
          <a:noFill/>
        </p:spPr>
        <p:txBody>
          <a:bodyPr wrap="square" rtlCol="0">
            <a:spAutoFit/>
          </a:bodyPr>
          <a:lstStyle/>
          <a:p>
            <a:r>
              <a:rPr lang="en-US" sz="2800" dirty="0">
                <a:latin typeface="Times New Roman" charset="0"/>
                <a:ea typeface="Times New Roman" charset="0"/>
                <a:cs typeface="Times New Roman" charset="0"/>
              </a:rPr>
              <a:t>Results of correlational analyses support hypothesis 1 and 2. Political orientation significantly correlated with alternative and religious music preferences. There was also  a significant relationship between political orientation and presidential preference. Additionally, correlational analysis found that there were several relationships between race/ethnicity, age, and gender with music genre preferences and political orientation and presidential preference. Results of a linear regression analysis supported hypothesis 3 in that demographic variables and music genre preferences could help predict political orientation. </a:t>
            </a:r>
            <a:endParaRPr lang="en-US" sz="2800" b="1" dirty="0">
              <a:latin typeface="Times New Roman" charset="0"/>
              <a:ea typeface="Times New Roman" charset="0"/>
              <a:cs typeface="Times New Roman" charset="0"/>
            </a:endParaRPr>
          </a:p>
        </p:txBody>
      </p:sp>
      <p:sp>
        <p:nvSpPr>
          <p:cNvPr id="23" name="TextBox 22"/>
          <p:cNvSpPr txBox="1"/>
          <p:nvPr/>
        </p:nvSpPr>
        <p:spPr>
          <a:xfrm>
            <a:off x="29504917" y="22805287"/>
            <a:ext cx="12685568" cy="6124754"/>
          </a:xfrm>
          <a:prstGeom prst="rect">
            <a:avLst/>
          </a:prstGeom>
          <a:noFill/>
        </p:spPr>
        <p:txBody>
          <a:bodyPr wrap="square" rtlCol="0">
            <a:spAutoFit/>
          </a:bodyPr>
          <a:lstStyle/>
          <a:p>
            <a:r>
              <a:rPr lang="en-US" sz="2800" dirty="0">
                <a:latin typeface="Times New Roman" charset="0"/>
                <a:ea typeface="Times New Roman" charset="0"/>
                <a:cs typeface="Times New Roman" charset="0"/>
              </a:rPr>
              <a:t>While results indicate that three genres have a significant correlation to political preferences, any relationship is potentially confounded due to both the high availability of music and the high levels of involvement reported by participants. As mentioned in previous studies, involvement was also correlated to music preferences (Fox &amp; Williams, 1974; Peterson &amp; Christenson, 1987). But with a high level of involvement in this sample, they were not correlated. Additionally, as music becomes more “mainstream”, there is less variety and independence of genres, and more of a “blurring” of lines, meaning popular music can be a mix of several genres, with many identifying several different genres as their favorites. Additionally, as the literature reports, political attitudes are a result of a combination of factors including demographic variables (e.g., race/ethnicity, gender, socioeconomic status) and media; in this study music. Also, a significant relationship between political orientation and presidential preference confirms that most participants have consistent beliefs between their political attitudes and who they would vote for in a presidential election. </a:t>
            </a:r>
          </a:p>
        </p:txBody>
      </p:sp>
      <p:sp>
        <p:nvSpPr>
          <p:cNvPr id="14" name="Rectangle 1"/>
          <p:cNvSpPr>
            <a:spLocks noChangeArrowheads="1"/>
          </p:cNvSpPr>
          <p:nvPr/>
        </p:nvSpPr>
        <p:spPr bwMode="auto">
          <a:xfrm>
            <a:off x="33267975" y="13263860"/>
            <a:ext cx="430034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Times New Roman" panose="02020603050405020304" pitchFamily="18" charset="0"/>
                <a:ea typeface="MS Mincho"/>
                <a:cs typeface="Times New Roman" panose="02020603050405020304" pitchFamily="18" charset="0"/>
              </a:rPr>
              <a:t>Table 2. </a:t>
            </a:r>
            <a:r>
              <a:rPr lang="en-US" altLang="en-US" sz="2400" i="1" dirty="0">
                <a:latin typeface="Times New Roman" panose="02020603050405020304" pitchFamily="18" charset="0"/>
                <a:ea typeface="MS Mincho"/>
                <a:cs typeface="Times New Roman" panose="02020603050405020304" pitchFamily="18" charset="0"/>
              </a:rPr>
              <a:t>R</a:t>
            </a:r>
            <a:r>
              <a:rPr kumimoji="0" lang="en-US" altLang="en-US" sz="2400" b="0" i="1" u="none" strike="noStrike" cap="none" normalizeH="0" baseline="0" dirty="0">
                <a:ln>
                  <a:noFill/>
                </a:ln>
                <a:solidFill>
                  <a:schemeClr val="tx1"/>
                </a:solidFill>
                <a:effectLst/>
                <a:latin typeface="Times New Roman" panose="02020603050405020304" pitchFamily="18" charset="0"/>
                <a:ea typeface="MS Mincho"/>
                <a:cs typeface="Times New Roman" panose="02020603050405020304" pitchFamily="18" charset="0"/>
              </a:rPr>
              <a:t>egression Coefficients</a:t>
            </a:r>
            <a:endParaRPr kumimoji="0" lang="en-US" altLang="en-US" sz="2400" b="0" i="0" u="none" strike="noStrike" cap="none" normalizeH="0" baseline="0" dirty="0">
              <a:ln>
                <a:noFill/>
              </a:ln>
              <a:solidFill>
                <a:schemeClr val="tx1"/>
              </a:solidFill>
              <a:effectLst/>
            </a:endParaRPr>
          </a:p>
        </p:txBody>
      </p:sp>
      <p:sp>
        <p:nvSpPr>
          <p:cNvPr id="30" name="Rectangle 29"/>
          <p:cNvSpPr/>
          <p:nvPr/>
        </p:nvSpPr>
        <p:spPr>
          <a:xfrm>
            <a:off x="16179229" y="9305643"/>
            <a:ext cx="5718232" cy="830997"/>
          </a:xfrm>
          <a:prstGeom prst="rect">
            <a:avLst/>
          </a:prstGeom>
        </p:spPr>
        <p:txBody>
          <a:bodyPr wrap="none">
            <a:spAutoFit/>
          </a:bodyPr>
          <a:lstStyle/>
          <a:p>
            <a:pPr>
              <a:lnSpc>
                <a:spcPct val="200000"/>
              </a:lnSpc>
            </a:pPr>
            <a:r>
              <a:rPr lang="en-US" sz="2400" kern="0" dirty="0">
                <a:latin typeface="Times New Roman" panose="02020603050405020304" pitchFamily="18" charset="0"/>
                <a:ea typeface="MS Mincho"/>
                <a:cs typeface="Times New Roman" panose="02020603050405020304" pitchFamily="18" charset="0"/>
              </a:rPr>
              <a:t>Table 1. </a:t>
            </a:r>
            <a:r>
              <a:rPr lang="en-US" sz="2400" i="1" kern="0" dirty="0" err="1">
                <a:latin typeface="Times New Roman" panose="02020603050405020304" pitchFamily="18" charset="0"/>
                <a:ea typeface="MS Mincho"/>
                <a:cs typeface="Times New Roman" panose="02020603050405020304" pitchFamily="18" charset="0"/>
              </a:rPr>
              <a:t>Intercorrelations</a:t>
            </a:r>
            <a:r>
              <a:rPr lang="en-US" sz="2400" i="1" kern="0" dirty="0">
                <a:latin typeface="Times New Roman" panose="02020603050405020304" pitchFamily="18" charset="0"/>
                <a:ea typeface="MS Mincho"/>
                <a:cs typeface="Times New Roman" panose="02020603050405020304" pitchFamily="18" charset="0"/>
              </a:rPr>
              <a:t> of Study Variables</a:t>
            </a:r>
            <a:endParaRPr lang="en-US" sz="2400" dirty="0">
              <a:latin typeface="Cambria" panose="02040503050406030204" pitchFamily="18" charset="0"/>
              <a:ea typeface="MS Mincho"/>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044403365"/>
              </p:ext>
            </p:extLst>
          </p:nvPr>
        </p:nvGraphicFramePr>
        <p:xfrm>
          <a:off x="16215456" y="10239058"/>
          <a:ext cx="11074037" cy="4805369"/>
        </p:xfrm>
        <a:graphic>
          <a:graphicData uri="http://schemas.openxmlformats.org/drawingml/2006/table">
            <a:tbl>
              <a:tblPr firstRow="1" firstCol="1" bandRow="1">
                <a:tableStyleId>{00A15C55-8517-42AA-B614-E9B94910E393}</a:tableStyleId>
              </a:tblPr>
              <a:tblGrid>
                <a:gridCol w="1477207">
                  <a:extLst>
                    <a:ext uri="{9D8B030D-6E8A-4147-A177-3AD203B41FA5}">
                      <a16:colId xmlns:a16="http://schemas.microsoft.com/office/drawing/2014/main" val="1522840480"/>
                    </a:ext>
                  </a:extLst>
                </a:gridCol>
                <a:gridCol w="396324">
                  <a:extLst>
                    <a:ext uri="{9D8B030D-6E8A-4147-A177-3AD203B41FA5}">
                      <a16:colId xmlns:a16="http://schemas.microsoft.com/office/drawing/2014/main" val="522076727"/>
                    </a:ext>
                  </a:extLst>
                </a:gridCol>
                <a:gridCol w="643526">
                  <a:extLst>
                    <a:ext uri="{9D8B030D-6E8A-4147-A177-3AD203B41FA5}">
                      <a16:colId xmlns:a16="http://schemas.microsoft.com/office/drawing/2014/main" val="2893745997"/>
                    </a:ext>
                  </a:extLst>
                </a:gridCol>
                <a:gridCol w="810661">
                  <a:extLst>
                    <a:ext uri="{9D8B030D-6E8A-4147-A177-3AD203B41FA5}">
                      <a16:colId xmlns:a16="http://schemas.microsoft.com/office/drawing/2014/main" val="2116257003"/>
                    </a:ext>
                  </a:extLst>
                </a:gridCol>
                <a:gridCol w="810661">
                  <a:extLst>
                    <a:ext uri="{9D8B030D-6E8A-4147-A177-3AD203B41FA5}">
                      <a16:colId xmlns:a16="http://schemas.microsoft.com/office/drawing/2014/main" val="3030419409"/>
                    </a:ext>
                  </a:extLst>
                </a:gridCol>
                <a:gridCol w="810661">
                  <a:extLst>
                    <a:ext uri="{9D8B030D-6E8A-4147-A177-3AD203B41FA5}">
                      <a16:colId xmlns:a16="http://schemas.microsoft.com/office/drawing/2014/main" val="2521063562"/>
                    </a:ext>
                  </a:extLst>
                </a:gridCol>
                <a:gridCol w="810661">
                  <a:extLst>
                    <a:ext uri="{9D8B030D-6E8A-4147-A177-3AD203B41FA5}">
                      <a16:colId xmlns:a16="http://schemas.microsoft.com/office/drawing/2014/main" val="1777553658"/>
                    </a:ext>
                  </a:extLst>
                </a:gridCol>
                <a:gridCol w="810661">
                  <a:extLst>
                    <a:ext uri="{9D8B030D-6E8A-4147-A177-3AD203B41FA5}">
                      <a16:colId xmlns:a16="http://schemas.microsoft.com/office/drawing/2014/main" val="1540373664"/>
                    </a:ext>
                  </a:extLst>
                </a:gridCol>
                <a:gridCol w="900735">
                  <a:extLst>
                    <a:ext uri="{9D8B030D-6E8A-4147-A177-3AD203B41FA5}">
                      <a16:colId xmlns:a16="http://schemas.microsoft.com/office/drawing/2014/main" val="1307747384"/>
                    </a:ext>
                  </a:extLst>
                </a:gridCol>
                <a:gridCol w="810661">
                  <a:extLst>
                    <a:ext uri="{9D8B030D-6E8A-4147-A177-3AD203B41FA5}">
                      <a16:colId xmlns:a16="http://schemas.microsoft.com/office/drawing/2014/main" val="1703347474"/>
                    </a:ext>
                  </a:extLst>
                </a:gridCol>
                <a:gridCol w="900735">
                  <a:extLst>
                    <a:ext uri="{9D8B030D-6E8A-4147-A177-3AD203B41FA5}">
                      <a16:colId xmlns:a16="http://schemas.microsoft.com/office/drawing/2014/main" val="2872253785"/>
                    </a:ext>
                  </a:extLst>
                </a:gridCol>
                <a:gridCol w="990809">
                  <a:extLst>
                    <a:ext uri="{9D8B030D-6E8A-4147-A177-3AD203B41FA5}">
                      <a16:colId xmlns:a16="http://schemas.microsoft.com/office/drawing/2014/main" val="1511360611"/>
                    </a:ext>
                  </a:extLst>
                </a:gridCol>
                <a:gridCol w="900735">
                  <a:extLst>
                    <a:ext uri="{9D8B030D-6E8A-4147-A177-3AD203B41FA5}">
                      <a16:colId xmlns:a16="http://schemas.microsoft.com/office/drawing/2014/main" val="1579343865"/>
                    </a:ext>
                  </a:extLst>
                </a:gridCol>
              </a:tblGrid>
              <a:tr h="0">
                <a:tc>
                  <a:txBody>
                    <a:bodyPr/>
                    <a:lstStyle/>
                    <a:p>
                      <a:pPr marL="0" marR="0" indent="0">
                        <a:lnSpc>
                          <a:spcPct val="200000"/>
                        </a:lnSpc>
                        <a:spcBef>
                          <a:spcPts val="0"/>
                        </a:spcBef>
                        <a:spcAft>
                          <a:spcPts val="0"/>
                        </a:spcAft>
                      </a:pPr>
                      <a:r>
                        <a:rPr lang="en-US" sz="1200" kern="0" dirty="0">
                          <a:effectLst/>
                        </a:rPr>
                        <a:t> </a:t>
                      </a:r>
                      <a:endParaRPr lang="en-US" sz="1200" kern="1200" dirty="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1.</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2.</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3.</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4.</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5.</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6.</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7.</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8.</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9.</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10.</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11.</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12.</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65267772"/>
                  </a:ext>
                </a:extLst>
              </a:tr>
              <a:tr h="0">
                <a:tc>
                  <a:txBody>
                    <a:bodyPr/>
                    <a:lstStyle/>
                    <a:p>
                      <a:pPr marL="0" marR="0" indent="0">
                        <a:lnSpc>
                          <a:spcPct val="200000"/>
                        </a:lnSpc>
                        <a:spcBef>
                          <a:spcPts val="0"/>
                        </a:spcBef>
                        <a:spcAft>
                          <a:spcPts val="0"/>
                        </a:spcAft>
                      </a:pPr>
                      <a:r>
                        <a:rPr lang="en-US" sz="1200" kern="0">
                          <a:effectLst/>
                        </a:rPr>
                        <a:t>1.Political Orientation</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 </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-.03</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.16</a:t>
                      </a:r>
                      <a:r>
                        <a:rPr lang="en-US" sz="1200" kern="0" baseline="30000">
                          <a:effectLst/>
                        </a:rPr>
                        <a:t>*</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.10</a:t>
                      </a:r>
                      <a:r>
                        <a:rPr lang="en-US" sz="1200" kern="0" baseline="30000">
                          <a:effectLst/>
                        </a:rPr>
                        <a:t>*</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.40</a:t>
                      </a:r>
                      <a:r>
                        <a:rPr lang="en-US" sz="1200" kern="0" baseline="30000">
                          <a:effectLst/>
                        </a:rPr>
                        <a:t>*</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-.44</a:t>
                      </a:r>
                      <a:r>
                        <a:rPr lang="en-US" sz="1200" kern="0" baseline="30000">
                          <a:effectLst/>
                        </a:rPr>
                        <a:t>*</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-.09</a:t>
                      </a:r>
                      <a:r>
                        <a:rPr lang="en-US" sz="1200" kern="0" baseline="30000">
                          <a:effectLst/>
                        </a:rPr>
                        <a:t>#</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-.11</a:t>
                      </a:r>
                      <a:r>
                        <a:rPr lang="en-US" sz="1200" kern="0" baseline="30000">
                          <a:effectLst/>
                        </a:rPr>
                        <a:t>***</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-.03</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-.06</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-.01</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.21</a:t>
                      </a:r>
                      <a:r>
                        <a:rPr lang="en-US" sz="1200" kern="0" baseline="30000">
                          <a:effectLst/>
                        </a:rPr>
                        <a:t>*</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1639057102"/>
                  </a:ext>
                </a:extLst>
              </a:tr>
              <a:tr h="0">
                <a:tc>
                  <a:txBody>
                    <a:bodyPr/>
                    <a:lstStyle/>
                    <a:p>
                      <a:pPr marL="0" marR="0" indent="0">
                        <a:lnSpc>
                          <a:spcPct val="200000"/>
                        </a:lnSpc>
                        <a:spcBef>
                          <a:spcPts val="0"/>
                        </a:spcBef>
                        <a:spcAft>
                          <a:spcPts val="0"/>
                        </a:spcAft>
                      </a:pPr>
                      <a:r>
                        <a:rPr lang="en-US" sz="1200" kern="0">
                          <a:effectLst/>
                        </a:rPr>
                        <a:t>2.Clinton Preference</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 </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 </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-.15</a:t>
                      </a:r>
                      <a:r>
                        <a:rPr lang="en-US" sz="1200" kern="0" baseline="30000">
                          <a:effectLst/>
                        </a:rPr>
                        <a:t>**</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-.14</a:t>
                      </a:r>
                      <a:r>
                        <a:rPr lang="en-US" sz="1200" kern="0" baseline="30000">
                          <a:effectLst/>
                        </a:rPr>
                        <a:t>**</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-.26</a:t>
                      </a:r>
                      <a:r>
                        <a:rPr lang="en-US" sz="1200" kern="0" baseline="30000">
                          <a:effectLst/>
                        </a:rPr>
                        <a:t>*</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-.43</a:t>
                      </a:r>
                      <a:r>
                        <a:rPr lang="en-US" sz="1200" kern="0" baseline="30000">
                          <a:effectLst/>
                        </a:rPr>
                        <a:t>*</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.07</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-.09</a:t>
                      </a:r>
                      <a:r>
                        <a:rPr lang="en-US" sz="1200" kern="0" baseline="30000">
                          <a:effectLst/>
                        </a:rPr>
                        <a:t>#</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-.15</a:t>
                      </a:r>
                      <a:r>
                        <a:rPr lang="en-US" sz="1200" kern="0" baseline="30000">
                          <a:effectLst/>
                        </a:rPr>
                        <a:t>*</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.07</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.10</a:t>
                      </a:r>
                      <a:r>
                        <a:rPr lang="en-US" sz="1200" kern="0" baseline="30000">
                          <a:effectLst/>
                        </a:rPr>
                        <a:t>***</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.04</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3630758307"/>
                  </a:ext>
                </a:extLst>
              </a:tr>
              <a:tr h="0">
                <a:tc>
                  <a:txBody>
                    <a:bodyPr/>
                    <a:lstStyle/>
                    <a:p>
                      <a:pPr marL="0" marR="0" indent="0">
                        <a:lnSpc>
                          <a:spcPct val="200000"/>
                        </a:lnSpc>
                        <a:spcBef>
                          <a:spcPts val="0"/>
                        </a:spcBef>
                        <a:spcAft>
                          <a:spcPts val="0"/>
                        </a:spcAft>
                      </a:pPr>
                      <a:r>
                        <a:rPr lang="en-US" sz="1200" kern="0">
                          <a:effectLst/>
                        </a:rPr>
                        <a:t>3.Cruz Preference</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 </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 </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 </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-.08</a:t>
                      </a:r>
                      <a:r>
                        <a:rPr lang="en-US" sz="1200" kern="0" baseline="30000">
                          <a:effectLst/>
                        </a:rPr>
                        <a:t>#</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-.16</a:t>
                      </a:r>
                      <a:r>
                        <a:rPr lang="en-US" sz="1200" kern="0" baseline="30000">
                          <a:effectLst/>
                        </a:rPr>
                        <a:t>*</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-.27</a:t>
                      </a:r>
                      <a:r>
                        <a:rPr lang="en-US" sz="1200" kern="0" baseline="30000">
                          <a:effectLst/>
                        </a:rPr>
                        <a:t>*</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-.05</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-.04</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-.06</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.02</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-.11</a:t>
                      </a:r>
                      <a:r>
                        <a:rPr lang="en-US" sz="1200" kern="0" baseline="30000">
                          <a:effectLst/>
                        </a:rPr>
                        <a:t>***</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.22</a:t>
                      </a:r>
                      <a:r>
                        <a:rPr lang="en-US" sz="1200" kern="0" baseline="30000">
                          <a:effectLst/>
                        </a:rPr>
                        <a:t>*</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844203909"/>
                  </a:ext>
                </a:extLst>
              </a:tr>
              <a:tr h="0">
                <a:tc>
                  <a:txBody>
                    <a:bodyPr/>
                    <a:lstStyle/>
                    <a:p>
                      <a:pPr marL="0" marR="0" indent="0">
                        <a:lnSpc>
                          <a:spcPct val="200000"/>
                        </a:lnSpc>
                        <a:spcBef>
                          <a:spcPts val="0"/>
                        </a:spcBef>
                        <a:spcAft>
                          <a:spcPts val="0"/>
                        </a:spcAft>
                      </a:pPr>
                      <a:r>
                        <a:rPr lang="en-US" sz="1200" kern="0">
                          <a:effectLst/>
                        </a:rPr>
                        <a:t>4.Kasich Preference</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 </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 </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 </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 </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-.14</a:t>
                      </a:r>
                      <a:r>
                        <a:rPr lang="en-US" sz="1200" kern="0" baseline="30000">
                          <a:effectLst/>
                        </a:rPr>
                        <a:t>**</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-.25</a:t>
                      </a:r>
                      <a:r>
                        <a:rPr lang="en-US" sz="1200" kern="0" baseline="30000">
                          <a:effectLst/>
                        </a:rPr>
                        <a:t>*</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-.06</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.08</a:t>
                      </a:r>
                      <a:r>
                        <a:rPr lang="en-US" sz="1200" kern="0" baseline="30000">
                          <a:effectLst/>
                        </a:rPr>
                        <a:t>#</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.01</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-.09</a:t>
                      </a:r>
                      <a:r>
                        <a:rPr lang="en-US" sz="1200" kern="0" baseline="30000">
                          <a:effectLst/>
                        </a:rPr>
                        <a:t>#</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-.07</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.03</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2931566059"/>
                  </a:ext>
                </a:extLst>
              </a:tr>
              <a:tr h="0">
                <a:tc>
                  <a:txBody>
                    <a:bodyPr/>
                    <a:lstStyle/>
                    <a:p>
                      <a:pPr marL="0" marR="0" indent="0">
                        <a:lnSpc>
                          <a:spcPct val="200000"/>
                        </a:lnSpc>
                        <a:spcBef>
                          <a:spcPts val="0"/>
                        </a:spcBef>
                        <a:spcAft>
                          <a:spcPts val="0"/>
                        </a:spcAft>
                      </a:pPr>
                      <a:r>
                        <a:rPr lang="en-US" sz="1200" kern="0">
                          <a:effectLst/>
                        </a:rPr>
                        <a:t>5.Trump Preference</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 </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 </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 </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 </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 </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-.46</a:t>
                      </a:r>
                      <a:r>
                        <a:rPr lang="en-US" sz="1200" kern="0" baseline="30000">
                          <a:effectLst/>
                        </a:rPr>
                        <a:t>*</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-.06</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-.01</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.13</a:t>
                      </a:r>
                      <a:r>
                        <a:rPr lang="en-US" sz="1200" kern="0" baseline="30000">
                          <a:effectLst/>
                        </a:rPr>
                        <a:t>**</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-.03</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-.06</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-.04</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1093958133"/>
                  </a:ext>
                </a:extLst>
              </a:tr>
              <a:tr h="0">
                <a:tc>
                  <a:txBody>
                    <a:bodyPr/>
                    <a:lstStyle/>
                    <a:p>
                      <a:pPr marL="0" marR="0" indent="0">
                        <a:lnSpc>
                          <a:spcPct val="200000"/>
                        </a:lnSpc>
                        <a:spcBef>
                          <a:spcPts val="0"/>
                        </a:spcBef>
                        <a:spcAft>
                          <a:spcPts val="0"/>
                        </a:spcAft>
                      </a:pPr>
                      <a:r>
                        <a:rPr lang="en-US" sz="1200" kern="0">
                          <a:effectLst/>
                        </a:rPr>
                        <a:t>6.Saunders Preference</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 </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 </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 </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 </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 </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 </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.05</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.06</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.04</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.01</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.07</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-.14</a:t>
                      </a:r>
                      <a:r>
                        <a:rPr lang="en-US" sz="1200" kern="0" baseline="30000">
                          <a:effectLst/>
                        </a:rPr>
                        <a:t>**</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1195859175"/>
                  </a:ext>
                </a:extLst>
              </a:tr>
              <a:tr h="0">
                <a:tc>
                  <a:txBody>
                    <a:bodyPr/>
                    <a:lstStyle/>
                    <a:p>
                      <a:pPr marL="0" marR="0" indent="0">
                        <a:lnSpc>
                          <a:spcPct val="200000"/>
                        </a:lnSpc>
                        <a:spcBef>
                          <a:spcPts val="0"/>
                        </a:spcBef>
                        <a:spcAft>
                          <a:spcPts val="0"/>
                        </a:spcAft>
                      </a:pPr>
                      <a:r>
                        <a:rPr lang="en-US" sz="1200" kern="0">
                          <a:effectLst/>
                        </a:rPr>
                        <a:t>7.Music Involvement</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 </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 </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 </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 </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 </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 </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 </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.02</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.03</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-.03</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.07</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.07</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3500911213"/>
                  </a:ext>
                </a:extLst>
              </a:tr>
              <a:tr h="0">
                <a:tc>
                  <a:txBody>
                    <a:bodyPr/>
                    <a:lstStyle/>
                    <a:p>
                      <a:pPr marL="0" marR="0" indent="0">
                        <a:lnSpc>
                          <a:spcPct val="200000"/>
                        </a:lnSpc>
                        <a:spcBef>
                          <a:spcPts val="0"/>
                        </a:spcBef>
                        <a:spcAft>
                          <a:spcPts val="0"/>
                        </a:spcAft>
                      </a:pPr>
                      <a:r>
                        <a:rPr lang="en-US" sz="1200" kern="0">
                          <a:effectLst/>
                        </a:rPr>
                        <a:t>8.Alternative Music</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 </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 </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 </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 </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 </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 </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 </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 </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.58</a:t>
                      </a:r>
                      <a:r>
                        <a:rPr lang="en-US" sz="1200" kern="0" baseline="30000">
                          <a:effectLst/>
                        </a:rPr>
                        <a:t>*</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.04</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-.22</a:t>
                      </a:r>
                      <a:r>
                        <a:rPr lang="en-US" sz="1200" kern="0" baseline="30000">
                          <a:effectLst/>
                        </a:rPr>
                        <a:t>*</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-.15</a:t>
                      </a:r>
                      <a:r>
                        <a:rPr lang="en-US" sz="1200" kern="0" baseline="30000">
                          <a:effectLst/>
                        </a:rPr>
                        <a:t>*</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367052631"/>
                  </a:ext>
                </a:extLst>
              </a:tr>
              <a:tr h="0">
                <a:tc>
                  <a:txBody>
                    <a:bodyPr/>
                    <a:lstStyle/>
                    <a:p>
                      <a:pPr marL="0" marR="0" indent="0">
                        <a:lnSpc>
                          <a:spcPct val="200000"/>
                        </a:lnSpc>
                        <a:spcBef>
                          <a:spcPts val="0"/>
                        </a:spcBef>
                        <a:spcAft>
                          <a:spcPts val="0"/>
                        </a:spcAft>
                      </a:pPr>
                      <a:r>
                        <a:rPr lang="en-US" sz="1200" kern="0">
                          <a:effectLst/>
                        </a:rPr>
                        <a:t>9.Rock Music</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 </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 </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 </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 </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 </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 </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 </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 </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 </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-.12</a:t>
                      </a:r>
                      <a:r>
                        <a:rPr lang="en-US" sz="1200" kern="0" baseline="30000">
                          <a:effectLst/>
                        </a:rPr>
                        <a:t>***</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-.25</a:t>
                      </a:r>
                      <a:r>
                        <a:rPr lang="en-US" sz="1200" kern="0" baseline="30000">
                          <a:effectLst/>
                        </a:rPr>
                        <a:t>*</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-.18</a:t>
                      </a:r>
                      <a:r>
                        <a:rPr lang="en-US" sz="1200" kern="0" baseline="30000">
                          <a:effectLst/>
                        </a:rPr>
                        <a:t>*</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3287246685"/>
                  </a:ext>
                </a:extLst>
              </a:tr>
              <a:tr h="0">
                <a:tc>
                  <a:txBody>
                    <a:bodyPr/>
                    <a:lstStyle/>
                    <a:p>
                      <a:pPr marL="0" marR="0" indent="0">
                        <a:lnSpc>
                          <a:spcPct val="200000"/>
                        </a:lnSpc>
                        <a:spcBef>
                          <a:spcPts val="0"/>
                        </a:spcBef>
                        <a:spcAft>
                          <a:spcPts val="0"/>
                        </a:spcAft>
                      </a:pPr>
                      <a:r>
                        <a:rPr lang="en-US" sz="1200" kern="0">
                          <a:effectLst/>
                        </a:rPr>
                        <a:t>10.Pop Music</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 </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 </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 </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 </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 </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 </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 </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 </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 </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 </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.28</a:t>
                      </a:r>
                      <a:r>
                        <a:rPr lang="en-US" sz="1200" kern="0" baseline="30000">
                          <a:effectLst/>
                        </a:rPr>
                        <a:t>*</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.05</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123065681"/>
                  </a:ext>
                </a:extLst>
              </a:tr>
              <a:tr h="0">
                <a:tc>
                  <a:txBody>
                    <a:bodyPr/>
                    <a:lstStyle/>
                    <a:p>
                      <a:pPr marL="0" marR="0" indent="0">
                        <a:lnSpc>
                          <a:spcPct val="200000"/>
                        </a:lnSpc>
                        <a:spcBef>
                          <a:spcPts val="0"/>
                        </a:spcBef>
                        <a:spcAft>
                          <a:spcPts val="0"/>
                        </a:spcAft>
                      </a:pPr>
                      <a:r>
                        <a:rPr lang="en-US" sz="1200" kern="0">
                          <a:effectLst/>
                        </a:rPr>
                        <a:t>11.Rap Music</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 </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 </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 </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 </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 </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 </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 </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 </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 </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 </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 </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.01</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64416229"/>
                  </a:ext>
                </a:extLst>
              </a:tr>
              <a:tr h="0">
                <a:tc>
                  <a:txBody>
                    <a:bodyPr/>
                    <a:lstStyle/>
                    <a:p>
                      <a:pPr marL="0" marR="0" indent="0">
                        <a:lnSpc>
                          <a:spcPct val="200000"/>
                        </a:lnSpc>
                        <a:spcBef>
                          <a:spcPts val="0"/>
                        </a:spcBef>
                        <a:spcAft>
                          <a:spcPts val="0"/>
                        </a:spcAft>
                      </a:pPr>
                      <a:r>
                        <a:rPr lang="en-US" sz="1200" kern="0">
                          <a:effectLst/>
                        </a:rPr>
                        <a:t>12.Religious Music</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 </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 </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 </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 </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 </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 </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 </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 </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 </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 </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 </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dirty="0">
                          <a:effectLst/>
                        </a:rPr>
                        <a:t> </a:t>
                      </a:r>
                      <a:endParaRPr lang="en-US" sz="1200" kern="1200" dirty="0">
                        <a:effectLst/>
                        <a:latin typeface="Cambria" panose="02040503050406030204" pitchFamily="18" charset="0"/>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2296384437"/>
                  </a:ext>
                </a:extLst>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2095967360"/>
              </p:ext>
            </p:extLst>
          </p:nvPr>
        </p:nvGraphicFramePr>
        <p:xfrm>
          <a:off x="16215457" y="15327882"/>
          <a:ext cx="11074036" cy="6267460"/>
        </p:xfrm>
        <a:graphic>
          <a:graphicData uri="http://schemas.openxmlformats.org/drawingml/2006/table">
            <a:tbl>
              <a:tblPr firstRow="1" firstCol="1" bandRow="1">
                <a:tableStyleId>{00A15C55-8517-42AA-B614-E9B94910E393}</a:tableStyleId>
              </a:tblPr>
              <a:tblGrid>
                <a:gridCol w="3025471">
                  <a:extLst>
                    <a:ext uri="{9D8B030D-6E8A-4147-A177-3AD203B41FA5}">
                      <a16:colId xmlns:a16="http://schemas.microsoft.com/office/drawing/2014/main" val="88907842"/>
                    </a:ext>
                  </a:extLst>
                </a:gridCol>
                <a:gridCol w="1254322">
                  <a:extLst>
                    <a:ext uri="{9D8B030D-6E8A-4147-A177-3AD203B41FA5}">
                      <a16:colId xmlns:a16="http://schemas.microsoft.com/office/drawing/2014/main" val="3523695662"/>
                    </a:ext>
                  </a:extLst>
                </a:gridCol>
                <a:gridCol w="1149795">
                  <a:extLst>
                    <a:ext uri="{9D8B030D-6E8A-4147-A177-3AD203B41FA5}">
                      <a16:colId xmlns:a16="http://schemas.microsoft.com/office/drawing/2014/main" val="3198480923"/>
                    </a:ext>
                  </a:extLst>
                </a:gridCol>
                <a:gridCol w="1149795">
                  <a:extLst>
                    <a:ext uri="{9D8B030D-6E8A-4147-A177-3AD203B41FA5}">
                      <a16:colId xmlns:a16="http://schemas.microsoft.com/office/drawing/2014/main" val="325332793"/>
                    </a:ext>
                  </a:extLst>
                </a:gridCol>
                <a:gridCol w="1045268">
                  <a:extLst>
                    <a:ext uri="{9D8B030D-6E8A-4147-A177-3AD203B41FA5}">
                      <a16:colId xmlns:a16="http://schemas.microsoft.com/office/drawing/2014/main" val="500834280"/>
                    </a:ext>
                  </a:extLst>
                </a:gridCol>
                <a:gridCol w="1149795">
                  <a:extLst>
                    <a:ext uri="{9D8B030D-6E8A-4147-A177-3AD203B41FA5}">
                      <a16:colId xmlns:a16="http://schemas.microsoft.com/office/drawing/2014/main" val="1075168349"/>
                    </a:ext>
                  </a:extLst>
                </a:gridCol>
                <a:gridCol w="1149795">
                  <a:extLst>
                    <a:ext uri="{9D8B030D-6E8A-4147-A177-3AD203B41FA5}">
                      <a16:colId xmlns:a16="http://schemas.microsoft.com/office/drawing/2014/main" val="2303810793"/>
                    </a:ext>
                  </a:extLst>
                </a:gridCol>
                <a:gridCol w="1149795">
                  <a:extLst>
                    <a:ext uri="{9D8B030D-6E8A-4147-A177-3AD203B41FA5}">
                      <a16:colId xmlns:a16="http://schemas.microsoft.com/office/drawing/2014/main" val="2547405771"/>
                    </a:ext>
                  </a:extLst>
                </a:gridCol>
              </a:tblGrid>
              <a:tr h="0">
                <a:tc>
                  <a:txBody>
                    <a:bodyPr/>
                    <a:lstStyle/>
                    <a:p>
                      <a:pPr marL="0" marR="0" indent="0">
                        <a:lnSpc>
                          <a:spcPct val="200000"/>
                        </a:lnSpc>
                        <a:spcBef>
                          <a:spcPts val="0"/>
                        </a:spcBef>
                        <a:spcAft>
                          <a:spcPts val="0"/>
                        </a:spcAft>
                      </a:pPr>
                      <a:r>
                        <a:rPr lang="en-US" sz="1200" kern="0">
                          <a:effectLst/>
                        </a:rPr>
                        <a:t> </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13.</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14.</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15.</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16.</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17.</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18.</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19.</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735172971"/>
                  </a:ext>
                </a:extLst>
              </a:tr>
              <a:tr h="0">
                <a:tc>
                  <a:txBody>
                    <a:bodyPr/>
                    <a:lstStyle/>
                    <a:p>
                      <a:pPr marL="0" marR="0" indent="0">
                        <a:lnSpc>
                          <a:spcPct val="200000"/>
                        </a:lnSpc>
                        <a:spcBef>
                          <a:spcPts val="0"/>
                        </a:spcBef>
                        <a:spcAft>
                          <a:spcPts val="0"/>
                        </a:spcAft>
                      </a:pPr>
                      <a:r>
                        <a:rPr lang="en-US" sz="1200" kern="0">
                          <a:effectLst/>
                        </a:rPr>
                        <a:t>1.Political Orientation</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.04</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.09</a:t>
                      </a:r>
                      <a:r>
                        <a:rPr lang="en-US" sz="1200" kern="0" baseline="30000">
                          <a:effectLst/>
                        </a:rPr>
                        <a:t>***</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-.14</a:t>
                      </a:r>
                      <a:r>
                        <a:rPr lang="en-US" sz="1200" kern="0" baseline="30000">
                          <a:effectLst/>
                        </a:rPr>
                        <a:t>**</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-.06</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.12</a:t>
                      </a:r>
                      <a:r>
                        <a:rPr lang="en-US" sz="1200" kern="0" baseline="30000">
                          <a:effectLst/>
                        </a:rPr>
                        <a:t>**</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.03</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-.10</a:t>
                      </a:r>
                      <a:r>
                        <a:rPr lang="en-US" sz="1200" kern="0" baseline="30000">
                          <a:effectLst/>
                        </a:rPr>
                        <a:t>***</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2695246441"/>
                  </a:ext>
                </a:extLst>
              </a:tr>
              <a:tr h="0">
                <a:tc>
                  <a:txBody>
                    <a:bodyPr/>
                    <a:lstStyle/>
                    <a:p>
                      <a:pPr marL="0" marR="0" indent="0">
                        <a:lnSpc>
                          <a:spcPct val="200000"/>
                        </a:lnSpc>
                        <a:spcBef>
                          <a:spcPts val="0"/>
                        </a:spcBef>
                        <a:spcAft>
                          <a:spcPts val="0"/>
                        </a:spcAft>
                      </a:pPr>
                      <a:r>
                        <a:rPr lang="en-US" sz="1200" kern="0">
                          <a:effectLst/>
                        </a:rPr>
                        <a:t>2.Clinton Preference</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-.08</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-.00</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-.01</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.15</a:t>
                      </a:r>
                      <a:r>
                        <a:rPr lang="en-US" sz="1200" kern="0" baseline="30000">
                          <a:effectLst/>
                        </a:rPr>
                        <a:t>*</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-.18</a:t>
                      </a:r>
                      <a:r>
                        <a:rPr lang="en-US" sz="1200" kern="0" baseline="30000">
                          <a:effectLst/>
                        </a:rPr>
                        <a:t>*</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.19</a:t>
                      </a:r>
                      <a:r>
                        <a:rPr lang="en-US" sz="1200" kern="0" baseline="30000">
                          <a:effectLst/>
                        </a:rPr>
                        <a:t>*</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-.02</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1253317474"/>
                  </a:ext>
                </a:extLst>
              </a:tr>
              <a:tr h="0">
                <a:tc>
                  <a:txBody>
                    <a:bodyPr/>
                    <a:lstStyle/>
                    <a:p>
                      <a:pPr marL="0" marR="0" indent="0">
                        <a:lnSpc>
                          <a:spcPct val="200000"/>
                        </a:lnSpc>
                        <a:spcBef>
                          <a:spcPts val="0"/>
                        </a:spcBef>
                        <a:spcAft>
                          <a:spcPts val="0"/>
                        </a:spcAft>
                      </a:pPr>
                      <a:r>
                        <a:rPr lang="en-US" sz="1200" kern="0">
                          <a:effectLst/>
                        </a:rPr>
                        <a:t>3.Cruz Preference</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.07</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.09</a:t>
                      </a:r>
                      <a:r>
                        <a:rPr lang="en-US" sz="1200" kern="0" baseline="30000">
                          <a:effectLst/>
                        </a:rPr>
                        <a:t>***</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.04</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-.07</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.09</a:t>
                      </a:r>
                      <a:r>
                        <a:rPr lang="en-US" sz="1200" kern="0" baseline="30000">
                          <a:effectLst/>
                        </a:rPr>
                        <a:t>***</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-.05</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-.03</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3671187816"/>
                  </a:ext>
                </a:extLst>
              </a:tr>
              <a:tr h="0">
                <a:tc>
                  <a:txBody>
                    <a:bodyPr/>
                    <a:lstStyle/>
                    <a:p>
                      <a:pPr marL="0" marR="0" indent="0">
                        <a:lnSpc>
                          <a:spcPct val="200000"/>
                        </a:lnSpc>
                        <a:spcBef>
                          <a:spcPts val="0"/>
                        </a:spcBef>
                        <a:spcAft>
                          <a:spcPts val="0"/>
                        </a:spcAft>
                      </a:pPr>
                      <a:r>
                        <a:rPr lang="en-US" sz="1200" kern="0">
                          <a:effectLst/>
                        </a:rPr>
                        <a:t>4.Kasich Preference</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-.01</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.07</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-.08</a:t>
                      </a:r>
                      <a:r>
                        <a:rPr lang="en-US" sz="1200" kern="0" baseline="30000">
                          <a:effectLst/>
                        </a:rPr>
                        <a:t>#</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-.07</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.08</a:t>
                      </a:r>
                      <a:r>
                        <a:rPr lang="en-US" sz="1200" kern="0" baseline="30000">
                          <a:effectLst/>
                        </a:rPr>
                        <a:t>#</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-.01</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-.06</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3926623818"/>
                  </a:ext>
                </a:extLst>
              </a:tr>
              <a:tr h="0">
                <a:tc>
                  <a:txBody>
                    <a:bodyPr/>
                    <a:lstStyle/>
                    <a:p>
                      <a:pPr marL="0" marR="0" indent="0">
                        <a:lnSpc>
                          <a:spcPct val="200000"/>
                        </a:lnSpc>
                        <a:spcBef>
                          <a:spcPts val="0"/>
                        </a:spcBef>
                        <a:spcAft>
                          <a:spcPts val="0"/>
                        </a:spcAft>
                      </a:pPr>
                      <a:r>
                        <a:rPr lang="en-US" sz="1200" kern="0">
                          <a:effectLst/>
                        </a:rPr>
                        <a:t>5.Trump Preference</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.00</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.08</a:t>
                      </a:r>
                      <a:r>
                        <a:rPr lang="en-US" sz="1200" kern="0" baseline="30000">
                          <a:effectLst/>
                        </a:rPr>
                        <a:t>#</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-.08</a:t>
                      </a:r>
                      <a:r>
                        <a:rPr lang="en-US" sz="1200" kern="0" baseline="30000">
                          <a:effectLst/>
                        </a:rPr>
                        <a:t>#</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-.20</a:t>
                      </a:r>
                      <a:r>
                        <a:rPr lang="en-US" sz="1200" kern="0" baseline="30000">
                          <a:effectLst/>
                        </a:rPr>
                        <a:t>*</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.25</a:t>
                      </a:r>
                      <a:r>
                        <a:rPr lang="en-US" sz="1200" kern="0" baseline="30000">
                          <a:effectLst/>
                        </a:rPr>
                        <a:t>*</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-.10</a:t>
                      </a:r>
                      <a:r>
                        <a:rPr lang="en-US" sz="1200" kern="0" baseline="30000">
                          <a:effectLst/>
                        </a:rPr>
                        <a:t>***</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-.05</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4179883697"/>
                  </a:ext>
                </a:extLst>
              </a:tr>
              <a:tr h="0">
                <a:tc>
                  <a:txBody>
                    <a:bodyPr/>
                    <a:lstStyle/>
                    <a:p>
                      <a:pPr marL="0" marR="0" indent="0">
                        <a:lnSpc>
                          <a:spcPct val="200000"/>
                        </a:lnSpc>
                        <a:spcBef>
                          <a:spcPts val="0"/>
                        </a:spcBef>
                        <a:spcAft>
                          <a:spcPts val="0"/>
                        </a:spcAft>
                      </a:pPr>
                      <a:r>
                        <a:rPr lang="en-US" sz="1200" kern="0">
                          <a:effectLst/>
                        </a:rPr>
                        <a:t>6.Saunders Preference</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.02</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-.15</a:t>
                      </a:r>
                      <a:r>
                        <a:rPr lang="en-US" sz="1200" kern="0" baseline="30000">
                          <a:effectLst/>
                        </a:rPr>
                        <a:t>**</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.09</a:t>
                      </a:r>
                      <a:r>
                        <a:rPr lang="en-US" sz="1200" kern="0" baseline="30000">
                          <a:effectLst/>
                        </a:rPr>
                        <a:t>#</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.12</a:t>
                      </a:r>
                      <a:r>
                        <a:rPr lang="en-US" sz="1200" kern="0" baseline="30000">
                          <a:effectLst/>
                        </a:rPr>
                        <a:t>**</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-.16</a:t>
                      </a:r>
                      <a:r>
                        <a:rPr lang="en-US" sz="1200" kern="0" baseline="30000">
                          <a:effectLst/>
                        </a:rPr>
                        <a:t>*</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-.04</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.11</a:t>
                      </a:r>
                      <a:r>
                        <a:rPr lang="en-US" sz="1200" kern="0" baseline="30000">
                          <a:effectLst/>
                        </a:rPr>
                        <a:t>***</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2166633109"/>
                  </a:ext>
                </a:extLst>
              </a:tr>
              <a:tr h="0">
                <a:tc>
                  <a:txBody>
                    <a:bodyPr/>
                    <a:lstStyle/>
                    <a:p>
                      <a:pPr marL="0" marR="0" indent="0">
                        <a:lnSpc>
                          <a:spcPct val="200000"/>
                        </a:lnSpc>
                        <a:spcBef>
                          <a:spcPts val="0"/>
                        </a:spcBef>
                        <a:spcAft>
                          <a:spcPts val="0"/>
                        </a:spcAft>
                      </a:pPr>
                      <a:r>
                        <a:rPr lang="en-US" sz="1200" kern="0">
                          <a:effectLst/>
                        </a:rPr>
                        <a:t>7.Music Involvement</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.02</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-.09</a:t>
                      </a:r>
                      <a:r>
                        <a:rPr lang="en-US" sz="1200" kern="0" baseline="30000">
                          <a:effectLst/>
                        </a:rPr>
                        <a:t>#</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.10</a:t>
                      </a:r>
                      <a:r>
                        <a:rPr lang="en-US" sz="1200" kern="0" baseline="30000">
                          <a:effectLst/>
                        </a:rPr>
                        <a:t>***</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.13</a:t>
                      </a:r>
                      <a:r>
                        <a:rPr lang="en-US" sz="1200" kern="0" baseline="30000">
                          <a:effectLst/>
                        </a:rPr>
                        <a:t>*</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-.14</a:t>
                      </a:r>
                      <a:r>
                        <a:rPr lang="en-US" sz="1200" kern="0" baseline="30000">
                          <a:effectLst/>
                        </a:rPr>
                        <a:t>**</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-.00</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.07</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491565133"/>
                  </a:ext>
                </a:extLst>
              </a:tr>
              <a:tr h="0">
                <a:tc>
                  <a:txBody>
                    <a:bodyPr/>
                    <a:lstStyle/>
                    <a:p>
                      <a:pPr marL="0" marR="0" indent="0">
                        <a:lnSpc>
                          <a:spcPct val="200000"/>
                        </a:lnSpc>
                        <a:spcBef>
                          <a:spcPts val="0"/>
                        </a:spcBef>
                        <a:spcAft>
                          <a:spcPts val="0"/>
                        </a:spcAft>
                      </a:pPr>
                      <a:r>
                        <a:rPr lang="en-US" sz="1200" kern="0">
                          <a:effectLst/>
                        </a:rPr>
                        <a:t>8.Alternative Music</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.07</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-.07</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-.03</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-.26</a:t>
                      </a:r>
                      <a:r>
                        <a:rPr lang="en-US" sz="1200" kern="0" baseline="30000">
                          <a:effectLst/>
                        </a:rPr>
                        <a:t>*</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.17</a:t>
                      </a:r>
                      <a:r>
                        <a:rPr lang="en-US" sz="1200" kern="0" baseline="30000">
                          <a:effectLst/>
                        </a:rPr>
                        <a:t>*</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-.02</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.04</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886294806"/>
                  </a:ext>
                </a:extLst>
              </a:tr>
              <a:tr h="0">
                <a:tc>
                  <a:txBody>
                    <a:bodyPr/>
                    <a:lstStyle/>
                    <a:p>
                      <a:pPr marL="0" marR="0" indent="0">
                        <a:lnSpc>
                          <a:spcPct val="200000"/>
                        </a:lnSpc>
                        <a:spcBef>
                          <a:spcPts val="0"/>
                        </a:spcBef>
                        <a:spcAft>
                          <a:spcPts val="0"/>
                        </a:spcAft>
                      </a:pPr>
                      <a:r>
                        <a:rPr lang="en-US" sz="1200" kern="0">
                          <a:effectLst/>
                        </a:rPr>
                        <a:t>9.Rock Music</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.09</a:t>
                      </a:r>
                      <a:r>
                        <a:rPr lang="en-US" sz="1200" kern="0" baseline="30000">
                          <a:effectLst/>
                        </a:rPr>
                        <a:t>#</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-.04</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-.24</a:t>
                      </a:r>
                      <a:r>
                        <a:rPr lang="en-US" sz="1200" kern="0" baseline="30000">
                          <a:effectLst/>
                        </a:rPr>
                        <a:t>*</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-.27</a:t>
                      </a:r>
                      <a:r>
                        <a:rPr lang="en-US" sz="1200" kern="0" baseline="30000">
                          <a:effectLst/>
                        </a:rPr>
                        <a:t>*</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.20</a:t>
                      </a:r>
                      <a:r>
                        <a:rPr lang="en-US" sz="1200" kern="0" baseline="30000">
                          <a:effectLst/>
                        </a:rPr>
                        <a:t>*</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.03</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-.02</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973350752"/>
                  </a:ext>
                </a:extLst>
              </a:tr>
              <a:tr h="0">
                <a:tc>
                  <a:txBody>
                    <a:bodyPr/>
                    <a:lstStyle/>
                    <a:p>
                      <a:pPr marL="0" marR="0" indent="0">
                        <a:lnSpc>
                          <a:spcPct val="200000"/>
                        </a:lnSpc>
                        <a:spcBef>
                          <a:spcPts val="0"/>
                        </a:spcBef>
                        <a:spcAft>
                          <a:spcPts val="0"/>
                        </a:spcAft>
                      </a:pPr>
                      <a:r>
                        <a:rPr lang="en-US" sz="1200" kern="0">
                          <a:effectLst/>
                        </a:rPr>
                        <a:t>10.Pop Music</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-.06</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.02</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.26</a:t>
                      </a:r>
                      <a:r>
                        <a:rPr lang="en-US" sz="1200" kern="0" baseline="30000">
                          <a:effectLst/>
                        </a:rPr>
                        <a:t>*</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-.07</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-.01</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.07</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.04</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2240921280"/>
                  </a:ext>
                </a:extLst>
              </a:tr>
              <a:tr h="0">
                <a:tc>
                  <a:txBody>
                    <a:bodyPr/>
                    <a:lstStyle/>
                    <a:p>
                      <a:pPr marL="0" marR="0" indent="0">
                        <a:lnSpc>
                          <a:spcPct val="200000"/>
                        </a:lnSpc>
                        <a:spcBef>
                          <a:spcPts val="0"/>
                        </a:spcBef>
                        <a:spcAft>
                          <a:spcPts val="0"/>
                        </a:spcAft>
                      </a:pPr>
                      <a:r>
                        <a:rPr lang="en-US" sz="1200" kern="0">
                          <a:effectLst/>
                        </a:rPr>
                        <a:t>11.Rap Music</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-.27</a:t>
                      </a:r>
                      <a:r>
                        <a:rPr lang="en-US" sz="1200" kern="0" baseline="30000">
                          <a:effectLst/>
                        </a:rPr>
                        <a:t>*</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-.02</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-.03</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.24</a:t>
                      </a:r>
                      <a:r>
                        <a:rPr lang="en-US" sz="1200" kern="0" baseline="30000">
                          <a:effectLst/>
                        </a:rPr>
                        <a:t>*</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-.22</a:t>
                      </a:r>
                      <a:r>
                        <a:rPr lang="en-US" sz="1200" kern="0" baseline="30000">
                          <a:effectLst/>
                        </a:rPr>
                        <a:t>*</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.05</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.04</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929541159"/>
                  </a:ext>
                </a:extLst>
              </a:tr>
              <a:tr h="0">
                <a:tc>
                  <a:txBody>
                    <a:bodyPr/>
                    <a:lstStyle/>
                    <a:p>
                      <a:pPr marL="0" marR="0" indent="0">
                        <a:lnSpc>
                          <a:spcPct val="200000"/>
                        </a:lnSpc>
                        <a:spcBef>
                          <a:spcPts val="0"/>
                        </a:spcBef>
                        <a:spcAft>
                          <a:spcPts val="0"/>
                        </a:spcAft>
                      </a:pPr>
                      <a:r>
                        <a:rPr lang="en-US" sz="1200" kern="0">
                          <a:effectLst/>
                        </a:rPr>
                        <a:t>12.Religious Music</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.10</a:t>
                      </a:r>
                      <a:r>
                        <a:rPr lang="en-US" sz="1200" kern="0" baseline="30000">
                          <a:effectLst/>
                        </a:rPr>
                        <a:t>***</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-.04</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.11</a:t>
                      </a:r>
                      <a:r>
                        <a:rPr lang="en-US" sz="1200" kern="0" baseline="30000">
                          <a:effectLst/>
                        </a:rPr>
                        <a:t>***</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-.29</a:t>
                      </a:r>
                      <a:r>
                        <a:rPr lang="en-US" sz="1200" kern="0" baseline="30000">
                          <a:effectLst/>
                        </a:rPr>
                        <a:t>*</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-.20</a:t>
                      </a:r>
                      <a:r>
                        <a:rPr lang="en-US" sz="1200" kern="0" baseline="30000">
                          <a:effectLst/>
                        </a:rPr>
                        <a:t>*</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.03</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-.06</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4272420691"/>
                  </a:ext>
                </a:extLst>
              </a:tr>
              <a:tr h="0">
                <a:tc>
                  <a:txBody>
                    <a:bodyPr/>
                    <a:lstStyle/>
                    <a:p>
                      <a:pPr marL="0" marR="0" indent="0">
                        <a:lnSpc>
                          <a:spcPct val="200000"/>
                        </a:lnSpc>
                        <a:spcBef>
                          <a:spcPts val="0"/>
                        </a:spcBef>
                        <a:spcAft>
                          <a:spcPts val="0"/>
                        </a:spcAft>
                      </a:pPr>
                      <a:r>
                        <a:rPr lang="en-US" sz="1200" kern="0">
                          <a:effectLst/>
                        </a:rPr>
                        <a:t>13.Age</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 </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-.17</a:t>
                      </a:r>
                      <a:r>
                        <a:rPr lang="en-US" sz="1200" kern="0" baseline="30000">
                          <a:effectLst/>
                        </a:rPr>
                        <a:t>*</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.06</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-.05</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.08</a:t>
                      </a:r>
                      <a:r>
                        <a:rPr lang="en-US" sz="1200" kern="0" baseline="30000">
                          <a:effectLst/>
                        </a:rPr>
                        <a:t>#</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-.07</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-.07</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549692641"/>
                  </a:ext>
                </a:extLst>
              </a:tr>
              <a:tr h="0">
                <a:tc>
                  <a:txBody>
                    <a:bodyPr/>
                    <a:lstStyle/>
                    <a:p>
                      <a:pPr marL="0" marR="0" indent="0">
                        <a:lnSpc>
                          <a:spcPct val="200000"/>
                        </a:lnSpc>
                        <a:spcBef>
                          <a:spcPts val="0"/>
                        </a:spcBef>
                        <a:spcAft>
                          <a:spcPts val="0"/>
                        </a:spcAft>
                      </a:pPr>
                      <a:r>
                        <a:rPr lang="en-US" sz="1200" kern="0">
                          <a:effectLst/>
                        </a:rPr>
                        <a:t>14.Social Class</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 </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 </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.02</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-.12</a:t>
                      </a:r>
                      <a:r>
                        <a:rPr lang="en-US" sz="1200" kern="0" baseline="30000">
                          <a:effectLst/>
                        </a:rPr>
                        <a:t>**</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.11</a:t>
                      </a:r>
                      <a:r>
                        <a:rPr lang="en-US" sz="1200" kern="0" baseline="30000">
                          <a:effectLst/>
                        </a:rPr>
                        <a:t>***</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.02</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.00</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1554214340"/>
                  </a:ext>
                </a:extLst>
              </a:tr>
              <a:tr h="0">
                <a:tc>
                  <a:txBody>
                    <a:bodyPr/>
                    <a:lstStyle/>
                    <a:p>
                      <a:pPr marL="0" marR="0" indent="0">
                        <a:lnSpc>
                          <a:spcPct val="200000"/>
                        </a:lnSpc>
                        <a:spcBef>
                          <a:spcPts val="0"/>
                        </a:spcBef>
                        <a:spcAft>
                          <a:spcPts val="0"/>
                        </a:spcAft>
                      </a:pPr>
                      <a:r>
                        <a:rPr lang="en-US" sz="1200" kern="0">
                          <a:effectLst/>
                        </a:rPr>
                        <a:t>15.Gender</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 </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 </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 </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.02</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-.02</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-.06</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.05</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1247428631"/>
                  </a:ext>
                </a:extLst>
              </a:tr>
              <a:tr h="0">
                <a:tc>
                  <a:txBody>
                    <a:bodyPr/>
                    <a:lstStyle/>
                    <a:p>
                      <a:pPr marL="0" marR="0" indent="0">
                        <a:lnSpc>
                          <a:spcPct val="200000"/>
                        </a:lnSpc>
                        <a:spcBef>
                          <a:spcPts val="0"/>
                        </a:spcBef>
                        <a:spcAft>
                          <a:spcPts val="0"/>
                        </a:spcAft>
                      </a:pPr>
                      <a:r>
                        <a:rPr lang="en-US" sz="1200" kern="0">
                          <a:effectLst/>
                        </a:rPr>
                        <a:t>16.Black</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 </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 </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 </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 </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-.44</a:t>
                      </a:r>
                      <a:r>
                        <a:rPr lang="en-US" sz="1200" kern="0" baseline="30000">
                          <a:effectLst/>
                        </a:rPr>
                        <a:t>*</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-.12</a:t>
                      </a:r>
                      <a:r>
                        <a:rPr lang="en-US" sz="1200" kern="0" baseline="30000">
                          <a:effectLst/>
                        </a:rPr>
                        <a:t>**</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-.23</a:t>
                      </a:r>
                      <a:r>
                        <a:rPr lang="en-US" sz="1200" kern="0" baseline="30000">
                          <a:effectLst/>
                        </a:rPr>
                        <a:t>*</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4012604751"/>
                  </a:ext>
                </a:extLst>
              </a:tr>
              <a:tr h="0">
                <a:tc>
                  <a:txBody>
                    <a:bodyPr/>
                    <a:lstStyle/>
                    <a:p>
                      <a:pPr marL="0" marR="0" indent="0">
                        <a:lnSpc>
                          <a:spcPct val="200000"/>
                        </a:lnSpc>
                        <a:spcBef>
                          <a:spcPts val="0"/>
                        </a:spcBef>
                        <a:spcAft>
                          <a:spcPts val="0"/>
                        </a:spcAft>
                      </a:pPr>
                      <a:r>
                        <a:rPr lang="en-US" sz="1200" kern="0">
                          <a:effectLst/>
                        </a:rPr>
                        <a:t>17.White</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 </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 </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 </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 </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 </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-.27</a:t>
                      </a:r>
                      <a:r>
                        <a:rPr lang="en-US" sz="1200" kern="0" baseline="30000">
                          <a:effectLst/>
                        </a:rPr>
                        <a:t>*</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-.54</a:t>
                      </a:r>
                      <a:r>
                        <a:rPr lang="en-US" sz="1200" kern="0" baseline="30000">
                          <a:effectLst/>
                        </a:rPr>
                        <a:t>*</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1817713349"/>
                  </a:ext>
                </a:extLst>
              </a:tr>
              <a:tr h="0">
                <a:tc>
                  <a:txBody>
                    <a:bodyPr/>
                    <a:lstStyle/>
                    <a:p>
                      <a:pPr marL="0" marR="0" indent="0">
                        <a:lnSpc>
                          <a:spcPct val="200000"/>
                        </a:lnSpc>
                        <a:spcBef>
                          <a:spcPts val="0"/>
                        </a:spcBef>
                        <a:spcAft>
                          <a:spcPts val="0"/>
                        </a:spcAft>
                      </a:pPr>
                      <a:r>
                        <a:rPr lang="en-US" sz="1200" kern="0">
                          <a:effectLst/>
                        </a:rPr>
                        <a:t>18.Asian</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 </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 </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 </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 </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 </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 </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-.14</a:t>
                      </a:r>
                      <a:r>
                        <a:rPr lang="en-US" sz="1200" kern="0" baseline="30000">
                          <a:effectLst/>
                        </a:rPr>
                        <a:t>**</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1773987996"/>
                  </a:ext>
                </a:extLst>
              </a:tr>
              <a:tr h="0">
                <a:tc>
                  <a:txBody>
                    <a:bodyPr/>
                    <a:lstStyle/>
                    <a:p>
                      <a:pPr marL="0" marR="0" indent="0">
                        <a:lnSpc>
                          <a:spcPct val="200000"/>
                        </a:lnSpc>
                        <a:spcBef>
                          <a:spcPts val="0"/>
                        </a:spcBef>
                        <a:spcAft>
                          <a:spcPts val="0"/>
                        </a:spcAft>
                      </a:pPr>
                      <a:r>
                        <a:rPr lang="en-US" sz="1200" kern="0">
                          <a:effectLst/>
                        </a:rPr>
                        <a:t>19.Hispanic</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 </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 </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 </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 </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 </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 </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dirty="0">
                          <a:effectLst/>
                        </a:rPr>
                        <a:t> </a:t>
                      </a:r>
                      <a:endParaRPr lang="en-US" sz="1200" kern="1200" dirty="0">
                        <a:effectLst/>
                        <a:latin typeface="Cambria" panose="02040503050406030204" pitchFamily="18" charset="0"/>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2927545797"/>
                  </a:ext>
                </a:extLst>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3356238105"/>
              </p:ext>
            </p:extLst>
          </p:nvPr>
        </p:nvGraphicFramePr>
        <p:xfrm>
          <a:off x="16218550" y="21943513"/>
          <a:ext cx="11152075" cy="2506984"/>
        </p:xfrm>
        <a:graphic>
          <a:graphicData uri="http://schemas.openxmlformats.org/drawingml/2006/table">
            <a:tbl>
              <a:tblPr firstRow="1" firstCol="1" bandRow="1">
                <a:tableStyleId>{00A15C55-8517-42AA-B614-E9B94910E393}</a:tableStyleId>
              </a:tblPr>
              <a:tblGrid>
                <a:gridCol w="1677485">
                  <a:extLst>
                    <a:ext uri="{9D8B030D-6E8A-4147-A177-3AD203B41FA5}">
                      <a16:colId xmlns:a16="http://schemas.microsoft.com/office/drawing/2014/main" val="2059916679"/>
                    </a:ext>
                  </a:extLst>
                </a:gridCol>
                <a:gridCol w="792993">
                  <a:extLst>
                    <a:ext uri="{9D8B030D-6E8A-4147-A177-3AD203B41FA5}">
                      <a16:colId xmlns:a16="http://schemas.microsoft.com/office/drawing/2014/main" val="3651697912"/>
                    </a:ext>
                  </a:extLst>
                </a:gridCol>
                <a:gridCol w="712316">
                  <a:extLst>
                    <a:ext uri="{9D8B030D-6E8A-4147-A177-3AD203B41FA5}">
                      <a16:colId xmlns:a16="http://schemas.microsoft.com/office/drawing/2014/main" val="161882835"/>
                    </a:ext>
                  </a:extLst>
                </a:gridCol>
                <a:gridCol w="796928">
                  <a:extLst>
                    <a:ext uri="{9D8B030D-6E8A-4147-A177-3AD203B41FA5}">
                      <a16:colId xmlns:a16="http://schemas.microsoft.com/office/drawing/2014/main" val="1591398776"/>
                    </a:ext>
                  </a:extLst>
                </a:gridCol>
                <a:gridCol w="708381">
                  <a:extLst>
                    <a:ext uri="{9D8B030D-6E8A-4147-A177-3AD203B41FA5}">
                      <a16:colId xmlns:a16="http://schemas.microsoft.com/office/drawing/2014/main" val="1322825046"/>
                    </a:ext>
                  </a:extLst>
                </a:gridCol>
                <a:gridCol w="885476">
                  <a:extLst>
                    <a:ext uri="{9D8B030D-6E8A-4147-A177-3AD203B41FA5}">
                      <a16:colId xmlns:a16="http://schemas.microsoft.com/office/drawing/2014/main" val="3840486553"/>
                    </a:ext>
                  </a:extLst>
                </a:gridCol>
                <a:gridCol w="796928">
                  <a:extLst>
                    <a:ext uri="{9D8B030D-6E8A-4147-A177-3AD203B41FA5}">
                      <a16:colId xmlns:a16="http://schemas.microsoft.com/office/drawing/2014/main" val="2588494388"/>
                    </a:ext>
                  </a:extLst>
                </a:gridCol>
                <a:gridCol w="796928">
                  <a:extLst>
                    <a:ext uri="{9D8B030D-6E8A-4147-A177-3AD203B41FA5}">
                      <a16:colId xmlns:a16="http://schemas.microsoft.com/office/drawing/2014/main" val="3175264893"/>
                    </a:ext>
                  </a:extLst>
                </a:gridCol>
                <a:gridCol w="708381">
                  <a:extLst>
                    <a:ext uri="{9D8B030D-6E8A-4147-A177-3AD203B41FA5}">
                      <a16:colId xmlns:a16="http://schemas.microsoft.com/office/drawing/2014/main" val="876068784"/>
                    </a:ext>
                  </a:extLst>
                </a:gridCol>
                <a:gridCol w="796928">
                  <a:extLst>
                    <a:ext uri="{9D8B030D-6E8A-4147-A177-3AD203B41FA5}">
                      <a16:colId xmlns:a16="http://schemas.microsoft.com/office/drawing/2014/main" val="143038288"/>
                    </a:ext>
                  </a:extLst>
                </a:gridCol>
                <a:gridCol w="619832">
                  <a:extLst>
                    <a:ext uri="{9D8B030D-6E8A-4147-A177-3AD203B41FA5}">
                      <a16:colId xmlns:a16="http://schemas.microsoft.com/office/drawing/2014/main" val="448372606"/>
                    </a:ext>
                  </a:extLst>
                </a:gridCol>
                <a:gridCol w="885476">
                  <a:extLst>
                    <a:ext uri="{9D8B030D-6E8A-4147-A177-3AD203B41FA5}">
                      <a16:colId xmlns:a16="http://schemas.microsoft.com/office/drawing/2014/main" val="3963819246"/>
                    </a:ext>
                  </a:extLst>
                </a:gridCol>
                <a:gridCol w="974023">
                  <a:extLst>
                    <a:ext uri="{9D8B030D-6E8A-4147-A177-3AD203B41FA5}">
                      <a16:colId xmlns:a16="http://schemas.microsoft.com/office/drawing/2014/main" val="4120745431"/>
                    </a:ext>
                  </a:extLst>
                </a:gridCol>
              </a:tblGrid>
              <a:tr h="0">
                <a:tc>
                  <a:txBody>
                    <a:bodyPr/>
                    <a:lstStyle/>
                    <a:p>
                      <a:pPr marL="0" marR="0" indent="0">
                        <a:lnSpc>
                          <a:spcPct val="200000"/>
                        </a:lnSpc>
                        <a:spcBef>
                          <a:spcPts val="0"/>
                        </a:spcBef>
                        <a:spcAft>
                          <a:spcPts val="0"/>
                        </a:spcAft>
                      </a:pPr>
                      <a:r>
                        <a:rPr lang="en-US" sz="1200" kern="0">
                          <a:effectLst/>
                        </a:rPr>
                        <a:t> </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1.</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2.</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3.</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4.</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5.</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6.</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7.</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8.</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9.</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10.</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11.</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12.</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2958060474"/>
                  </a:ext>
                </a:extLst>
              </a:tr>
              <a:tr h="0">
                <a:tc>
                  <a:txBody>
                    <a:bodyPr/>
                    <a:lstStyle/>
                    <a:p>
                      <a:pPr marL="0" marR="0" indent="0">
                        <a:lnSpc>
                          <a:spcPct val="200000"/>
                        </a:lnSpc>
                        <a:spcBef>
                          <a:spcPts val="0"/>
                        </a:spcBef>
                        <a:spcAft>
                          <a:spcPts val="0"/>
                        </a:spcAft>
                      </a:pPr>
                      <a:r>
                        <a:rPr lang="en-US" sz="1200" kern="0">
                          <a:effectLst/>
                        </a:rPr>
                        <a:t>13.Age</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.04</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-.08</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.07</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-.01</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.00</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.02</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.02</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.07</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.09</a:t>
                      </a:r>
                      <a:r>
                        <a:rPr lang="en-US" sz="1200" kern="0" baseline="30000">
                          <a:effectLst/>
                        </a:rPr>
                        <a:t>#</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-.06</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-.27</a:t>
                      </a:r>
                      <a:r>
                        <a:rPr lang="en-US" sz="1200" kern="0" baseline="30000">
                          <a:effectLst/>
                        </a:rPr>
                        <a:t>*</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.10</a:t>
                      </a:r>
                      <a:r>
                        <a:rPr lang="en-US" sz="1200" kern="0" baseline="30000">
                          <a:effectLst/>
                        </a:rPr>
                        <a:t>***</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461766456"/>
                  </a:ext>
                </a:extLst>
              </a:tr>
              <a:tr h="0">
                <a:tc>
                  <a:txBody>
                    <a:bodyPr/>
                    <a:lstStyle/>
                    <a:p>
                      <a:pPr marL="0" marR="0" indent="0">
                        <a:lnSpc>
                          <a:spcPct val="200000"/>
                        </a:lnSpc>
                        <a:spcBef>
                          <a:spcPts val="0"/>
                        </a:spcBef>
                        <a:spcAft>
                          <a:spcPts val="0"/>
                        </a:spcAft>
                      </a:pPr>
                      <a:r>
                        <a:rPr lang="en-US" sz="1200" kern="0">
                          <a:effectLst/>
                        </a:rPr>
                        <a:t>14.Social Class</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.09</a:t>
                      </a:r>
                      <a:r>
                        <a:rPr lang="en-US" sz="1200" kern="0" baseline="30000">
                          <a:effectLst/>
                        </a:rPr>
                        <a:t>***</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-.00</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.09</a:t>
                      </a:r>
                      <a:r>
                        <a:rPr lang="en-US" sz="1200" kern="0" baseline="30000">
                          <a:effectLst/>
                        </a:rPr>
                        <a:t>***</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.07</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.08</a:t>
                      </a:r>
                      <a:r>
                        <a:rPr lang="en-US" sz="1200" kern="0" baseline="30000">
                          <a:effectLst/>
                        </a:rPr>
                        <a:t>#</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-.15</a:t>
                      </a:r>
                      <a:r>
                        <a:rPr lang="en-US" sz="1200" kern="0" baseline="30000">
                          <a:effectLst/>
                        </a:rPr>
                        <a:t>**</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-.09</a:t>
                      </a:r>
                      <a:r>
                        <a:rPr lang="en-US" sz="1200" kern="0" baseline="30000">
                          <a:effectLst/>
                        </a:rPr>
                        <a:t>#</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-.07</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-.04</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.02</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-.02</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-.04</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505229434"/>
                  </a:ext>
                </a:extLst>
              </a:tr>
              <a:tr h="0">
                <a:tc>
                  <a:txBody>
                    <a:bodyPr/>
                    <a:lstStyle/>
                    <a:p>
                      <a:pPr marL="0" marR="0" indent="0">
                        <a:lnSpc>
                          <a:spcPct val="200000"/>
                        </a:lnSpc>
                        <a:spcBef>
                          <a:spcPts val="0"/>
                        </a:spcBef>
                        <a:spcAft>
                          <a:spcPts val="0"/>
                        </a:spcAft>
                      </a:pPr>
                      <a:r>
                        <a:rPr lang="en-US" sz="1200" kern="0">
                          <a:effectLst/>
                        </a:rPr>
                        <a:t>15.Gender</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-.14</a:t>
                      </a:r>
                      <a:r>
                        <a:rPr lang="en-US" sz="1200" kern="0" baseline="30000">
                          <a:effectLst/>
                        </a:rPr>
                        <a:t>**</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-.01</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.04</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-.08</a:t>
                      </a:r>
                      <a:r>
                        <a:rPr lang="en-US" sz="1200" kern="0" baseline="30000">
                          <a:effectLst/>
                        </a:rPr>
                        <a:t>#</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-.08</a:t>
                      </a:r>
                      <a:r>
                        <a:rPr lang="en-US" sz="1200" kern="0" baseline="30000">
                          <a:effectLst/>
                        </a:rPr>
                        <a:t>#</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.09</a:t>
                      </a:r>
                      <a:r>
                        <a:rPr lang="en-US" sz="1200" kern="0" baseline="30000">
                          <a:effectLst/>
                        </a:rPr>
                        <a:t>#</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.10</a:t>
                      </a:r>
                      <a:r>
                        <a:rPr lang="en-US" sz="1200" kern="0" baseline="30000">
                          <a:effectLst/>
                        </a:rPr>
                        <a:t>***</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-.03</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-.24</a:t>
                      </a:r>
                      <a:r>
                        <a:rPr lang="en-US" sz="1200" kern="0" baseline="30000">
                          <a:effectLst/>
                        </a:rPr>
                        <a:t>*</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.26</a:t>
                      </a:r>
                      <a:r>
                        <a:rPr lang="en-US" sz="1200" kern="0" baseline="30000">
                          <a:effectLst/>
                        </a:rPr>
                        <a:t>*</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-.03</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.11</a:t>
                      </a:r>
                      <a:r>
                        <a:rPr lang="en-US" sz="1200" kern="0" baseline="30000">
                          <a:effectLst/>
                        </a:rPr>
                        <a:t>***</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2726922007"/>
                  </a:ext>
                </a:extLst>
              </a:tr>
              <a:tr h="0">
                <a:tc>
                  <a:txBody>
                    <a:bodyPr/>
                    <a:lstStyle/>
                    <a:p>
                      <a:pPr marL="0" marR="0" indent="0">
                        <a:lnSpc>
                          <a:spcPct val="200000"/>
                        </a:lnSpc>
                        <a:spcBef>
                          <a:spcPts val="0"/>
                        </a:spcBef>
                        <a:spcAft>
                          <a:spcPts val="0"/>
                        </a:spcAft>
                      </a:pPr>
                      <a:r>
                        <a:rPr lang="en-US" sz="1200" kern="0">
                          <a:effectLst/>
                        </a:rPr>
                        <a:t>16.Black</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-.06</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.15</a:t>
                      </a:r>
                      <a:r>
                        <a:rPr lang="en-US" sz="1200" kern="0" baseline="30000">
                          <a:effectLst/>
                        </a:rPr>
                        <a:t>*</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-.07</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-.07</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-.20</a:t>
                      </a:r>
                      <a:r>
                        <a:rPr lang="en-US" sz="1200" kern="0" baseline="30000">
                          <a:effectLst/>
                        </a:rPr>
                        <a:t>*</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.12</a:t>
                      </a:r>
                      <a:r>
                        <a:rPr lang="en-US" sz="1200" kern="0" baseline="30000">
                          <a:effectLst/>
                        </a:rPr>
                        <a:t>**</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.13</a:t>
                      </a:r>
                      <a:r>
                        <a:rPr lang="en-US" sz="1200" kern="0" baseline="30000">
                          <a:effectLst/>
                        </a:rPr>
                        <a:t>**</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-.26</a:t>
                      </a:r>
                      <a:r>
                        <a:rPr lang="en-US" sz="1200" kern="0" baseline="30000">
                          <a:effectLst/>
                        </a:rPr>
                        <a:t>*</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-.27</a:t>
                      </a:r>
                      <a:r>
                        <a:rPr lang="en-US" sz="1200" kern="0" baseline="30000">
                          <a:effectLst/>
                        </a:rPr>
                        <a:t>*</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-.07</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.24</a:t>
                      </a:r>
                      <a:r>
                        <a:rPr lang="en-US" sz="1200" kern="0" baseline="30000">
                          <a:effectLst/>
                        </a:rPr>
                        <a:t>*</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.29</a:t>
                      </a:r>
                      <a:r>
                        <a:rPr lang="en-US" sz="1200" kern="0" baseline="30000">
                          <a:effectLst/>
                        </a:rPr>
                        <a:t>*</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601515767"/>
                  </a:ext>
                </a:extLst>
              </a:tr>
              <a:tr h="0">
                <a:tc>
                  <a:txBody>
                    <a:bodyPr/>
                    <a:lstStyle/>
                    <a:p>
                      <a:pPr marL="0" marR="0" indent="0">
                        <a:lnSpc>
                          <a:spcPct val="200000"/>
                        </a:lnSpc>
                        <a:spcBef>
                          <a:spcPts val="0"/>
                        </a:spcBef>
                        <a:spcAft>
                          <a:spcPts val="0"/>
                        </a:spcAft>
                      </a:pPr>
                      <a:r>
                        <a:rPr lang="en-US" sz="1200" kern="0">
                          <a:effectLst/>
                        </a:rPr>
                        <a:t>17.White</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.12</a:t>
                      </a:r>
                      <a:r>
                        <a:rPr lang="en-US" sz="1200" kern="0" baseline="30000">
                          <a:effectLst/>
                        </a:rPr>
                        <a:t>*</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-.18</a:t>
                      </a:r>
                      <a:r>
                        <a:rPr lang="en-US" sz="1200" kern="0" baseline="30000">
                          <a:effectLst/>
                        </a:rPr>
                        <a:t>*</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.09</a:t>
                      </a:r>
                      <a:r>
                        <a:rPr lang="en-US" sz="1200" kern="0" baseline="30000">
                          <a:effectLst/>
                        </a:rPr>
                        <a:t>***</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.08</a:t>
                      </a:r>
                      <a:r>
                        <a:rPr lang="en-US" sz="1200" kern="0" baseline="30000">
                          <a:effectLst/>
                        </a:rPr>
                        <a:t>#</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.25</a:t>
                      </a:r>
                      <a:r>
                        <a:rPr lang="en-US" sz="1200" kern="0" baseline="30000">
                          <a:effectLst/>
                        </a:rPr>
                        <a:t>*</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-.16</a:t>
                      </a:r>
                      <a:r>
                        <a:rPr lang="en-US" sz="1200" kern="0" baseline="30000">
                          <a:effectLst/>
                        </a:rPr>
                        <a:t>*</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-.14</a:t>
                      </a:r>
                      <a:r>
                        <a:rPr lang="en-US" sz="1200" kern="0" baseline="30000">
                          <a:effectLst/>
                        </a:rPr>
                        <a:t>**</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.17</a:t>
                      </a:r>
                      <a:r>
                        <a:rPr lang="en-US" sz="1200" kern="0" baseline="30000">
                          <a:effectLst/>
                        </a:rPr>
                        <a:t>*</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.20</a:t>
                      </a:r>
                      <a:r>
                        <a:rPr lang="en-US" sz="1200" kern="0" baseline="30000">
                          <a:effectLst/>
                        </a:rPr>
                        <a:t>*</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-.01</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-.22</a:t>
                      </a:r>
                      <a:r>
                        <a:rPr lang="en-US" sz="1200" kern="0" baseline="30000">
                          <a:effectLst/>
                        </a:rPr>
                        <a:t>*</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-.20</a:t>
                      </a:r>
                      <a:r>
                        <a:rPr lang="en-US" sz="1200" kern="0" baseline="30000">
                          <a:effectLst/>
                        </a:rPr>
                        <a:t>*</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2696180334"/>
                  </a:ext>
                </a:extLst>
              </a:tr>
              <a:tr h="0">
                <a:tc>
                  <a:txBody>
                    <a:bodyPr/>
                    <a:lstStyle/>
                    <a:p>
                      <a:pPr marL="0" marR="0" indent="0">
                        <a:lnSpc>
                          <a:spcPct val="200000"/>
                        </a:lnSpc>
                        <a:spcBef>
                          <a:spcPts val="0"/>
                        </a:spcBef>
                        <a:spcAft>
                          <a:spcPts val="0"/>
                        </a:spcAft>
                      </a:pPr>
                      <a:r>
                        <a:rPr lang="en-US" sz="1200" kern="0">
                          <a:effectLst/>
                        </a:rPr>
                        <a:t>18.Asian</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.03</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.19</a:t>
                      </a:r>
                      <a:r>
                        <a:rPr lang="en-US" sz="1200" kern="0" baseline="30000">
                          <a:effectLst/>
                        </a:rPr>
                        <a:t>*</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-.05</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-.01</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-.10</a:t>
                      </a:r>
                      <a:r>
                        <a:rPr lang="en-US" sz="1200" kern="0" baseline="30000">
                          <a:effectLst/>
                        </a:rPr>
                        <a:t>***</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-.04</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-.00</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-.02</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.03</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.07</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.05</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.03</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1670911253"/>
                  </a:ext>
                </a:extLst>
              </a:tr>
              <a:tr h="0">
                <a:tc>
                  <a:txBody>
                    <a:bodyPr/>
                    <a:lstStyle/>
                    <a:p>
                      <a:pPr marL="0" marR="0" indent="0">
                        <a:lnSpc>
                          <a:spcPct val="200000"/>
                        </a:lnSpc>
                        <a:spcBef>
                          <a:spcPts val="0"/>
                        </a:spcBef>
                        <a:spcAft>
                          <a:spcPts val="0"/>
                        </a:spcAft>
                      </a:pPr>
                      <a:r>
                        <a:rPr lang="en-US" sz="1200" kern="0">
                          <a:effectLst/>
                        </a:rPr>
                        <a:t>19.Hispanic</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-.10</a:t>
                      </a:r>
                      <a:r>
                        <a:rPr lang="en-US" sz="1200" kern="0" baseline="30000">
                          <a:effectLst/>
                        </a:rPr>
                        <a:t>*</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-.02</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-.03</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-.06</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-.05</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.11</a:t>
                      </a:r>
                      <a:r>
                        <a:rPr lang="en-US" sz="1200" kern="0" baseline="30000">
                          <a:effectLst/>
                        </a:rPr>
                        <a:t>***</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.07</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.04</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-.02</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.04</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a:effectLst/>
                        </a:rPr>
                        <a:t>.04</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nSpc>
                          <a:spcPct val="200000"/>
                        </a:lnSpc>
                        <a:spcBef>
                          <a:spcPts val="0"/>
                        </a:spcBef>
                        <a:spcAft>
                          <a:spcPts val="0"/>
                        </a:spcAft>
                      </a:pPr>
                      <a:r>
                        <a:rPr lang="en-US" sz="1200" kern="0" dirty="0">
                          <a:effectLst/>
                        </a:rPr>
                        <a:t>-.06</a:t>
                      </a:r>
                      <a:endParaRPr lang="en-US" sz="1200" kern="1200" dirty="0">
                        <a:effectLst/>
                        <a:latin typeface="Cambria" panose="02040503050406030204" pitchFamily="18" charset="0"/>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2734978213"/>
                  </a:ext>
                </a:extLst>
              </a:tr>
            </a:tbl>
          </a:graphicData>
        </a:graphic>
      </p:graphicFrame>
      <p:graphicFrame>
        <p:nvGraphicFramePr>
          <p:cNvPr id="25" name="Table 24"/>
          <p:cNvGraphicFramePr>
            <a:graphicFrameLocks noGrp="1"/>
          </p:cNvGraphicFramePr>
          <p:nvPr>
            <p:extLst>
              <p:ext uri="{D42A27DB-BD31-4B8C-83A1-F6EECF244321}">
                <p14:modId xmlns:p14="http://schemas.microsoft.com/office/powerpoint/2010/main" val="2135073203"/>
              </p:ext>
            </p:extLst>
          </p:nvPr>
        </p:nvGraphicFramePr>
        <p:xfrm>
          <a:off x="33848109" y="14078322"/>
          <a:ext cx="3140075" cy="5013968"/>
        </p:xfrm>
        <a:graphic>
          <a:graphicData uri="http://schemas.openxmlformats.org/drawingml/2006/table">
            <a:tbl>
              <a:tblPr firstRow="1" firstCol="1" bandRow="1">
                <a:tableStyleId>{00A15C55-8517-42AA-B614-E9B94910E393}</a:tableStyleId>
              </a:tblPr>
              <a:tblGrid>
                <a:gridCol w="1597025">
                  <a:extLst>
                    <a:ext uri="{9D8B030D-6E8A-4147-A177-3AD203B41FA5}">
                      <a16:colId xmlns:a16="http://schemas.microsoft.com/office/drawing/2014/main" val="972100743"/>
                    </a:ext>
                  </a:extLst>
                </a:gridCol>
                <a:gridCol w="1543050">
                  <a:extLst>
                    <a:ext uri="{9D8B030D-6E8A-4147-A177-3AD203B41FA5}">
                      <a16:colId xmlns:a16="http://schemas.microsoft.com/office/drawing/2014/main" val="3389250258"/>
                    </a:ext>
                  </a:extLst>
                </a:gridCol>
              </a:tblGrid>
              <a:tr h="0">
                <a:tc>
                  <a:txBody>
                    <a:bodyPr/>
                    <a:lstStyle/>
                    <a:p>
                      <a:pPr marL="0" marR="0" indent="0">
                        <a:lnSpc>
                          <a:spcPct val="200000"/>
                        </a:lnSpc>
                        <a:spcBef>
                          <a:spcPts val="0"/>
                        </a:spcBef>
                        <a:spcAft>
                          <a:spcPts val="0"/>
                        </a:spcAft>
                      </a:pPr>
                      <a:r>
                        <a:rPr lang="en-US" sz="1200" kern="0">
                          <a:effectLst/>
                        </a:rPr>
                        <a:t> </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gn="ctr">
                        <a:lnSpc>
                          <a:spcPct val="200000"/>
                        </a:lnSpc>
                        <a:spcBef>
                          <a:spcPts val="0"/>
                        </a:spcBef>
                        <a:spcAft>
                          <a:spcPts val="0"/>
                        </a:spcAft>
                      </a:pPr>
                      <a:r>
                        <a:rPr lang="en-US" sz="1200" kern="0">
                          <a:effectLst/>
                        </a:rPr>
                        <a:t>Political Orientation</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624873350"/>
                  </a:ext>
                </a:extLst>
              </a:tr>
              <a:tr h="0">
                <a:tc>
                  <a:txBody>
                    <a:bodyPr/>
                    <a:lstStyle/>
                    <a:p>
                      <a:pPr marL="0" marR="0" indent="0">
                        <a:lnSpc>
                          <a:spcPct val="200000"/>
                        </a:lnSpc>
                        <a:spcBef>
                          <a:spcPts val="0"/>
                        </a:spcBef>
                        <a:spcAft>
                          <a:spcPts val="0"/>
                        </a:spcAft>
                      </a:pPr>
                      <a:r>
                        <a:rPr lang="en-US" sz="1200" kern="0">
                          <a:effectLst/>
                        </a:rPr>
                        <a:t>Age</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gn="ctr">
                        <a:lnSpc>
                          <a:spcPct val="200000"/>
                        </a:lnSpc>
                        <a:spcBef>
                          <a:spcPts val="0"/>
                        </a:spcBef>
                        <a:spcAft>
                          <a:spcPts val="0"/>
                        </a:spcAft>
                      </a:pPr>
                      <a:r>
                        <a:rPr lang="en-US" sz="1200" kern="0">
                          <a:effectLst/>
                        </a:rPr>
                        <a:t>.04</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2716713662"/>
                  </a:ext>
                </a:extLst>
              </a:tr>
              <a:tr h="0">
                <a:tc>
                  <a:txBody>
                    <a:bodyPr/>
                    <a:lstStyle/>
                    <a:p>
                      <a:pPr marL="0" marR="0" indent="0">
                        <a:lnSpc>
                          <a:spcPct val="200000"/>
                        </a:lnSpc>
                        <a:spcBef>
                          <a:spcPts val="0"/>
                        </a:spcBef>
                        <a:spcAft>
                          <a:spcPts val="0"/>
                        </a:spcAft>
                      </a:pPr>
                      <a:r>
                        <a:rPr lang="en-US" sz="1200" kern="0">
                          <a:effectLst/>
                        </a:rPr>
                        <a:t>Social Class</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gn="ctr">
                        <a:lnSpc>
                          <a:spcPct val="200000"/>
                        </a:lnSpc>
                        <a:spcBef>
                          <a:spcPts val="0"/>
                        </a:spcBef>
                        <a:spcAft>
                          <a:spcPts val="0"/>
                        </a:spcAft>
                      </a:pPr>
                      <a:r>
                        <a:rPr lang="en-US" sz="1200" kern="0">
                          <a:effectLst/>
                        </a:rPr>
                        <a:t>.07</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1096329377"/>
                  </a:ext>
                </a:extLst>
              </a:tr>
              <a:tr h="0">
                <a:tc>
                  <a:txBody>
                    <a:bodyPr/>
                    <a:lstStyle/>
                    <a:p>
                      <a:pPr marL="0" marR="0" indent="0">
                        <a:lnSpc>
                          <a:spcPct val="200000"/>
                        </a:lnSpc>
                        <a:spcBef>
                          <a:spcPts val="0"/>
                        </a:spcBef>
                        <a:spcAft>
                          <a:spcPts val="0"/>
                        </a:spcAft>
                      </a:pPr>
                      <a:r>
                        <a:rPr lang="en-US" sz="1200" kern="0">
                          <a:effectLst/>
                        </a:rPr>
                        <a:t>Gender</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gn="ctr">
                        <a:lnSpc>
                          <a:spcPct val="200000"/>
                        </a:lnSpc>
                        <a:spcBef>
                          <a:spcPts val="0"/>
                        </a:spcBef>
                        <a:spcAft>
                          <a:spcPts val="0"/>
                        </a:spcAft>
                      </a:pPr>
                      <a:r>
                        <a:rPr lang="en-US" sz="1200" kern="0">
                          <a:effectLst/>
                        </a:rPr>
                        <a:t>-.15</a:t>
                      </a:r>
                      <a:r>
                        <a:rPr lang="en-US" sz="1200" kern="0" baseline="30000">
                          <a:effectLst/>
                        </a:rPr>
                        <a:t>**</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125196935"/>
                  </a:ext>
                </a:extLst>
              </a:tr>
              <a:tr h="0">
                <a:tc>
                  <a:txBody>
                    <a:bodyPr/>
                    <a:lstStyle/>
                    <a:p>
                      <a:pPr marL="0" marR="0" indent="0">
                        <a:lnSpc>
                          <a:spcPct val="200000"/>
                        </a:lnSpc>
                        <a:spcBef>
                          <a:spcPts val="0"/>
                        </a:spcBef>
                        <a:spcAft>
                          <a:spcPts val="0"/>
                        </a:spcAft>
                      </a:pPr>
                      <a:r>
                        <a:rPr lang="en-US" sz="1200" kern="0">
                          <a:effectLst/>
                        </a:rPr>
                        <a:t>Black</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gn="ctr">
                        <a:lnSpc>
                          <a:spcPct val="200000"/>
                        </a:lnSpc>
                        <a:spcBef>
                          <a:spcPts val="0"/>
                        </a:spcBef>
                        <a:spcAft>
                          <a:spcPts val="0"/>
                        </a:spcAft>
                      </a:pPr>
                      <a:r>
                        <a:rPr lang="en-US" sz="1200" kern="0">
                          <a:effectLst/>
                        </a:rPr>
                        <a:t>-.04</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4231445537"/>
                  </a:ext>
                </a:extLst>
              </a:tr>
              <a:tr h="0">
                <a:tc>
                  <a:txBody>
                    <a:bodyPr/>
                    <a:lstStyle/>
                    <a:p>
                      <a:pPr marL="0" marR="0" indent="0">
                        <a:lnSpc>
                          <a:spcPct val="200000"/>
                        </a:lnSpc>
                        <a:spcBef>
                          <a:spcPts val="0"/>
                        </a:spcBef>
                        <a:spcAft>
                          <a:spcPts val="0"/>
                        </a:spcAft>
                      </a:pPr>
                      <a:r>
                        <a:rPr lang="en-US" sz="1200" kern="0">
                          <a:effectLst/>
                        </a:rPr>
                        <a:t>White</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gn="ctr">
                        <a:lnSpc>
                          <a:spcPct val="200000"/>
                        </a:lnSpc>
                        <a:spcBef>
                          <a:spcPts val="0"/>
                        </a:spcBef>
                        <a:spcAft>
                          <a:spcPts val="0"/>
                        </a:spcAft>
                      </a:pPr>
                      <a:r>
                        <a:rPr lang="en-US" sz="1200" kern="0">
                          <a:effectLst/>
                        </a:rPr>
                        <a:t>.21</a:t>
                      </a:r>
                      <a:r>
                        <a:rPr lang="en-US" sz="1200" kern="0" baseline="30000">
                          <a:effectLst/>
                        </a:rPr>
                        <a:t>#</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2104873293"/>
                  </a:ext>
                </a:extLst>
              </a:tr>
              <a:tr h="0">
                <a:tc>
                  <a:txBody>
                    <a:bodyPr/>
                    <a:lstStyle/>
                    <a:p>
                      <a:pPr marL="0" marR="0" indent="0">
                        <a:lnSpc>
                          <a:spcPct val="200000"/>
                        </a:lnSpc>
                        <a:spcBef>
                          <a:spcPts val="0"/>
                        </a:spcBef>
                        <a:spcAft>
                          <a:spcPts val="0"/>
                        </a:spcAft>
                      </a:pPr>
                      <a:r>
                        <a:rPr lang="en-US" sz="1200" kern="0">
                          <a:effectLst/>
                        </a:rPr>
                        <a:t>Asian</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gn="ctr">
                        <a:lnSpc>
                          <a:spcPct val="200000"/>
                        </a:lnSpc>
                        <a:spcBef>
                          <a:spcPts val="0"/>
                        </a:spcBef>
                        <a:spcAft>
                          <a:spcPts val="0"/>
                        </a:spcAft>
                      </a:pPr>
                      <a:r>
                        <a:rPr lang="en-US" sz="1200" kern="0">
                          <a:effectLst/>
                        </a:rPr>
                        <a:t>.07</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867962606"/>
                  </a:ext>
                </a:extLst>
              </a:tr>
              <a:tr h="0">
                <a:tc>
                  <a:txBody>
                    <a:bodyPr/>
                    <a:lstStyle/>
                    <a:p>
                      <a:pPr marL="0" marR="0" indent="0">
                        <a:lnSpc>
                          <a:spcPct val="200000"/>
                        </a:lnSpc>
                        <a:spcBef>
                          <a:spcPts val="0"/>
                        </a:spcBef>
                        <a:spcAft>
                          <a:spcPts val="0"/>
                        </a:spcAft>
                      </a:pPr>
                      <a:r>
                        <a:rPr lang="en-US" sz="1200" kern="0">
                          <a:effectLst/>
                        </a:rPr>
                        <a:t>Hispanic</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gn="ctr">
                        <a:lnSpc>
                          <a:spcPct val="200000"/>
                        </a:lnSpc>
                        <a:spcBef>
                          <a:spcPts val="0"/>
                        </a:spcBef>
                        <a:spcAft>
                          <a:spcPts val="0"/>
                        </a:spcAft>
                      </a:pPr>
                      <a:r>
                        <a:rPr lang="en-US" sz="1200" kern="0">
                          <a:effectLst/>
                        </a:rPr>
                        <a:t>.05</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3827991681"/>
                  </a:ext>
                </a:extLst>
              </a:tr>
              <a:tr h="0">
                <a:tc>
                  <a:txBody>
                    <a:bodyPr/>
                    <a:lstStyle/>
                    <a:p>
                      <a:pPr marL="0" marR="0" indent="0">
                        <a:lnSpc>
                          <a:spcPct val="200000"/>
                        </a:lnSpc>
                        <a:spcBef>
                          <a:spcPts val="0"/>
                        </a:spcBef>
                        <a:spcAft>
                          <a:spcPts val="0"/>
                        </a:spcAft>
                      </a:pPr>
                      <a:r>
                        <a:rPr lang="en-US" sz="1200" kern="0">
                          <a:effectLst/>
                        </a:rPr>
                        <a:t>Music Involvement</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gn="ctr">
                        <a:lnSpc>
                          <a:spcPct val="200000"/>
                        </a:lnSpc>
                        <a:spcBef>
                          <a:spcPts val="0"/>
                        </a:spcBef>
                        <a:spcAft>
                          <a:spcPts val="0"/>
                        </a:spcAft>
                      </a:pPr>
                      <a:r>
                        <a:rPr lang="en-US" sz="1200" kern="0">
                          <a:effectLst/>
                        </a:rPr>
                        <a:t>-.06</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2447606673"/>
                  </a:ext>
                </a:extLst>
              </a:tr>
              <a:tr h="0">
                <a:tc>
                  <a:txBody>
                    <a:bodyPr/>
                    <a:lstStyle/>
                    <a:p>
                      <a:pPr marL="0" marR="0" indent="0">
                        <a:lnSpc>
                          <a:spcPct val="200000"/>
                        </a:lnSpc>
                        <a:spcBef>
                          <a:spcPts val="0"/>
                        </a:spcBef>
                        <a:spcAft>
                          <a:spcPts val="0"/>
                        </a:spcAft>
                      </a:pPr>
                      <a:r>
                        <a:rPr lang="en-US" sz="1200" kern="0">
                          <a:effectLst/>
                        </a:rPr>
                        <a:t>Alternative Music</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gn="ctr">
                        <a:lnSpc>
                          <a:spcPct val="200000"/>
                        </a:lnSpc>
                        <a:spcBef>
                          <a:spcPts val="0"/>
                        </a:spcBef>
                        <a:spcAft>
                          <a:spcPts val="0"/>
                        </a:spcAft>
                      </a:pPr>
                      <a:r>
                        <a:rPr lang="en-US" sz="1200" kern="0">
                          <a:effectLst/>
                        </a:rPr>
                        <a:t>-.11</a:t>
                      </a:r>
                      <a:r>
                        <a:rPr lang="en-US" sz="1200" kern="0" baseline="30000">
                          <a:effectLst/>
                        </a:rPr>
                        <a:t>#</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472634658"/>
                  </a:ext>
                </a:extLst>
              </a:tr>
              <a:tr h="0">
                <a:tc>
                  <a:txBody>
                    <a:bodyPr/>
                    <a:lstStyle/>
                    <a:p>
                      <a:pPr marL="0" marR="0" indent="0">
                        <a:lnSpc>
                          <a:spcPct val="200000"/>
                        </a:lnSpc>
                        <a:spcBef>
                          <a:spcPts val="0"/>
                        </a:spcBef>
                        <a:spcAft>
                          <a:spcPts val="0"/>
                        </a:spcAft>
                      </a:pPr>
                      <a:r>
                        <a:rPr lang="en-US" sz="1200" kern="0">
                          <a:effectLst/>
                        </a:rPr>
                        <a:t>Rock Music</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gn="ctr">
                        <a:lnSpc>
                          <a:spcPct val="200000"/>
                        </a:lnSpc>
                        <a:spcBef>
                          <a:spcPts val="0"/>
                        </a:spcBef>
                        <a:spcAft>
                          <a:spcPts val="0"/>
                        </a:spcAft>
                      </a:pPr>
                      <a:r>
                        <a:rPr lang="en-US" sz="1200" kern="0">
                          <a:effectLst/>
                        </a:rPr>
                        <a:t>.00</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3958042443"/>
                  </a:ext>
                </a:extLst>
              </a:tr>
              <a:tr h="0">
                <a:tc>
                  <a:txBody>
                    <a:bodyPr/>
                    <a:lstStyle/>
                    <a:p>
                      <a:pPr marL="0" marR="0" indent="0">
                        <a:lnSpc>
                          <a:spcPct val="200000"/>
                        </a:lnSpc>
                        <a:spcBef>
                          <a:spcPts val="0"/>
                        </a:spcBef>
                        <a:spcAft>
                          <a:spcPts val="0"/>
                        </a:spcAft>
                      </a:pPr>
                      <a:r>
                        <a:rPr lang="en-US" sz="1200" kern="0">
                          <a:effectLst/>
                        </a:rPr>
                        <a:t>Pop Music</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gn="ctr">
                        <a:lnSpc>
                          <a:spcPct val="200000"/>
                        </a:lnSpc>
                        <a:spcBef>
                          <a:spcPts val="0"/>
                        </a:spcBef>
                        <a:spcAft>
                          <a:spcPts val="0"/>
                        </a:spcAft>
                      </a:pPr>
                      <a:r>
                        <a:rPr lang="en-US" sz="1200" kern="0">
                          <a:effectLst/>
                        </a:rPr>
                        <a:t>-.05</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2625413158"/>
                  </a:ext>
                </a:extLst>
              </a:tr>
              <a:tr h="0">
                <a:tc>
                  <a:txBody>
                    <a:bodyPr/>
                    <a:lstStyle/>
                    <a:p>
                      <a:pPr marL="0" marR="0" indent="0">
                        <a:lnSpc>
                          <a:spcPct val="200000"/>
                        </a:lnSpc>
                        <a:spcBef>
                          <a:spcPts val="0"/>
                        </a:spcBef>
                        <a:spcAft>
                          <a:spcPts val="0"/>
                        </a:spcAft>
                      </a:pPr>
                      <a:r>
                        <a:rPr lang="en-US" sz="1200" kern="0">
                          <a:effectLst/>
                        </a:rPr>
                        <a:t>Rap/Hip-Hop Music</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gn="ctr">
                        <a:lnSpc>
                          <a:spcPct val="200000"/>
                        </a:lnSpc>
                        <a:spcBef>
                          <a:spcPts val="0"/>
                        </a:spcBef>
                        <a:spcAft>
                          <a:spcPts val="0"/>
                        </a:spcAft>
                      </a:pPr>
                      <a:r>
                        <a:rPr lang="en-US" sz="1200" kern="0">
                          <a:effectLst/>
                        </a:rPr>
                        <a:t>.04</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2679503944"/>
                  </a:ext>
                </a:extLst>
              </a:tr>
              <a:tr h="0">
                <a:tc>
                  <a:txBody>
                    <a:bodyPr/>
                    <a:lstStyle/>
                    <a:p>
                      <a:pPr marL="0" marR="0" indent="0">
                        <a:lnSpc>
                          <a:spcPct val="200000"/>
                        </a:lnSpc>
                        <a:spcBef>
                          <a:spcPts val="0"/>
                        </a:spcBef>
                        <a:spcAft>
                          <a:spcPts val="0"/>
                        </a:spcAft>
                      </a:pPr>
                      <a:r>
                        <a:rPr lang="en-US" sz="1200" kern="0">
                          <a:effectLst/>
                        </a:rPr>
                        <a:t>Religious Music</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gn="ctr">
                        <a:lnSpc>
                          <a:spcPct val="200000"/>
                        </a:lnSpc>
                        <a:spcBef>
                          <a:spcPts val="0"/>
                        </a:spcBef>
                        <a:spcAft>
                          <a:spcPts val="0"/>
                        </a:spcAft>
                      </a:pPr>
                      <a:r>
                        <a:rPr lang="en-US" sz="1200" kern="0">
                          <a:effectLst/>
                        </a:rPr>
                        <a:t>.27</a:t>
                      </a:r>
                      <a:r>
                        <a:rPr lang="en-US" sz="1200" kern="0" baseline="30000">
                          <a:effectLst/>
                        </a:rPr>
                        <a:t>*</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141093218"/>
                  </a:ext>
                </a:extLst>
              </a:tr>
              <a:tr h="0">
                <a:tc>
                  <a:txBody>
                    <a:bodyPr/>
                    <a:lstStyle/>
                    <a:p>
                      <a:pPr marL="0" marR="0" indent="0">
                        <a:lnSpc>
                          <a:spcPct val="200000"/>
                        </a:lnSpc>
                        <a:spcBef>
                          <a:spcPts val="0"/>
                        </a:spcBef>
                        <a:spcAft>
                          <a:spcPts val="0"/>
                        </a:spcAft>
                      </a:pPr>
                      <a:r>
                        <a:rPr lang="en-US" sz="1200" kern="0">
                          <a:effectLst/>
                        </a:rPr>
                        <a:t>R</a:t>
                      </a:r>
                      <a:r>
                        <a:rPr lang="en-US" sz="1200" kern="0" baseline="30000">
                          <a:effectLst/>
                        </a:rPr>
                        <a:t>2</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gn="ctr">
                        <a:lnSpc>
                          <a:spcPct val="200000"/>
                        </a:lnSpc>
                        <a:spcBef>
                          <a:spcPts val="0"/>
                        </a:spcBef>
                        <a:spcAft>
                          <a:spcPts val="0"/>
                        </a:spcAft>
                      </a:pPr>
                      <a:r>
                        <a:rPr lang="en-US" sz="1200" kern="0">
                          <a:effectLst/>
                        </a:rPr>
                        <a:t>.13</a:t>
                      </a:r>
                      <a:endParaRPr lang="en-US" sz="1200" kern="1200">
                        <a:effectLst/>
                        <a:latin typeface="Cambria" panose="02040503050406030204" pitchFamily="18" charset="0"/>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1450971325"/>
                  </a:ext>
                </a:extLst>
              </a:tr>
              <a:tr h="0">
                <a:tc>
                  <a:txBody>
                    <a:bodyPr/>
                    <a:lstStyle/>
                    <a:p>
                      <a:pPr marL="0" marR="0" indent="0">
                        <a:lnSpc>
                          <a:spcPct val="200000"/>
                        </a:lnSpc>
                        <a:spcBef>
                          <a:spcPts val="0"/>
                        </a:spcBef>
                        <a:spcAft>
                          <a:spcPts val="0"/>
                        </a:spcAft>
                      </a:pPr>
                      <a:r>
                        <a:rPr lang="en-US" sz="1200" kern="0" dirty="0">
                          <a:effectLst/>
                        </a:rPr>
                        <a:t>F</a:t>
                      </a:r>
                      <a:endParaRPr lang="en-US" sz="1200" kern="1200" dirty="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indent="0" algn="ctr">
                        <a:lnSpc>
                          <a:spcPct val="200000"/>
                        </a:lnSpc>
                        <a:spcBef>
                          <a:spcPts val="0"/>
                        </a:spcBef>
                        <a:spcAft>
                          <a:spcPts val="0"/>
                        </a:spcAft>
                      </a:pPr>
                      <a:r>
                        <a:rPr lang="en-US" sz="1200" kern="0" dirty="0">
                          <a:effectLst/>
                        </a:rPr>
                        <a:t>5.03</a:t>
                      </a:r>
                      <a:r>
                        <a:rPr lang="en-US" sz="1200" kern="0" baseline="30000" dirty="0">
                          <a:effectLst/>
                        </a:rPr>
                        <a:t>*</a:t>
                      </a:r>
                      <a:endParaRPr lang="en-US" sz="1200" kern="1200" dirty="0">
                        <a:effectLst/>
                        <a:latin typeface="Cambria" panose="02040503050406030204" pitchFamily="18" charset="0"/>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1050166978"/>
                  </a:ext>
                </a:extLst>
              </a:tr>
            </a:tbl>
          </a:graphicData>
        </a:graphic>
      </p:graphicFrame>
      <p:sp>
        <p:nvSpPr>
          <p:cNvPr id="26" name="Rectangle 25"/>
          <p:cNvSpPr/>
          <p:nvPr/>
        </p:nvSpPr>
        <p:spPr>
          <a:xfrm>
            <a:off x="33283324" y="19170761"/>
            <a:ext cx="3704860" cy="830997"/>
          </a:xfrm>
          <a:prstGeom prst="rect">
            <a:avLst/>
          </a:prstGeom>
        </p:spPr>
        <p:txBody>
          <a:bodyPr wrap="none">
            <a:spAutoFit/>
          </a:bodyPr>
          <a:lstStyle/>
          <a:p>
            <a:pPr>
              <a:lnSpc>
                <a:spcPct val="200000"/>
              </a:lnSpc>
            </a:pPr>
            <a:r>
              <a:rPr lang="en-US" sz="2400" kern="0" dirty="0">
                <a:latin typeface="Times New Roman" panose="02020603050405020304" pitchFamily="18" charset="0"/>
                <a:ea typeface="MS Mincho"/>
                <a:cs typeface="Times New Roman" panose="02020603050405020304" pitchFamily="18" charset="0"/>
              </a:rPr>
              <a:t>*</a:t>
            </a:r>
            <a:r>
              <a:rPr lang="en-US" sz="2400" i="1" kern="0" dirty="0">
                <a:latin typeface="Times New Roman" panose="02020603050405020304" pitchFamily="18" charset="0"/>
                <a:ea typeface="MS Mincho"/>
                <a:cs typeface="Times New Roman" panose="02020603050405020304" pitchFamily="18" charset="0"/>
              </a:rPr>
              <a:t>p</a:t>
            </a:r>
            <a:r>
              <a:rPr lang="en-US" sz="2400" kern="0" dirty="0">
                <a:latin typeface="Times New Roman" panose="02020603050405020304" pitchFamily="18" charset="0"/>
                <a:ea typeface="MS Mincho"/>
                <a:cs typeface="Times New Roman" panose="02020603050405020304" pitchFamily="18" charset="0"/>
              </a:rPr>
              <a:t>&lt; .001, **</a:t>
            </a:r>
            <a:r>
              <a:rPr lang="en-US" sz="2400" i="1" kern="0" dirty="0">
                <a:latin typeface="Times New Roman" panose="02020603050405020304" pitchFamily="18" charset="0"/>
                <a:ea typeface="MS Mincho"/>
                <a:cs typeface="Times New Roman" panose="02020603050405020304" pitchFamily="18" charset="0"/>
              </a:rPr>
              <a:t>p </a:t>
            </a:r>
            <a:r>
              <a:rPr lang="en-US" sz="2400" kern="0" dirty="0">
                <a:latin typeface="Times New Roman" panose="02020603050405020304" pitchFamily="18" charset="0"/>
                <a:ea typeface="MS Mincho"/>
                <a:cs typeface="Times New Roman" panose="02020603050405020304" pitchFamily="18" charset="0"/>
              </a:rPr>
              <a:t>&lt;.01, #</a:t>
            </a:r>
            <a:r>
              <a:rPr lang="en-US" sz="2400" i="1" kern="0" dirty="0">
                <a:latin typeface="Times New Roman" panose="02020603050405020304" pitchFamily="18" charset="0"/>
                <a:ea typeface="MS Mincho"/>
                <a:cs typeface="Times New Roman" panose="02020603050405020304" pitchFamily="18" charset="0"/>
              </a:rPr>
              <a:t>p </a:t>
            </a:r>
            <a:r>
              <a:rPr lang="en-US" sz="2400" kern="0" dirty="0">
                <a:latin typeface="Times New Roman" panose="02020603050405020304" pitchFamily="18" charset="0"/>
                <a:ea typeface="MS Mincho"/>
                <a:cs typeface="Times New Roman" panose="02020603050405020304" pitchFamily="18" charset="0"/>
              </a:rPr>
              <a:t>&lt; .06</a:t>
            </a:r>
            <a:endParaRPr lang="en-US" sz="2400" dirty="0">
              <a:latin typeface="Cambria" panose="02040503050406030204" pitchFamily="18" charset="0"/>
              <a:ea typeface="MS Mincho"/>
              <a:cs typeface="Times New Roman" panose="02020603050405020304" pitchFamily="18" charset="0"/>
            </a:endParaRPr>
          </a:p>
        </p:txBody>
      </p:sp>
      <p:sp>
        <p:nvSpPr>
          <p:cNvPr id="27" name="Rectangle 26"/>
          <p:cNvSpPr/>
          <p:nvPr/>
        </p:nvSpPr>
        <p:spPr>
          <a:xfrm>
            <a:off x="16218550" y="24794236"/>
            <a:ext cx="6938012" cy="3514808"/>
          </a:xfrm>
          <a:prstGeom prst="rect">
            <a:avLst/>
          </a:prstGeom>
        </p:spPr>
        <p:txBody>
          <a:bodyPr wrap="square">
            <a:spAutoFit/>
          </a:bodyPr>
          <a:lstStyle/>
          <a:p>
            <a:pPr>
              <a:lnSpc>
                <a:spcPct val="200000"/>
              </a:lnSpc>
            </a:pPr>
            <a:r>
              <a:rPr lang="en-US" sz="2400" kern="0" dirty="0">
                <a:latin typeface="Times New Roman" panose="02020603050405020304" pitchFamily="18" charset="0"/>
                <a:ea typeface="MS Mincho"/>
                <a:cs typeface="Times New Roman" panose="02020603050405020304" pitchFamily="18" charset="0"/>
              </a:rPr>
              <a:t>*</a:t>
            </a:r>
            <a:r>
              <a:rPr lang="en-US" sz="2400" i="1" kern="0" dirty="0">
                <a:latin typeface="Times New Roman" panose="02020603050405020304" pitchFamily="18" charset="0"/>
                <a:ea typeface="MS Mincho"/>
                <a:cs typeface="Times New Roman" panose="02020603050405020304" pitchFamily="18" charset="0"/>
              </a:rPr>
              <a:t>p &lt; </a:t>
            </a:r>
            <a:r>
              <a:rPr lang="en-US" sz="2400" kern="0" dirty="0">
                <a:latin typeface="Times New Roman" panose="02020603050405020304" pitchFamily="18" charset="0"/>
                <a:ea typeface="MS Mincho"/>
                <a:cs typeface="Times New Roman" panose="02020603050405020304" pitchFamily="18" charset="0"/>
              </a:rPr>
              <a:t>.001, **</a:t>
            </a:r>
            <a:r>
              <a:rPr lang="en-US" sz="2400" i="1" kern="0" dirty="0">
                <a:latin typeface="Times New Roman" panose="02020603050405020304" pitchFamily="18" charset="0"/>
                <a:ea typeface="MS Mincho"/>
                <a:cs typeface="Times New Roman" panose="02020603050405020304" pitchFamily="18" charset="0"/>
              </a:rPr>
              <a:t>p </a:t>
            </a:r>
            <a:r>
              <a:rPr lang="en-US" sz="2400" kern="0" dirty="0">
                <a:latin typeface="Times New Roman" panose="02020603050405020304" pitchFamily="18" charset="0"/>
                <a:ea typeface="MS Mincho"/>
                <a:cs typeface="Times New Roman" panose="02020603050405020304" pitchFamily="18" charset="0"/>
              </a:rPr>
              <a:t>&lt;.01, ***</a:t>
            </a:r>
            <a:r>
              <a:rPr lang="en-US" sz="2400" i="1" kern="0" dirty="0">
                <a:latin typeface="Times New Roman" panose="02020603050405020304" pitchFamily="18" charset="0"/>
                <a:ea typeface="MS Mincho"/>
                <a:cs typeface="Times New Roman" panose="02020603050405020304" pitchFamily="18" charset="0"/>
              </a:rPr>
              <a:t>p</a:t>
            </a:r>
            <a:r>
              <a:rPr lang="en-US" sz="2400" kern="0" dirty="0">
                <a:latin typeface="Times New Roman" panose="02020603050405020304" pitchFamily="18" charset="0"/>
                <a:ea typeface="MS Mincho"/>
                <a:cs typeface="Times New Roman" panose="02020603050405020304" pitchFamily="18" charset="0"/>
              </a:rPr>
              <a:t> &lt;.05, #</a:t>
            </a:r>
            <a:r>
              <a:rPr lang="en-US" sz="2400" i="1" kern="0" dirty="0">
                <a:latin typeface="Times New Roman" panose="02020603050405020304" pitchFamily="18" charset="0"/>
                <a:ea typeface="MS Mincho"/>
                <a:cs typeface="Times New Roman" panose="02020603050405020304" pitchFamily="18" charset="0"/>
              </a:rPr>
              <a:t>p </a:t>
            </a:r>
            <a:r>
              <a:rPr lang="en-US" sz="2400" kern="0" dirty="0">
                <a:latin typeface="Times New Roman" panose="02020603050405020304" pitchFamily="18" charset="0"/>
                <a:ea typeface="MS Mincho"/>
                <a:cs typeface="Times New Roman" panose="02020603050405020304" pitchFamily="18" charset="0"/>
              </a:rPr>
              <a:t>&lt; .10</a:t>
            </a:r>
            <a:endParaRPr lang="en-US" sz="2400" dirty="0">
              <a:latin typeface="Cambria" panose="02040503050406030204" pitchFamily="18" charset="0"/>
              <a:ea typeface="MS Mincho"/>
              <a:cs typeface="Times New Roman" panose="02020603050405020304" pitchFamily="18" charset="0"/>
            </a:endParaRPr>
          </a:p>
          <a:p>
            <a:br>
              <a:rPr lang="en-US" sz="8800" dirty="0">
                <a:latin typeface="Times New Roman" panose="02020603050405020304" pitchFamily="18" charset="0"/>
                <a:ea typeface="MS Mincho"/>
              </a:rPr>
            </a:br>
            <a:endParaRPr lang="en-US" dirty="0"/>
          </a:p>
        </p:txBody>
      </p:sp>
      <p:pic>
        <p:nvPicPr>
          <p:cNvPr id="31" name="Picture 30"/>
          <p:cNvPicPr>
            <a:picLocks noChangeAspect="1"/>
          </p:cNvPicPr>
          <p:nvPr/>
        </p:nvPicPr>
        <p:blipFill>
          <a:blip r:embed="rId8"/>
          <a:stretch>
            <a:fillRect/>
          </a:stretch>
        </p:blipFill>
        <p:spPr>
          <a:xfrm>
            <a:off x="19186989" y="26209590"/>
            <a:ext cx="4762500" cy="2724150"/>
          </a:xfrm>
          <a:prstGeom prst="rect">
            <a:avLst/>
          </a:prstGeom>
        </p:spPr>
      </p:pic>
    </p:spTree>
    <p:extLst>
      <p:ext uri="{BB962C8B-B14F-4D97-AF65-F5344CB8AC3E}">
        <p14:creationId xmlns:p14="http://schemas.microsoft.com/office/powerpoint/2010/main" val="77446650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11594</TotalTime>
  <Words>1851</Words>
  <Application>Microsoft Office PowerPoint</Application>
  <PresentationFormat>Custom</PresentationFormat>
  <Paragraphs>491</Paragraphs>
  <Slides>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Arial</vt:lpstr>
      <vt:lpstr>Calibri</vt:lpstr>
      <vt:lpstr>Calibri Light</vt:lpstr>
      <vt:lpstr>Cambria</vt:lpstr>
      <vt:lpstr>Gill Sans</vt:lpstr>
      <vt:lpstr>Gill Sans MT</vt:lpstr>
      <vt:lpstr>MS Mincho</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Omari Stringer</dc:creator>
  <cp:lastModifiedBy>Chris Wright</cp:lastModifiedBy>
  <cp:revision>37</cp:revision>
  <dcterms:created xsi:type="dcterms:W3CDTF">2016-11-19T23:09:31Z</dcterms:created>
  <dcterms:modified xsi:type="dcterms:W3CDTF">2017-02-23T21:48:23Z</dcterms:modified>
</cp:coreProperties>
</file>