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64" r:id="rId1"/>
  </p:sldMasterIdLst>
  <p:notesMasterIdLst>
    <p:notesMasterId r:id="rId3"/>
  </p:notesMasterIdLst>
  <p:sldIdLst>
    <p:sldId id="256" r:id="rId2"/>
  </p:sldIdLst>
  <p:sldSz cx="43891200" cy="32918400"/>
  <p:notesSz cx="6715125" cy="9239250"/>
  <p:defaultTextStyle>
    <a:defPPr>
      <a:defRPr lang="en-US"/>
    </a:defPPr>
    <a:lvl1pPr algn="ctr" rtl="0" fontAlgn="base">
      <a:spcBef>
        <a:spcPct val="0"/>
      </a:spcBef>
      <a:spcAft>
        <a:spcPct val="0"/>
      </a:spcAft>
      <a:defRPr sz="5700" kern="1200">
        <a:solidFill>
          <a:schemeClr val="tx1"/>
        </a:solidFill>
        <a:latin typeface="Arial" charset="0"/>
        <a:ea typeface="+mn-ea"/>
        <a:cs typeface="+mn-cs"/>
      </a:defRPr>
    </a:lvl1pPr>
    <a:lvl2pPr marL="457200" algn="ctr" rtl="0" fontAlgn="base">
      <a:spcBef>
        <a:spcPct val="0"/>
      </a:spcBef>
      <a:spcAft>
        <a:spcPct val="0"/>
      </a:spcAft>
      <a:defRPr sz="5700" kern="1200">
        <a:solidFill>
          <a:schemeClr val="tx1"/>
        </a:solidFill>
        <a:latin typeface="Arial" charset="0"/>
        <a:ea typeface="+mn-ea"/>
        <a:cs typeface="+mn-cs"/>
      </a:defRPr>
    </a:lvl2pPr>
    <a:lvl3pPr marL="914400" algn="ctr" rtl="0" fontAlgn="base">
      <a:spcBef>
        <a:spcPct val="0"/>
      </a:spcBef>
      <a:spcAft>
        <a:spcPct val="0"/>
      </a:spcAft>
      <a:defRPr sz="5700" kern="1200">
        <a:solidFill>
          <a:schemeClr val="tx1"/>
        </a:solidFill>
        <a:latin typeface="Arial" charset="0"/>
        <a:ea typeface="+mn-ea"/>
        <a:cs typeface="+mn-cs"/>
      </a:defRPr>
    </a:lvl3pPr>
    <a:lvl4pPr marL="1371600" algn="ctr" rtl="0" fontAlgn="base">
      <a:spcBef>
        <a:spcPct val="0"/>
      </a:spcBef>
      <a:spcAft>
        <a:spcPct val="0"/>
      </a:spcAft>
      <a:defRPr sz="5700" kern="1200">
        <a:solidFill>
          <a:schemeClr val="tx1"/>
        </a:solidFill>
        <a:latin typeface="Arial" charset="0"/>
        <a:ea typeface="+mn-ea"/>
        <a:cs typeface="+mn-cs"/>
      </a:defRPr>
    </a:lvl4pPr>
    <a:lvl5pPr marL="1828800" algn="ctr" rtl="0" fontAlgn="base">
      <a:spcBef>
        <a:spcPct val="0"/>
      </a:spcBef>
      <a:spcAft>
        <a:spcPct val="0"/>
      </a:spcAft>
      <a:defRPr sz="5700" kern="1200">
        <a:solidFill>
          <a:schemeClr val="tx1"/>
        </a:solidFill>
        <a:latin typeface="Arial" charset="0"/>
        <a:ea typeface="+mn-ea"/>
        <a:cs typeface="+mn-cs"/>
      </a:defRPr>
    </a:lvl5pPr>
    <a:lvl6pPr marL="2286000" algn="l" defTabSz="914400" rtl="0" eaLnBrk="1" latinLnBrk="0" hangingPunct="1">
      <a:defRPr sz="5700" kern="1200">
        <a:solidFill>
          <a:schemeClr val="tx1"/>
        </a:solidFill>
        <a:latin typeface="Arial" charset="0"/>
        <a:ea typeface="+mn-ea"/>
        <a:cs typeface="+mn-cs"/>
      </a:defRPr>
    </a:lvl6pPr>
    <a:lvl7pPr marL="2743200" algn="l" defTabSz="914400" rtl="0" eaLnBrk="1" latinLnBrk="0" hangingPunct="1">
      <a:defRPr sz="5700" kern="1200">
        <a:solidFill>
          <a:schemeClr val="tx1"/>
        </a:solidFill>
        <a:latin typeface="Arial" charset="0"/>
        <a:ea typeface="+mn-ea"/>
        <a:cs typeface="+mn-cs"/>
      </a:defRPr>
    </a:lvl7pPr>
    <a:lvl8pPr marL="3200400" algn="l" defTabSz="914400" rtl="0" eaLnBrk="1" latinLnBrk="0" hangingPunct="1">
      <a:defRPr sz="5700" kern="1200">
        <a:solidFill>
          <a:schemeClr val="tx1"/>
        </a:solidFill>
        <a:latin typeface="Arial" charset="0"/>
        <a:ea typeface="+mn-ea"/>
        <a:cs typeface="+mn-cs"/>
      </a:defRPr>
    </a:lvl8pPr>
    <a:lvl9pPr marL="3657600" algn="l" defTabSz="914400" rtl="0" eaLnBrk="1" latinLnBrk="0" hangingPunct="1">
      <a:defRPr sz="5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36">
          <p15:clr>
            <a:srgbClr val="A4A3A4"/>
          </p15:clr>
        </p15:guide>
        <p15:guide id="2" orient="horz" pos="20196">
          <p15:clr>
            <a:srgbClr val="A4A3A4"/>
          </p15:clr>
        </p15:guide>
        <p15:guide id="3" orient="horz" pos="2148">
          <p15:clr>
            <a:srgbClr val="A4A3A4"/>
          </p15:clr>
        </p15:guide>
        <p15:guide id="4"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D2"/>
    <a:srgbClr val="CC9900"/>
    <a:srgbClr val="FFFF00"/>
    <a:srgbClr val="003399"/>
    <a:srgbClr val="003366"/>
    <a:srgbClr val="006666"/>
    <a:srgbClr val="E5E4F0"/>
    <a:srgbClr val="C0C0C0"/>
    <a:srgbClr val="FF0000"/>
    <a:srgbClr val="698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288" autoAdjust="0"/>
  </p:normalViewPr>
  <p:slideViewPr>
    <p:cSldViewPr snapToGrid="0">
      <p:cViewPr varScale="1">
        <p:scale>
          <a:sx n="26" d="100"/>
          <a:sy n="26" d="100"/>
        </p:scale>
        <p:origin x="2118" y="138"/>
      </p:cViewPr>
      <p:guideLst>
        <p:guide orient="horz" pos="4836"/>
        <p:guide orient="horz" pos="20196"/>
        <p:guide orient="horz" pos="214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049338" y="692150"/>
            <a:ext cx="4618037"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5692B8-2426-420B-A82F-83CC98E8CCE0}" type="slidenum">
              <a:rPr lang="en-US"/>
              <a:pPr/>
              <a:t>‹#›</a:t>
            </a:fld>
            <a:endParaRPr lang="en-US"/>
          </a:p>
        </p:txBody>
      </p:sp>
    </p:spTree>
    <p:extLst>
      <p:ext uri="{BB962C8B-B14F-4D97-AF65-F5344CB8AC3E}">
        <p14:creationId xmlns:p14="http://schemas.microsoft.com/office/powerpoint/2010/main" val="3982153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CBDAA-C785-4F7A-BC31-A85C074598E5}" type="slidenum">
              <a:rPr lang="en-US"/>
              <a:pPr/>
              <a:t>1</a:t>
            </a:fld>
            <a:endParaRPr lang="en-US"/>
          </a:p>
        </p:txBody>
      </p:sp>
      <p:sp>
        <p:nvSpPr>
          <p:cNvPr id="4098" name="Rectangle 2"/>
          <p:cNvSpPr>
            <a:spLocks noGrp="1" noRot="1" noChangeAspect="1" noChangeArrowheads="1" noTextEdit="1"/>
          </p:cNvSpPr>
          <p:nvPr>
            <p:ph type="sldImg"/>
          </p:nvPr>
        </p:nvSpPr>
        <p:spPr>
          <a:xfrm>
            <a:off x="1049338" y="692150"/>
            <a:ext cx="4618037" cy="3465513"/>
          </a:xfrm>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025744" y="6583680"/>
            <a:ext cx="39502080" cy="8778240"/>
          </a:xfrm>
        </p:spPr>
        <p:txBody>
          <a:bodyPr vert="horz" lIns="188101" tIns="0" rIns="188101" bIns="0" anchor="b">
            <a:normAutofit/>
            <a:scene3d>
              <a:camera prst="orthographicFront"/>
              <a:lightRig rig="soft" dir="t">
                <a:rot lat="0" lon="0" rev="17220000"/>
              </a:lightRig>
            </a:scene3d>
            <a:sp3d prstMaterial="softEdge">
              <a:bevelT w="38100" h="38100"/>
            </a:sp3d>
          </a:bodyPr>
          <a:lstStyle>
            <a:lvl1pPr>
              <a:defRPr sz="197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CB97365-EBCA-4027-87D5-99FC1D4DF0BB}" type="datetimeFigureOut">
              <a:rPr lang="en-US" smtClean="0"/>
              <a:pPr/>
              <a:t>2/5/2017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6583680" y="15992151"/>
            <a:ext cx="30723840" cy="8412480"/>
          </a:xfrm>
        </p:spPr>
        <p:txBody>
          <a:bodyPr/>
          <a:lstStyle>
            <a:lvl1pPr marL="0" indent="0" algn="ctr">
              <a:buNone/>
              <a:defRPr>
                <a:solidFill>
                  <a:schemeClr val="tx1"/>
                </a:solidFill>
              </a:defRPr>
            </a:lvl1pPr>
            <a:lvl2pPr marL="1881012" indent="0" algn="ctr">
              <a:buNone/>
            </a:lvl2pPr>
            <a:lvl3pPr marL="3762024" indent="0" algn="ctr">
              <a:buNone/>
            </a:lvl3pPr>
            <a:lvl4pPr marL="5643037" indent="0" algn="ctr">
              <a:buNone/>
            </a:lvl4pPr>
            <a:lvl5pPr marL="7524049" indent="0" algn="ctr">
              <a:buNone/>
            </a:lvl5pPr>
            <a:lvl6pPr marL="9405061" indent="0" algn="ctr">
              <a:buNone/>
            </a:lvl6pPr>
            <a:lvl7pPr marL="11286073" indent="0" algn="ctr">
              <a:buNone/>
            </a:lvl7pPr>
            <a:lvl8pPr marL="13167086" indent="0" algn="ctr">
              <a:buNone/>
            </a:lvl8pPr>
            <a:lvl9pPr marL="15048098"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0960" y="2926080"/>
            <a:ext cx="34015680" cy="8778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197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680960" y="12037373"/>
            <a:ext cx="34015680" cy="7246617"/>
          </a:xfrm>
        </p:spPr>
        <p:txBody>
          <a:bodyPr anchor="t"/>
          <a:lstStyle>
            <a:lvl1pPr marL="300962" indent="0" algn="l">
              <a:buNone/>
              <a:defRPr sz="8200">
                <a:solidFill>
                  <a:schemeClr val="tx1"/>
                </a:solidFill>
              </a:defRPr>
            </a:lvl1pPr>
            <a:lvl2pPr>
              <a:buNone/>
              <a:defRPr sz="7400">
                <a:solidFill>
                  <a:schemeClr val="tx1">
                    <a:tint val="75000"/>
                  </a:schemeClr>
                </a:solidFill>
              </a:defRPr>
            </a:lvl2pPr>
            <a:lvl3pPr>
              <a:buNone/>
              <a:defRPr sz="6600">
                <a:solidFill>
                  <a:schemeClr val="tx1">
                    <a:tint val="75000"/>
                  </a:schemeClr>
                </a:solidFill>
              </a:defRPr>
            </a:lvl3pPr>
            <a:lvl4pPr>
              <a:buNone/>
              <a:defRPr sz="5800">
                <a:solidFill>
                  <a:schemeClr val="tx1">
                    <a:tint val="75000"/>
                  </a:schemeClr>
                </a:solidFill>
              </a:defRPr>
            </a:lvl4pPr>
            <a:lvl5pPr>
              <a:buNone/>
              <a:defRPr sz="58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38039040" y="30800043"/>
            <a:ext cx="3657600" cy="1752600"/>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2194560" y="7680962"/>
            <a:ext cx="19385280" cy="21724623"/>
          </a:xfrm>
        </p:spPr>
        <p:txBody>
          <a:bodyPr/>
          <a:lstStyle>
            <a:lvl1pPr>
              <a:defRPr sz="10700"/>
            </a:lvl1pPr>
            <a:lvl2pPr>
              <a:defRPr sz="9900"/>
            </a:lvl2pPr>
            <a:lvl3pPr>
              <a:defRPr sz="8200"/>
            </a:lvl3pPr>
            <a:lvl4pPr>
              <a:defRPr sz="7400"/>
            </a:lvl4pPr>
            <a:lvl5pPr>
              <a:defRPr sz="7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22311360" y="7680962"/>
            <a:ext cx="19385280" cy="21724623"/>
          </a:xfrm>
        </p:spPr>
        <p:txBody>
          <a:bodyPr/>
          <a:lstStyle>
            <a:lvl1pPr>
              <a:defRPr sz="10700"/>
            </a:lvl1pPr>
            <a:lvl2pPr>
              <a:defRPr sz="9900"/>
            </a:lvl2pPr>
            <a:lvl3pPr>
              <a:defRPr sz="8200"/>
            </a:lvl3pPr>
            <a:lvl4pPr>
              <a:defRPr sz="7400"/>
            </a:lvl4pPr>
            <a:lvl5pPr>
              <a:defRPr sz="7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0640"/>
            <a:ext cx="39502080" cy="548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2194561" y="7368540"/>
            <a:ext cx="19392903" cy="3604257"/>
          </a:xfrm>
        </p:spPr>
        <p:txBody>
          <a:bodyPr anchor="ctr"/>
          <a:lstStyle>
            <a:lvl1pPr marL="0" indent="0">
              <a:buNone/>
              <a:defRPr sz="9900" b="0" cap="all" baseline="0">
                <a:solidFill>
                  <a:schemeClr val="tx1"/>
                </a:solidFill>
              </a:defRPr>
            </a:lvl1pPr>
            <a:lvl2pPr>
              <a:buNone/>
              <a:defRPr sz="8200" b="1"/>
            </a:lvl2pPr>
            <a:lvl3pPr>
              <a:buNone/>
              <a:defRPr sz="7400" b="1"/>
            </a:lvl3pPr>
            <a:lvl4pPr>
              <a:buNone/>
              <a:defRPr sz="6600" b="1"/>
            </a:lvl4pPr>
            <a:lvl5pPr>
              <a:buNone/>
              <a:defRPr sz="6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22296123" y="7368540"/>
            <a:ext cx="19400520" cy="3604257"/>
          </a:xfrm>
        </p:spPr>
        <p:txBody>
          <a:bodyPr anchor="ctr"/>
          <a:lstStyle>
            <a:lvl1pPr marL="0" indent="0">
              <a:buNone/>
              <a:defRPr sz="9900" b="0" cap="all" baseline="0">
                <a:solidFill>
                  <a:schemeClr val="tx1"/>
                </a:solidFill>
              </a:defRPr>
            </a:lvl1pPr>
            <a:lvl2pPr>
              <a:buNone/>
              <a:defRPr sz="8200" b="1"/>
            </a:lvl2pPr>
            <a:lvl3pPr>
              <a:buNone/>
              <a:defRPr sz="7400" b="1"/>
            </a:lvl3pPr>
            <a:lvl4pPr>
              <a:buNone/>
              <a:defRPr sz="6600" b="1"/>
            </a:lvl4pPr>
            <a:lvl5pPr>
              <a:buNone/>
              <a:defRPr sz="6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194561" y="11338562"/>
            <a:ext cx="19392903" cy="18067023"/>
          </a:xfrm>
        </p:spPr>
        <p:txBody>
          <a:bodyPr/>
          <a:lstStyle>
            <a:lvl1pPr>
              <a:defRPr sz="9900"/>
            </a:lvl1pPr>
            <a:lvl2pPr>
              <a:defRPr sz="8200"/>
            </a:lvl2pPr>
            <a:lvl3pPr>
              <a:defRPr sz="7400"/>
            </a:lvl3pPr>
            <a:lvl4pPr>
              <a:defRPr sz="6600"/>
            </a:lvl4pPr>
            <a:lvl5pPr>
              <a:defRPr sz="6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2296123" y="11338562"/>
            <a:ext cx="19400520" cy="18067023"/>
          </a:xfrm>
        </p:spPr>
        <p:txBody>
          <a:bodyPr/>
          <a:lstStyle>
            <a:lvl1pPr>
              <a:defRPr sz="9900"/>
            </a:lvl1pPr>
            <a:lvl2pPr>
              <a:defRPr sz="8200"/>
            </a:lvl2pPr>
            <a:lvl3pPr>
              <a:defRPr sz="7400"/>
            </a:lvl3pPr>
            <a:lvl4pPr>
              <a:defRPr sz="6600"/>
            </a:lvl4pPr>
            <a:lvl5pPr>
              <a:defRPr sz="6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2/5/2017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B97365-EBCA-4027-87D5-99FC1D4DF0BB}" type="datetimeFigureOut">
              <a:rPr lang="en-US" smtClean="0"/>
              <a:pPr/>
              <a:t>2/5/2017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2/5/2017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vert="horz" anchor="b">
            <a:normAutofit/>
            <a:sp3d prstMaterial="softEdge"/>
          </a:bodyPr>
          <a:lstStyle>
            <a:lvl1pPr algn="l">
              <a:buNone/>
              <a:defRPr sz="91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2194563" y="7315202"/>
            <a:ext cx="14439903" cy="22090383"/>
          </a:xfrm>
        </p:spPr>
        <p:txBody>
          <a:bodyPr/>
          <a:lstStyle>
            <a:lvl1pPr marL="0" indent="0">
              <a:buNone/>
              <a:defRPr sz="5800"/>
            </a:lvl1pPr>
            <a:lvl2pPr>
              <a:buNone/>
              <a:defRPr sz="4900"/>
            </a:lvl2pPr>
            <a:lvl3pPr>
              <a:buNone/>
              <a:defRPr sz="4100"/>
            </a:lvl3pPr>
            <a:lvl4pPr>
              <a:buNone/>
              <a:defRPr sz="3700"/>
            </a:lvl4pPr>
            <a:lvl5pPr>
              <a:buNone/>
              <a:defRPr sz="37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7160240" y="1310642"/>
            <a:ext cx="24536400" cy="28094943"/>
          </a:xfrm>
        </p:spPr>
        <p:txBody>
          <a:bodyPr/>
          <a:lstStyle>
            <a:lvl1pPr>
              <a:defRPr sz="10700"/>
            </a:lvl1pPr>
            <a:lvl2pPr>
              <a:defRPr sz="9900"/>
            </a:lvl2pPr>
            <a:lvl3pPr>
              <a:defRPr sz="9100"/>
            </a:lvl3pPr>
            <a:lvl4pPr>
              <a:defRPr sz="8200"/>
            </a:lvl4pPr>
            <a:lvl5pPr>
              <a:defRPr sz="7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8240" y="2926080"/>
            <a:ext cx="26334720" cy="2506983"/>
          </a:xfrm>
        </p:spPr>
        <p:txBody>
          <a:bodyPr lIns="188101" rIns="188101" bIns="0" anchor="b">
            <a:sp3d prstMaterial="softEdge"/>
          </a:bodyPr>
          <a:lstStyle>
            <a:lvl1pPr algn="ctr">
              <a:buNone/>
              <a:defRPr sz="8200" b="1"/>
            </a:lvl1pPr>
          </a:lstStyle>
          <a:p>
            <a:r>
              <a:rPr kumimoji="0" lang="en-US"/>
              <a:t>Click to edit Master title style</a:t>
            </a:r>
          </a:p>
        </p:txBody>
      </p:sp>
      <p:sp>
        <p:nvSpPr>
          <p:cNvPr id="3" name="Picture Placeholder 2"/>
          <p:cNvSpPr>
            <a:spLocks noGrp="1"/>
          </p:cNvSpPr>
          <p:nvPr>
            <p:ph type="pic" idx="1"/>
          </p:nvPr>
        </p:nvSpPr>
        <p:spPr>
          <a:xfrm>
            <a:off x="8778240" y="8793480"/>
            <a:ext cx="26334720" cy="19019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8778240" y="5600579"/>
            <a:ext cx="26334720" cy="2545689"/>
          </a:xfrm>
        </p:spPr>
        <p:txBody>
          <a:bodyPr lIns="188101" tIns="188101" rIns="188101" anchor="t"/>
          <a:lstStyle>
            <a:lvl1pPr marL="0" indent="0" algn="ctr">
              <a:buNone/>
              <a:defRPr sz="5800"/>
            </a:lvl1pPr>
            <a:lvl2pPr>
              <a:defRPr sz="4900"/>
            </a:lvl2pPr>
            <a:lvl3pPr>
              <a:defRPr sz="4100"/>
            </a:lvl3pPr>
            <a:lvl4pPr>
              <a:defRPr sz="3700"/>
            </a:lvl4pPr>
            <a:lvl5pPr>
              <a:defRPr sz="37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194560" y="1318263"/>
            <a:ext cx="39502080" cy="5486400"/>
          </a:xfrm>
          <a:prstGeom prst="rect">
            <a:avLst/>
          </a:prstGeom>
        </p:spPr>
        <p:txBody>
          <a:bodyPr vert="horz" lIns="376202" tIns="188101" rIns="376202" bIns="188101"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2194560" y="7680960"/>
            <a:ext cx="39502080" cy="22603968"/>
          </a:xfrm>
          <a:prstGeom prst="rect">
            <a:avLst/>
          </a:prstGeom>
        </p:spPr>
        <p:txBody>
          <a:bodyPr vert="horz" lIns="376202" tIns="188101" rIns="376202" bIns="18810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2194560" y="30800043"/>
            <a:ext cx="10241280" cy="1752600"/>
          </a:xfrm>
          <a:prstGeom prst="rect">
            <a:avLst/>
          </a:prstGeom>
        </p:spPr>
        <p:txBody>
          <a:bodyPr vert="horz" lIns="376202" tIns="188101" rIns="376202" bIns="188101" anchor="b"/>
          <a:lstStyle>
            <a:lvl1pPr algn="l" eaLnBrk="1" latinLnBrk="0" hangingPunct="1">
              <a:defRPr kumimoji="0" sz="4900">
                <a:solidFill>
                  <a:schemeClr val="tx1">
                    <a:shade val="50000"/>
                  </a:schemeClr>
                </a:solidFill>
              </a:defRPr>
            </a:lvl1pPr>
          </a:lstStyle>
          <a:p>
            <a:fld id="{7CB97365-EBCA-4027-87D5-99FC1D4DF0BB}" type="datetimeFigureOut">
              <a:rPr lang="en-US" smtClean="0"/>
              <a:pPr/>
              <a:t>2/5/2017</a:t>
            </a:fld>
            <a:endParaRPr lang="en-US">
              <a:solidFill>
                <a:schemeClr val="tx1">
                  <a:shade val="50000"/>
                </a:schemeClr>
              </a:solidFill>
            </a:endParaRPr>
          </a:p>
        </p:txBody>
      </p:sp>
      <p:sp>
        <p:nvSpPr>
          <p:cNvPr id="3" name="Footer Placeholder 2"/>
          <p:cNvSpPr>
            <a:spLocks noGrp="1"/>
          </p:cNvSpPr>
          <p:nvPr>
            <p:ph type="ftr" sz="quarter" idx="3"/>
          </p:nvPr>
        </p:nvSpPr>
        <p:spPr>
          <a:xfrm>
            <a:off x="14996160" y="30800043"/>
            <a:ext cx="13898880" cy="1752600"/>
          </a:xfrm>
          <a:prstGeom prst="rect">
            <a:avLst/>
          </a:prstGeom>
        </p:spPr>
        <p:txBody>
          <a:bodyPr vert="horz" lIns="376202" tIns="188101" rIns="376202" bIns="188101" anchor="b"/>
          <a:lstStyle>
            <a:lvl1pPr algn="ctr" eaLnBrk="1" latinLnBrk="0" hangingPunct="1">
              <a:defRPr kumimoji="0" sz="49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38039040" y="30800043"/>
            <a:ext cx="3657600" cy="1752600"/>
          </a:xfrm>
          <a:prstGeom prst="rect">
            <a:avLst/>
          </a:prstGeom>
        </p:spPr>
        <p:txBody>
          <a:bodyPr vert="horz" lIns="0" tIns="188101" rIns="0" bIns="188101" anchor="b"/>
          <a:lstStyle>
            <a:lvl1pPr algn="r" eaLnBrk="1" latinLnBrk="0" hangingPunct="1">
              <a:defRPr kumimoji="0" sz="49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pic>
        <p:nvPicPr>
          <p:cNvPr id="33794" name="Object 1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7590413" y="32389763"/>
            <a:ext cx="5264150" cy="2667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pic>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169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2257215" indent="-1692911" algn="l" rtl="0" eaLnBrk="1" latinLnBrk="0" hangingPunct="1">
        <a:spcBef>
          <a:spcPct val="20000"/>
        </a:spcBef>
        <a:buClr>
          <a:schemeClr val="tx1">
            <a:shade val="95000"/>
          </a:schemeClr>
        </a:buClr>
        <a:buSzPct val="65000"/>
        <a:buFont typeface="Wingdings 2"/>
        <a:buChar char=""/>
        <a:defRPr kumimoji="0" sz="11500" kern="1200">
          <a:solidFill>
            <a:schemeClr val="tx1"/>
          </a:solidFill>
          <a:latin typeface="+mn-lt"/>
          <a:ea typeface="+mn-ea"/>
          <a:cs typeface="+mn-cs"/>
        </a:defRPr>
      </a:lvl1pPr>
      <a:lvl2pPr marL="3573923" indent="-1166228" algn="l" rtl="0" eaLnBrk="1" latinLnBrk="0" hangingPunct="1">
        <a:spcBef>
          <a:spcPct val="20000"/>
        </a:spcBef>
        <a:buClr>
          <a:schemeClr val="tx1"/>
        </a:buClr>
        <a:buSzPct val="80000"/>
        <a:buFont typeface="Wingdings 2"/>
        <a:buChar char=""/>
        <a:defRPr kumimoji="0" sz="9900" kern="1200">
          <a:solidFill>
            <a:schemeClr val="tx1"/>
          </a:solidFill>
          <a:latin typeface="+mn-lt"/>
          <a:ea typeface="+mn-ea"/>
          <a:cs typeface="+mn-cs"/>
        </a:defRPr>
      </a:lvl2pPr>
      <a:lvl3pPr marL="4664910" indent="-940506" algn="l" rtl="0" eaLnBrk="1" latinLnBrk="0" hangingPunct="1">
        <a:spcBef>
          <a:spcPct val="20000"/>
        </a:spcBef>
        <a:buClr>
          <a:schemeClr val="tx1"/>
        </a:buClr>
        <a:buSzPct val="95000"/>
        <a:buFont typeface="Wingdings"/>
        <a:buChar char=""/>
        <a:defRPr kumimoji="0" sz="9100" kern="1200">
          <a:solidFill>
            <a:schemeClr val="tx1"/>
          </a:solidFill>
          <a:latin typeface="+mn-lt"/>
          <a:ea typeface="+mn-ea"/>
          <a:cs typeface="+mn-cs"/>
        </a:defRPr>
      </a:lvl3pPr>
      <a:lvl4pPr marL="5567796" indent="-752405" algn="l" rtl="0" eaLnBrk="1" latinLnBrk="0" hangingPunct="1">
        <a:spcBef>
          <a:spcPct val="20000"/>
        </a:spcBef>
        <a:buClr>
          <a:schemeClr val="tx1"/>
        </a:buClr>
        <a:buSzPct val="100000"/>
        <a:buFont typeface="Wingdings 3"/>
        <a:buChar char=""/>
        <a:defRPr kumimoji="0" sz="8200" kern="1200">
          <a:solidFill>
            <a:schemeClr val="tx1"/>
          </a:solidFill>
          <a:latin typeface="+mn-lt"/>
          <a:ea typeface="+mn-ea"/>
          <a:cs typeface="+mn-cs"/>
        </a:defRPr>
      </a:lvl4pPr>
      <a:lvl5pPr marL="6357821" indent="-752405" algn="l" rtl="0" eaLnBrk="1" latinLnBrk="0" hangingPunct="1">
        <a:spcBef>
          <a:spcPct val="20000"/>
        </a:spcBef>
        <a:buClr>
          <a:schemeClr val="tx1"/>
        </a:buClr>
        <a:buFont typeface="Wingdings 2"/>
        <a:buChar char=""/>
        <a:defRPr kumimoji="0" sz="8200" kern="1200">
          <a:solidFill>
            <a:schemeClr val="tx1"/>
          </a:solidFill>
          <a:latin typeface="+mn-lt"/>
          <a:ea typeface="+mn-ea"/>
          <a:cs typeface="+mn-cs"/>
        </a:defRPr>
      </a:lvl5pPr>
      <a:lvl6pPr marL="7260707" indent="-752405" algn="l" rtl="0" eaLnBrk="1" latinLnBrk="0" hangingPunct="1">
        <a:spcBef>
          <a:spcPct val="20000"/>
        </a:spcBef>
        <a:buClr>
          <a:schemeClr val="tx1"/>
        </a:buClr>
        <a:buFont typeface="Wingdings 3"/>
        <a:buChar char=""/>
        <a:defRPr kumimoji="0" sz="7400" kern="1200">
          <a:solidFill>
            <a:schemeClr val="tx1"/>
          </a:solidFill>
          <a:latin typeface="+mn-lt"/>
          <a:ea typeface="+mn-ea"/>
          <a:cs typeface="+mn-cs"/>
        </a:defRPr>
      </a:lvl6pPr>
      <a:lvl7pPr marL="8088353" indent="-752405" algn="l" rtl="0" eaLnBrk="1" latinLnBrk="0" hangingPunct="1">
        <a:spcBef>
          <a:spcPct val="20000"/>
        </a:spcBef>
        <a:buClr>
          <a:schemeClr val="tx1"/>
        </a:buClr>
        <a:buFont typeface="Wingdings 2"/>
        <a:buChar char=""/>
        <a:defRPr kumimoji="0" sz="6600" kern="1200">
          <a:solidFill>
            <a:schemeClr val="tx1"/>
          </a:solidFill>
          <a:latin typeface="+mn-lt"/>
          <a:ea typeface="+mn-ea"/>
          <a:cs typeface="+mn-cs"/>
        </a:defRPr>
      </a:lvl7pPr>
      <a:lvl8pPr marL="8915998" indent="-752405" algn="l" rtl="0" eaLnBrk="1" latinLnBrk="0" hangingPunct="1">
        <a:spcBef>
          <a:spcPct val="20000"/>
        </a:spcBef>
        <a:buClr>
          <a:schemeClr val="tx1"/>
        </a:buClr>
        <a:buFont typeface="Wingdings 2"/>
        <a:buChar char=""/>
        <a:defRPr kumimoji="0" sz="5800" kern="1200">
          <a:solidFill>
            <a:schemeClr val="tx1"/>
          </a:solidFill>
          <a:latin typeface="+mn-lt"/>
          <a:ea typeface="+mn-ea"/>
          <a:cs typeface="+mn-cs"/>
        </a:defRPr>
      </a:lvl8pPr>
      <a:lvl9pPr marL="9743643" indent="-752405" algn="l" rtl="0" eaLnBrk="1" latinLnBrk="0" hangingPunct="1">
        <a:spcBef>
          <a:spcPct val="20000"/>
        </a:spcBef>
        <a:buClr>
          <a:schemeClr val="tx1"/>
        </a:buClr>
        <a:buFont typeface="Wingdings 2"/>
        <a:buChar char=""/>
        <a:defRPr kumimoji="0" sz="5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81012" algn="l" rtl="0" eaLnBrk="1" latinLnBrk="0" hangingPunct="1">
        <a:defRPr kumimoji="0" kern="1200">
          <a:solidFill>
            <a:schemeClr val="tx1"/>
          </a:solidFill>
          <a:latin typeface="+mn-lt"/>
          <a:ea typeface="+mn-ea"/>
          <a:cs typeface="+mn-cs"/>
        </a:defRPr>
      </a:lvl2pPr>
      <a:lvl3pPr marL="3762024" algn="l" rtl="0" eaLnBrk="1" latinLnBrk="0" hangingPunct="1">
        <a:defRPr kumimoji="0" kern="1200">
          <a:solidFill>
            <a:schemeClr val="tx1"/>
          </a:solidFill>
          <a:latin typeface="+mn-lt"/>
          <a:ea typeface="+mn-ea"/>
          <a:cs typeface="+mn-cs"/>
        </a:defRPr>
      </a:lvl3pPr>
      <a:lvl4pPr marL="5643037" algn="l" rtl="0" eaLnBrk="1" latinLnBrk="0" hangingPunct="1">
        <a:defRPr kumimoji="0" kern="1200">
          <a:solidFill>
            <a:schemeClr val="tx1"/>
          </a:solidFill>
          <a:latin typeface="+mn-lt"/>
          <a:ea typeface="+mn-ea"/>
          <a:cs typeface="+mn-cs"/>
        </a:defRPr>
      </a:lvl4pPr>
      <a:lvl5pPr marL="7524049" algn="l" rtl="0" eaLnBrk="1" latinLnBrk="0" hangingPunct="1">
        <a:defRPr kumimoji="0" kern="1200">
          <a:solidFill>
            <a:schemeClr val="tx1"/>
          </a:solidFill>
          <a:latin typeface="+mn-lt"/>
          <a:ea typeface="+mn-ea"/>
          <a:cs typeface="+mn-cs"/>
        </a:defRPr>
      </a:lvl5pPr>
      <a:lvl6pPr marL="9405061" algn="l" rtl="0" eaLnBrk="1" latinLnBrk="0" hangingPunct="1">
        <a:defRPr kumimoji="0" kern="1200">
          <a:solidFill>
            <a:schemeClr val="tx1"/>
          </a:solidFill>
          <a:latin typeface="+mn-lt"/>
          <a:ea typeface="+mn-ea"/>
          <a:cs typeface="+mn-cs"/>
        </a:defRPr>
      </a:lvl6pPr>
      <a:lvl7pPr marL="11286073" algn="l" rtl="0" eaLnBrk="1" latinLnBrk="0" hangingPunct="1">
        <a:defRPr kumimoji="0" kern="1200">
          <a:solidFill>
            <a:schemeClr val="tx1"/>
          </a:solidFill>
          <a:latin typeface="+mn-lt"/>
          <a:ea typeface="+mn-ea"/>
          <a:cs typeface="+mn-cs"/>
        </a:defRPr>
      </a:lvl7pPr>
      <a:lvl8pPr marL="13167086" algn="l" rtl="0" eaLnBrk="1" latinLnBrk="0" hangingPunct="1">
        <a:defRPr kumimoji="0" kern="1200">
          <a:solidFill>
            <a:schemeClr val="tx1"/>
          </a:solidFill>
          <a:latin typeface="+mn-lt"/>
          <a:ea typeface="+mn-ea"/>
          <a:cs typeface="+mn-cs"/>
        </a:defRPr>
      </a:lvl8pPr>
      <a:lvl9pPr marL="150480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3000"/>
            <a:lum/>
          </a:blip>
          <a:srcRect/>
          <a:stretch>
            <a:fillRect t="-25000" b="-25000"/>
          </a:stretch>
        </a:blipFill>
        <a:effectLst/>
      </p:bgPr>
    </p:bg>
    <p:spTree>
      <p:nvGrpSpPr>
        <p:cNvPr id="1" name=""/>
        <p:cNvGrpSpPr/>
        <p:nvPr/>
      </p:nvGrpSpPr>
      <p:grpSpPr>
        <a:xfrm>
          <a:off x="0" y="0"/>
          <a:ext cx="0" cy="0"/>
          <a:chOff x="0" y="0"/>
          <a:chExt cx="0" cy="0"/>
        </a:xfrm>
      </p:grpSpPr>
      <p:sp>
        <p:nvSpPr>
          <p:cNvPr id="25" name="TextBox 24"/>
          <p:cNvSpPr txBox="1"/>
          <p:nvPr/>
        </p:nvSpPr>
        <p:spPr>
          <a:xfrm>
            <a:off x="930147" y="4386285"/>
            <a:ext cx="11052313"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Background</a:t>
            </a:r>
          </a:p>
        </p:txBody>
      </p:sp>
      <p:sp>
        <p:nvSpPr>
          <p:cNvPr id="28" name="TextBox 27"/>
          <p:cNvSpPr txBox="1"/>
          <p:nvPr/>
        </p:nvSpPr>
        <p:spPr>
          <a:xfrm>
            <a:off x="942663" y="16859440"/>
            <a:ext cx="1101255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cap="all"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rPr>
              <a:t>Method</a:t>
            </a:r>
          </a:p>
        </p:txBody>
      </p:sp>
      <p:sp>
        <p:nvSpPr>
          <p:cNvPr id="43" name="TextBox 42"/>
          <p:cNvSpPr txBox="1"/>
          <p:nvPr/>
        </p:nvSpPr>
        <p:spPr>
          <a:xfrm>
            <a:off x="32692279" y="16184213"/>
            <a:ext cx="1009815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Discussion</a:t>
            </a:r>
          </a:p>
        </p:txBody>
      </p:sp>
      <p:sp>
        <p:nvSpPr>
          <p:cNvPr id="41" name="Rectangle 40"/>
          <p:cNvSpPr/>
          <p:nvPr/>
        </p:nvSpPr>
        <p:spPr>
          <a:xfrm>
            <a:off x="982420" y="17910127"/>
            <a:ext cx="10960273" cy="126496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400" b="1" dirty="0"/>
              <a:t>Participants:</a:t>
            </a:r>
          </a:p>
          <a:p>
            <a:pPr algn="l"/>
            <a:r>
              <a:rPr lang="en-US" sz="2400" dirty="0"/>
              <a:t>Three hundred and eight female college students participated. The majority of participants were White (48.7%, </a:t>
            </a:r>
            <a:r>
              <a:rPr lang="en-US" sz="2400" i="1" dirty="0"/>
              <a:t>n </a:t>
            </a:r>
            <a:r>
              <a:rPr lang="en-US" sz="2400" dirty="0"/>
              <a:t>= 150). The average age of participants was 21.02 years (</a:t>
            </a:r>
            <a:r>
              <a:rPr lang="en-US" sz="2400" i="1" dirty="0"/>
              <a:t>SD </a:t>
            </a:r>
            <a:r>
              <a:rPr lang="en-US" sz="2400" dirty="0"/>
              <a:t>= 5.32). The majority of participants identified as middle-class (39.0%, </a:t>
            </a:r>
            <a:r>
              <a:rPr lang="en-US" sz="2400" i="1" dirty="0"/>
              <a:t>n </a:t>
            </a:r>
            <a:r>
              <a:rPr lang="en-US" sz="2400" dirty="0"/>
              <a:t>= 120) or upper middle-class (30.8%, </a:t>
            </a:r>
            <a:r>
              <a:rPr lang="en-US" sz="2400" i="1" dirty="0"/>
              <a:t>n </a:t>
            </a:r>
            <a:r>
              <a:rPr lang="en-US" sz="2400" dirty="0"/>
              <a:t>= 95).</a:t>
            </a:r>
          </a:p>
          <a:p>
            <a:pPr algn="l"/>
            <a:endParaRPr lang="en-US" sz="2400" dirty="0"/>
          </a:p>
          <a:p>
            <a:pPr algn="l"/>
            <a:r>
              <a:rPr lang="en-US" sz="2400" b="1" dirty="0"/>
              <a:t>Measures:</a:t>
            </a:r>
          </a:p>
          <a:p>
            <a:pPr algn="l"/>
            <a:r>
              <a:rPr lang="en-US" sz="2400" i="1" dirty="0"/>
              <a:t>Demographic Questionnaire. </a:t>
            </a:r>
            <a:r>
              <a:rPr lang="en-US" sz="2400" dirty="0"/>
              <a:t> Participants answered questions regarding their age, ethnicity, social class, and gender.</a:t>
            </a:r>
          </a:p>
          <a:p>
            <a:pPr algn="l"/>
            <a:endParaRPr lang="en-US" sz="2400" dirty="0"/>
          </a:p>
          <a:p>
            <a:pPr algn="l"/>
            <a:r>
              <a:rPr lang="en-US" sz="2400" i="1" dirty="0"/>
              <a:t>Objectification Questionnaires.</a:t>
            </a:r>
            <a:r>
              <a:rPr lang="en-US" sz="2400" b="1" i="1" dirty="0"/>
              <a:t> </a:t>
            </a:r>
            <a:r>
              <a:rPr lang="en-US" sz="2400" dirty="0"/>
              <a:t>Participants completed a series of questionnaires that were used to assess objectified body consciousness (Greenleaf &amp; </a:t>
            </a:r>
            <a:r>
              <a:rPr lang="en-US" sz="2400" dirty="0" err="1"/>
              <a:t>McGreer</a:t>
            </a:r>
            <a:r>
              <a:rPr lang="en-US" sz="2400" dirty="0"/>
              <a:t>, 2006; McKinley &amp; Hyde, 1996), self-objectification (Fredrickson et al., 1998), and objectification of other women (Noll &amp; Fredrickson, 1998; Strahan et al., 2008). </a:t>
            </a:r>
          </a:p>
          <a:p>
            <a:pPr algn="l"/>
            <a:endParaRPr lang="en-US" sz="2400" i="1" dirty="0"/>
          </a:p>
          <a:p>
            <a:pPr algn="l"/>
            <a:r>
              <a:rPr lang="en-US" sz="2400" i="1" dirty="0"/>
              <a:t>Self-Esteem Scale.</a:t>
            </a:r>
            <a:r>
              <a:rPr lang="en-US" sz="2400" b="1" i="1" dirty="0"/>
              <a:t> </a:t>
            </a:r>
            <a:r>
              <a:rPr lang="en-US" sz="2400" dirty="0"/>
              <a:t>Participants completed the Rosenberg ten item self-esteem scale, with five being reversed scored, to assess self-esteem (Rosenberg, 1965). </a:t>
            </a:r>
          </a:p>
          <a:p>
            <a:pPr algn="l"/>
            <a:endParaRPr lang="en-US" sz="2400" i="1" dirty="0"/>
          </a:p>
          <a:p>
            <a:pPr algn="l"/>
            <a:r>
              <a:rPr lang="en-US" sz="2400" i="1" dirty="0"/>
              <a:t>Sexual Content in Music Videos. </a:t>
            </a:r>
            <a:r>
              <a:rPr lang="en-US" sz="2400" dirty="0"/>
              <a:t>Participants rated the top 53 music artists from the top-40 charts on how much they liked the artist as well as how much they watch the artists’ music videos. Exposure to sexual content in music videos was based on measures of content analysis using the frequency method for the most current popular songs performed by music artists by participants using two independent raters. Songs from each artist were selected from the top- 40 charts that had been given air play on radio stations and music television. Artists not rated highly by participants or who did not have a music video available for their most current popular songs were not analyzed in the current study. Of the 53 music artists, only 20 had an “official” video for their current popular songs. Based on participant ratings, 11 artists representing rap, pop, and R&amp;B were used in analyses for this study.  Exposure variables for each music genre were created for exposure to sexual references via music videos by multiplying self-reported viewing habits of each of the top rated artists by the average content contained in music videos. The total exposure variables for music videos were used in analysis. </a:t>
            </a:r>
          </a:p>
        </p:txBody>
      </p:sp>
      <p:sp>
        <p:nvSpPr>
          <p:cNvPr id="45" name="Rectangle 44"/>
          <p:cNvSpPr/>
          <p:nvPr/>
        </p:nvSpPr>
        <p:spPr>
          <a:xfrm>
            <a:off x="32674668" y="6954350"/>
            <a:ext cx="10080548" cy="71096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400" dirty="0"/>
              <a:t>	Intercorrelations were conducted between the study variables. Results can be found in Table 1. There was some correlation among participants demographic variables, objectification variables, and music video content.</a:t>
            </a:r>
          </a:p>
          <a:p>
            <a:pPr algn="l"/>
            <a:r>
              <a:rPr lang="en-US" sz="2400" dirty="0"/>
              <a:t>	Linear regression analyses were conducted to determine the relationship between participants’ demographics and exposure to sexual content in music videos to objectification of other women, objectified body consciousness, and self-objectification. The overall model for self-objectification was significant model, </a:t>
            </a:r>
            <a:r>
              <a:rPr lang="en-US" sz="2400" i="1" dirty="0"/>
              <a:t>F</a:t>
            </a:r>
            <a:r>
              <a:rPr lang="en-US" sz="2400" dirty="0"/>
              <a:t> (9, 298) = 2.10, p = .03, </a:t>
            </a:r>
            <a:r>
              <a:rPr lang="en-US" sz="2400" i="1" dirty="0"/>
              <a:t>R</a:t>
            </a:r>
            <a:r>
              <a:rPr lang="en-US" sz="2400" i="1" baseline="30000" dirty="0"/>
              <a:t>2</a:t>
            </a:r>
            <a:r>
              <a:rPr lang="en-US" sz="2400" dirty="0"/>
              <a:t>= .06. However, results were not significant for objectification of other women and objectified body consciousness. See Table 2 for results.  </a:t>
            </a:r>
          </a:p>
          <a:p>
            <a:pPr algn="l"/>
            <a:r>
              <a:rPr lang="en-US" sz="2400" dirty="0"/>
              <a:t>	The Test of Joint Significance was conducted to test the hypothesis that female body image and self-objectification mediate the relationship between exposure to sexual content in music videos and self-esteem. The first set of analyses regressed exposure to sexual content in music videos on participant body image and self-objectification (See Table 3). The second analysis regressed body image and self-objectification on participant self-esteem (see Table 4). The overall model was significant, </a:t>
            </a:r>
            <a:r>
              <a:rPr lang="en-US" sz="2400" i="1" dirty="0"/>
              <a:t>F </a:t>
            </a:r>
            <a:r>
              <a:rPr lang="en-US" sz="2400" dirty="0"/>
              <a:t>(2, 305) = 28.81, </a:t>
            </a:r>
            <a:r>
              <a:rPr lang="en-US" sz="2400" i="1" dirty="0"/>
              <a:t>p </a:t>
            </a:r>
            <a:r>
              <a:rPr lang="en-US" sz="2400" dirty="0"/>
              <a:t>&lt; .001, </a:t>
            </a:r>
            <a:r>
              <a:rPr lang="en-US" sz="2400" i="1" dirty="0"/>
              <a:t>R </a:t>
            </a:r>
            <a:r>
              <a:rPr lang="en-US" sz="2400" i="1" baseline="30000" dirty="0"/>
              <a:t>2 </a:t>
            </a:r>
            <a:r>
              <a:rPr lang="en-US" sz="2400" i="1" dirty="0"/>
              <a:t>= </a:t>
            </a:r>
            <a:r>
              <a:rPr lang="en-US" sz="2400" dirty="0"/>
              <a:t>.16. </a:t>
            </a:r>
          </a:p>
        </p:txBody>
      </p:sp>
      <p:sp>
        <p:nvSpPr>
          <p:cNvPr id="47" name="Rectangle 46"/>
          <p:cNvSpPr/>
          <p:nvPr/>
        </p:nvSpPr>
        <p:spPr>
          <a:xfrm>
            <a:off x="32655975" y="17540795"/>
            <a:ext cx="10062937" cy="104336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400" dirty="0"/>
              <a:t>	The results of this study indicated that there is a negative association between R&amp;B music and objectification of other women. In addition, results showed that rap music is associated with objectified body consciousness. Results also indicated that exposure to sexual content in music videos is related to self-objectification. Results were supported by previous research that found similar results in terms of exposure to sexual content in music videos and body image, self-objectification, and the objectification of other women (Gordon, 2008; </a:t>
            </a:r>
            <a:r>
              <a:rPr lang="en-US" sz="2400" dirty="0" err="1"/>
              <a:t>Vandenbosch</a:t>
            </a:r>
            <a:r>
              <a:rPr lang="en-US" sz="2400" dirty="0"/>
              <a:t> &amp; </a:t>
            </a:r>
            <a:r>
              <a:rPr lang="en-US" sz="2400" dirty="0" err="1"/>
              <a:t>Eggermont</a:t>
            </a:r>
            <a:r>
              <a:rPr lang="en-US" sz="2400" dirty="0"/>
              <a:t>, 2012). </a:t>
            </a:r>
          </a:p>
          <a:p>
            <a:pPr algn="l"/>
            <a:r>
              <a:rPr lang="en-US" sz="2400" dirty="0"/>
              <a:t>	One limitation of the study was its lack of generalizability due to limited location, race, and age of the sample size. Additionally, results of the current study only partially supported the main hypotheses and some results may be limited or otherwise difficult to interpret. Additionally, predictor variables were not found to be significant even though the overall model was significant (see Table 2). This may have occurred because too many predictor variables were entered in the model, which can mask the significant predictors. It could also be that the predictor variables were correlated with one another, impeding the regression analysis results (Chatterjee, </a:t>
            </a:r>
            <a:r>
              <a:rPr lang="en-US" sz="2400" dirty="0" err="1"/>
              <a:t>Hadi</a:t>
            </a:r>
            <a:r>
              <a:rPr lang="en-US" sz="2400" dirty="0"/>
              <a:t>, &amp; Price, 2000).  </a:t>
            </a:r>
          </a:p>
          <a:p>
            <a:pPr algn="l"/>
            <a:r>
              <a:rPr lang="en-US" sz="2400"/>
              <a:t>	</a:t>
            </a:r>
            <a:r>
              <a:rPr lang="en-US" sz="2400"/>
              <a:t>Future </a:t>
            </a:r>
            <a:r>
              <a:rPr lang="en-US" sz="2400" dirty="0"/>
              <a:t>research should focus on exposure effects from the top artists that display sexual content in their music videos, instead of top artists in general. Moreover, future research should widen the age range of female participants to include young adolescent girls as well as adult women. Also, future research should be done on males and their </a:t>
            </a:r>
            <a:r>
              <a:rPr lang="en-US" sz="2400" dirty="0" err="1"/>
              <a:t>sexualization</a:t>
            </a:r>
            <a:r>
              <a:rPr lang="en-US" sz="2400" dirty="0"/>
              <a:t> and objectification. Body image of adolescent boys is often overlooked in research, but it is just as important to examine how media affects boys in relation to their body image and self-esteem.</a:t>
            </a:r>
          </a:p>
          <a:p>
            <a:pPr lvl="0" algn="l"/>
            <a:endParaRPr lang="en-US" sz="2400" dirty="0"/>
          </a:p>
        </p:txBody>
      </p:sp>
      <p:sp>
        <p:nvSpPr>
          <p:cNvPr id="49" name="TextBox 48"/>
          <p:cNvSpPr txBox="1"/>
          <p:nvPr/>
        </p:nvSpPr>
        <p:spPr>
          <a:xfrm>
            <a:off x="930147" y="5586501"/>
            <a:ext cx="11012546" cy="101874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2400" dirty="0"/>
              <a:t>Studies have demonstrated that music media can have an effect on how its consumers view themselves and their body, as well as how they behave. Moreover, both song lyrics and music videos can be objectifying and detrimental when those images are relayed back onto its consumers. The main genres which promote themes of power, sexism, and violence tend to be pop, rap, and hip-hop (</a:t>
            </a:r>
            <a:r>
              <a:rPr lang="en-US" sz="2400" dirty="0" err="1"/>
              <a:t>Bretthauer</a:t>
            </a:r>
            <a:r>
              <a:rPr lang="en-US" sz="2400" dirty="0"/>
              <a:t>, Zimmerman, &amp; Banning, 2007). </a:t>
            </a:r>
          </a:p>
          <a:p>
            <a:pPr algn="l"/>
            <a:endParaRPr lang="en-US" sz="2400" dirty="0"/>
          </a:p>
          <a:p>
            <a:pPr algn="l"/>
            <a:r>
              <a:rPr lang="en-US" sz="2400" dirty="0"/>
              <a:t>Many pop, R&amp;B, and rap songs contain demeaning messages of men in power over women, sex as a top priority for men, the objectification of women, sexual violence against women, women being defined by having a man, and women as not valuing themselves (Aubrey &amp; </a:t>
            </a:r>
            <a:r>
              <a:rPr lang="en-US" sz="2400" dirty="0" err="1"/>
              <a:t>Frisby</a:t>
            </a:r>
            <a:r>
              <a:rPr lang="en-US" sz="2400" dirty="0"/>
              <a:t>, 2011; </a:t>
            </a:r>
            <a:r>
              <a:rPr lang="en-US" sz="2400" dirty="0" err="1"/>
              <a:t>Frisby</a:t>
            </a:r>
            <a:r>
              <a:rPr lang="en-US" sz="2400" dirty="0"/>
              <a:t> &amp; Aubrey, 2012; </a:t>
            </a:r>
            <a:r>
              <a:rPr lang="en-US" sz="2400" dirty="0" err="1"/>
              <a:t>Mischner</a:t>
            </a:r>
            <a:r>
              <a:rPr lang="en-US" sz="2400" dirty="0"/>
              <a:t>, et al., 2013; Wallis, 2011). This can send the message that women exist as sexual objects whose value depends on their physical appearance (</a:t>
            </a:r>
            <a:r>
              <a:rPr lang="en-US" sz="2400" dirty="0" err="1"/>
              <a:t>Mischner</a:t>
            </a:r>
            <a:r>
              <a:rPr lang="en-US" sz="2400" dirty="0"/>
              <a:t>, et al., 2013). A study conducted by </a:t>
            </a:r>
            <a:r>
              <a:rPr lang="en-US" sz="2400" dirty="0" err="1"/>
              <a:t>Vandenbosch</a:t>
            </a:r>
            <a:r>
              <a:rPr lang="en-US" sz="2400" dirty="0"/>
              <a:t> and </a:t>
            </a:r>
            <a:r>
              <a:rPr lang="en-US" sz="2400" dirty="0" err="1"/>
              <a:t>Eggermont</a:t>
            </a:r>
            <a:r>
              <a:rPr lang="en-US" sz="2400" dirty="0"/>
              <a:t> (2012) showed a significant relationship between consuming sexually objectifying media, internalization, self-objectification, and body surveillance. </a:t>
            </a:r>
            <a:r>
              <a:rPr lang="en-US" sz="2400" dirty="0" err="1"/>
              <a:t>Mischner</a:t>
            </a:r>
            <a:r>
              <a:rPr lang="en-US" sz="2400" dirty="0"/>
              <a:t> and colleagues (2013) found that girls with high objectifying media exposure are more likely to be dissatisfied with their body image and be more pressured to form their bodies into the “perfect” image. This can even lead women to dislike other women, even close friends who have a perceived nicer body image (Lara, 2009). </a:t>
            </a:r>
          </a:p>
          <a:p>
            <a:pPr algn="l"/>
            <a:endParaRPr lang="en-US" sz="2400" dirty="0"/>
          </a:p>
          <a:p>
            <a:pPr algn="l"/>
            <a:r>
              <a:rPr lang="en-US" sz="2400" dirty="0"/>
              <a:t>The purpose of the current study was to examine the relationship between sexual content in pop, rap, and R&amp;B music videos, and female consumers’ body image, self-objectification, objectification of other women, and self-esteem. </a:t>
            </a:r>
          </a:p>
          <a:p>
            <a:endParaRPr lang="en-US" sz="3200" dirty="0"/>
          </a:p>
        </p:txBody>
      </p:sp>
      <p:sp>
        <p:nvSpPr>
          <p:cNvPr id="50" name="TextBox 49"/>
          <p:cNvSpPr txBox="1"/>
          <p:nvPr/>
        </p:nvSpPr>
        <p:spPr>
          <a:xfrm>
            <a:off x="32692279" y="5945422"/>
            <a:ext cx="9990331" cy="7178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Results</a:t>
            </a:r>
          </a:p>
        </p:txBody>
      </p:sp>
      <p:sp>
        <p:nvSpPr>
          <p:cNvPr id="58" name="Rectangle 57"/>
          <p:cNvSpPr/>
          <p:nvPr/>
        </p:nvSpPr>
        <p:spPr>
          <a:xfrm>
            <a:off x="6436419" y="942138"/>
            <a:ext cx="35251073" cy="461664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SEXUAL CONTENT IN MUSIC’S RELATIONSHIP WITH CONSUMERS’ BODY IMAGE, </a:t>
            </a:r>
          </a:p>
          <a:p>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SEXUALIZATION AND OBJECTIFICATION </a:t>
            </a:r>
          </a:p>
          <a:p>
            <a:b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erpetua Titling MT" pitchFamily="18" charset="0"/>
              </a:rPr>
            </a:b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erpetua Titling MT" pitchFamily="18" charset="0"/>
              </a:rPr>
              <a:t>Marika</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erpetua Titling MT" pitchFamily="18" charset="0"/>
              </a:rPr>
              <a:t> Gilbert</a:t>
            </a:r>
          </a:p>
          <a:p>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erpetua Titling MT" pitchFamily="18" charset="0"/>
              </a:rPr>
              <a:t>Mentor: Chrysalis Wright</a:t>
            </a:r>
          </a:p>
          <a:p>
            <a:r>
              <a:rPr 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erpetua Titling MT" pitchFamily="18" charset="0"/>
              </a:rPr>
              <a:t>University of Central Florida</a:t>
            </a:r>
          </a:p>
        </p:txBody>
      </p:sp>
      <p:pic>
        <p:nvPicPr>
          <p:cNvPr id="75" name="Picture 74" descr="Picture2.png"/>
          <p:cNvPicPr>
            <a:picLocks noChangeAspect="1"/>
          </p:cNvPicPr>
          <p:nvPr/>
        </p:nvPicPr>
        <p:blipFill>
          <a:blip r:embed="rId4" cstate="print"/>
          <a:stretch>
            <a:fillRect/>
          </a:stretch>
        </p:blipFill>
        <p:spPr>
          <a:xfrm>
            <a:off x="38677333" y="547681"/>
            <a:ext cx="4345071" cy="5011105"/>
          </a:xfrm>
          <a:prstGeom prst="rect">
            <a:avLst/>
          </a:prstGeom>
        </p:spPr>
      </p:pic>
      <p:sp>
        <p:nvSpPr>
          <p:cNvPr id="85" name="TextBox 84"/>
          <p:cNvSpPr txBox="1"/>
          <p:nvPr/>
        </p:nvSpPr>
        <p:spPr>
          <a:xfrm>
            <a:off x="24202259" y="9430932"/>
            <a:ext cx="5537200" cy="584775"/>
          </a:xfrm>
          <a:prstGeom prst="rect">
            <a:avLst/>
          </a:prstGeom>
          <a:noFill/>
        </p:spPr>
        <p:txBody>
          <a:bodyPr wrap="square" rtlCol="0">
            <a:spAutoFit/>
          </a:bodyPr>
          <a:lstStyle/>
          <a:p>
            <a:r>
              <a:rPr lang="en-US" sz="3200" dirty="0">
                <a:solidFill>
                  <a:schemeClr val="bg1"/>
                </a:solidFill>
              </a:rPr>
              <a:t>“</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158" y="311319"/>
            <a:ext cx="3720267" cy="3720267"/>
          </a:xfrm>
          <a:prstGeom prst="rect">
            <a:avLst/>
          </a:prstGeom>
        </p:spPr>
      </p:pic>
      <p:sp>
        <p:nvSpPr>
          <p:cNvPr id="15" name="Rectangle 14"/>
          <p:cNvSpPr/>
          <p:nvPr/>
        </p:nvSpPr>
        <p:spPr>
          <a:xfrm>
            <a:off x="12488426" y="24275714"/>
            <a:ext cx="8131182" cy="6001643"/>
          </a:xfrm>
          <a:prstGeom prst="rect">
            <a:avLst/>
          </a:prstGeom>
        </p:spPr>
        <p:txBody>
          <a:bodyPr wrap="square">
            <a:spAutoFit/>
          </a:bodyPr>
          <a:lstStyle/>
          <a:p>
            <a:pPr algn="l"/>
            <a:r>
              <a:rPr lang="en-US" sz="2400" dirty="0">
                <a:solidFill>
                  <a:schemeClr val="bg1"/>
                </a:solidFill>
                <a:latin typeface="+mn-lt"/>
              </a:rPr>
              <a:t>Pop</a:t>
            </a:r>
          </a:p>
          <a:p>
            <a:pPr marL="342900" lvl="0" indent="-342900" algn="l">
              <a:buFont typeface="Arial" panose="020B0604020202020204" pitchFamily="34" charset="0"/>
              <a:buChar char="•"/>
            </a:pPr>
            <a:r>
              <a:rPr lang="en-US" sz="2400" dirty="0">
                <a:solidFill>
                  <a:schemeClr val="bg1"/>
                </a:solidFill>
                <a:latin typeface="+mn-lt"/>
              </a:rPr>
              <a:t>Katy Perry  </a:t>
            </a:r>
          </a:p>
          <a:p>
            <a:pPr marL="342900" lvl="0" indent="-342900" algn="l">
              <a:buFont typeface="Arial" panose="020B0604020202020204" pitchFamily="34" charset="0"/>
              <a:buChar char="•"/>
            </a:pPr>
            <a:r>
              <a:rPr lang="en-US" sz="2400" dirty="0">
                <a:solidFill>
                  <a:schemeClr val="bg1"/>
                </a:solidFill>
                <a:latin typeface="+mn-lt"/>
              </a:rPr>
              <a:t>Lana del Rey </a:t>
            </a:r>
          </a:p>
          <a:p>
            <a:pPr marL="342900" lvl="0" indent="-342900" algn="l">
              <a:buFont typeface="Arial" panose="020B0604020202020204" pitchFamily="34" charset="0"/>
              <a:buChar char="•"/>
            </a:pPr>
            <a:r>
              <a:rPr lang="en-US" sz="2400" dirty="0">
                <a:solidFill>
                  <a:schemeClr val="bg1"/>
                </a:solidFill>
                <a:latin typeface="+mn-lt"/>
              </a:rPr>
              <a:t>Miley Cyrus </a:t>
            </a:r>
          </a:p>
          <a:p>
            <a:pPr marL="342900" lvl="0" indent="-342900" algn="l">
              <a:buFont typeface="Arial" panose="020B0604020202020204" pitchFamily="34" charset="0"/>
              <a:buChar char="•"/>
            </a:pPr>
            <a:r>
              <a:rPr lang="en-US" sz="2400" dirty="0">
                <a:solidFill>
                  <a:schemeClr val="bg1"/>
                </a:solidFill>
                <a:latin typeface="+mn-lt"/>
              </a:rPr>
              <a:t>Maroon 5  </a:t>
            </a:r>
          </a:p>
          <a:p>
            <a:pPr marL="342900" lvl="0" indent="-342900" algn="l">
              <a:buFont typeface="Arial" panose="020B0604020202020204" pitchFamily="34" charset="0"/>
              <a:buChar char="•"/>
            </a:pPr>
            <a:r>
              <a:rPr lang="en-US" sz="2400" dirty="0">
                <a:solidFill>
                  <a:schemeClr val="bg1"/>
                </a:solidFill>
                <a:latin typeface="+mn-lt"/>
              </a:rPr>
              <a:t>Ariana Grande </a:t>
            </a:r>
          </a:p>
          <a:p>
            <a:pPr algn="l"/>
            <a:endParaRPr lang="en-US" sz="2400" dirty="0">
              <a:solidFill>
                <a:schemeClr val="bg1"/>
              </a:solidFill>
              <a:latin typeface="+mn-lt"/>
            </a:endParaRPr>
          </a:p>
          <a:p>
            <a:pPr algn="l"/>
            <a:r>
              <a:rPr lang="en-US" sz="2400" dirty="0">
                <a:solidFill>
                  <a:schemeClr val="bg1"/>
                </a:solidFill>
                <a:latin typeface="+mn-lt"/>
              </a:rPr>
              <a:t>Rap</a:t>
            </a:r>
          </a:p>
          <a:p>
            <a:pPr marL="342900" lvl="0" indent="-342900" algn="l">
              <a:buFont typeface="Arial" panose="020B0604020202020204" pitchFamily="34" charset="0"/>
              <a:buChar char="•"/>
            </a:pPr>
            <a:r>
              <a:rPr lang="en-US" sz="2400" dirty="0">
                <a:solidFill>
                  <a:schemeClr val="bg1"/>
                </a:solidFill>
                <a:latin typeface="+mn-lt"/>
              </a:rPr>
              <a:t>J. Cole </a:t>
            </a:r>
          </a:p>
          <a:p>
            <a:pPr marL="342900" lvl="0" indent="-342900" algn="l">
              <a:buFont typeface="Arial" panose="020B0604020202020204" pitchFamily="34" charset="0"/>
              <a:buChar char="•"/>
            </a:pPr>
            <a:r>
              <a:rPr lang="en-US" sz="2400" dirty="0">
                <a:solidFill>
                  <a:schemeClr val="bg1"/>
                </a:solidFill>
                <a:latin typeface="+mn-lt"/>
              </a:rPr>
              <a:t>Nicki </a:t>
            </a:r>
            <a:r>
              <a:rPr lang="en-US" sz="2400" dirty="0" err="1">
                <a:solidFill>
                  <a:schemeClr val="bg1"/>
                </a:solidFill>
                <a:latin typeface="+mn-lt"/>
              </a:rPr>
              <a:t>Minaj</a:t>
            </a:r>
            <a:r>
              <a:rPr lang="en-US" sz="2400" dirty="0">
                <a:solidFill>
                  <a:schemeClr val="bg1"/>
                </a:solidFill>
                <a:latin typeface="+mn-lt"/>
              </a:rPr>
              <a:t>  </a:t>
            </a:r>
          </a:p>
          <a:p>
            <a:pPr marL="342900" lvl="0" indent="-342900" algn="l">
              <a:buFont typeface="Arial" panose="020B0604020202020204" pitchFamily="34" charset="0"/>
              <a:buChar char="•"/>
            </a:pPr>
            <a:r>
              <a:rPr lang="en-US" sz="2400" dirty="0">
                <a:solidFill>
                  <a:schemeClr val="bg1"/>
                </a:solidFill>
                <a:latin typeface="+mn-lt"/>
              </a:rPr>
              <a:t>Will.i.am  </a:t>
            </a:r>
          </a:p>
          <a:p>
            <a:pPr marL="342900" lvl="0" indent="-342900" algn="l">
              <a:buFont typeface="Arial" panose="020B0604020202020204" pitchFamily="34" charset="0"/>
              <a:buChar char="•"/>
            </a:pPr>
            <a:r>
              <a:rPr lang="en-US" sz="2400" dirty="0">
                <a:solidFill>
                  <a:schemeClr val="bg1"/>
                </a:solidFill>
                <a:latin typeface="+mn-lt"/>
              </a:rPr>
              <a:t>Drake </a:t>
            </a:r>
          </a:p>
          <a:p>
            <a:pPr algn="l"/>
            <a:endParaRPr lang="en-US" sz="2400" dirty="0">
              <a:solidFill>
                <a:schemeClr val="bg1"/>
              </a:solidFill>
              <a:latin typeface="+mn-lt"/>
            </a:endParaRPr>
          </a:p>
          <a:p>
            <a:pPr algn="l"/>
            <a:r>
              <a:rPr lang="en-US" sz="2400" dirty="0">
                <a:solidFill>
                  <a:schemeClr val="bg1"/>
                </a:solidFill>
                <a:latin typeface="+mn-lt"/>
              </a:rPr>
              <a:t>R&amp;B</a:t>
            </a:r>
          </a:p>
          <a:p>
            <a:pPr marL="342900" lvl="0" indent="-342900" algn="l">
              <a:buFont typeface="Arial" panose="020B0604020202020204" pitchFamily="34" charset="0"/>
              <a:buChar char="•"/>
            </a:pPr>
            <a:r>
              <a:rPr lang="en-US" sz="2400" dirty="0">
                <a:solidFill>
                  <a:schemeClr val="bg1"/>
                </a:solidFill>
                <a:latin typeface="+mn-lt"/>
              </a:rPr>
              <a:t>Justin Timberlake</a:t>
            </a:r>
          </a:p>
          <a:p>
            <a:pPr marL="342900" lvl="0" indent="-342900" algn="l">
              <a:buFont typeface="Arial" panose="020B0604020202020204" pitchFamily="34" charset="0"/>
              <a:buChar char="•"/>
            </a:pPr>
            <a:r>
              <a:rPr lang="en-US" sz="2400" dirty="0">
                <a:solidFill>
                  <a:schemeClr val="bg1"/>
                </a:solidFill>
                <a:latin typeface="+mn-lt"/>
              </a:rPr>
              <a:t>Bruno Mars  </a:t>
            </a:r>
          </a:p>
        </p:txBody>
      </p:sp>
      <p:pic>
        <p:nvPicPr>
          <p:cNvPr id="4" name="Picture 3"/>
          <p:cNvPicPr>
            <a:picLocks noChangeAspect="1"/>
          </p:cNvPicPr>
          <p:nvPr/>
        </p:nvPicPr>
        <p:blipFill>
          <a:blip r:embed="rId6"/>
          <a:stretch>
            <a:fillRect/>
          </a:stretch>
        </p:blipFill>
        <p:spPr>
          <a:xfrm>
            <a:off x="16580433" y="13835699"/>
            <a:ext cx="12167595" cy="5404914"/>
          </a:xfrm>
          <a:prstGeom prst="rect">
            <a:avLst/>
          </a:prstGeom>
        </p:spPr>
      </p:pic>
      <p:pic>
        <p:nvPicPr>
          <p:cNvPr id="6" name="Picture 5"/>
          <p:cNvPicPr>
            <a:picLocks noChangeAspect="1"/>
          </p:cNvPicPr>
          <p:nvPr/>
        </p:nvPicPr>
        <p:blipFill>
          <a:blip r:embed="rId7"/>
          <a:stretch>
            <a:fillRect/>
          </a:stretch>
        </p:blipFill>
        <p:spPr>
          <a:xfrm>
            <a:off x="14662375" y="20506706"/>
            <a:ext cx="8869853" cy="3749373"/>
          </a:xfrm>
          <a:prstGeom prst="rect">
            <a:avLst/>
          </a:prstGeom>
        </p:spPr>
      </p:pic>
      <p:pic>
        <p:nvPicPr>
          <p:cNvPr id="7" name="Picture 6"/>
          <p:cNvPicPr>
            <a:picLocks noChangeAspect="1"/>
          </p:cNvPicPr>
          <p:nvPr/>
        </p:nvPicPr>
        <p:blipFill>
          <a:blip r:embed="rId8"/>
          <a:stretch>
            <a:fillRect/>
          </a:stretch>
        </p:blipFill>
        <p:spPr>
          <a:xfrm>
            <a:off x="24837924" y="20506706"/>
            <a:ext cx="6541795" cy="3749374"/>
          </a:xfrm>
          <a:prstGeom prst="rect">
            <a:avLst/>
          </a:prstGeom>
        </p:spPr>
      </p:pic>
      <p:pic>
        <p:nvPicPr>
          <p:cNvPr id="8" name="Picture 7"/>
          <p:cNvPicPr>
            <a:picLocks noChangeAspect="1"/>
          </p:cNvPicPr>
          <p:nvPr/>
        </p:nvPicPr>
        <p:blipFill>
          <a:blip r:embed="rId9"/>
          <a:stretch>
            <a:fillRect/>
          </a:stretch>
        </p:blipFill>
        <p:spPr>
          <a:xfrm>
            <a:off x="16216905" y="6735040"/>
            <a:ext cx="13076517" cy="6371360"/>
          </a:xfrm>
          <a:prstGeom prst="rect">
            <a:avLst/>
          </a:prstGeom>
        </p:spPr>
      </p:pic>
      <p:pic>
        <p:nvPicPr>
          <p:cNvPr id="10" name="Picture 9"/>
          <p:cNvPicPr>
            <a:picLocks noChangeAspect="1"/>
          </p:cNvPicPr>
          <p:nvPr/>
        </p:nvPicPr>
        <p:blipFill>
          <a:blip r:embed="rId10"/>
          <a:stretch>
            <a:fillRect/>
          </a:stretch>
        </p:blipFill>
        <p:spPr>
          <a:xfrm>
            <a:off x="16633577" y="25584069"/>
            <a:ext cx="6968868" cy="3919988"/>
          </a:xfrm>
          <a:prstGeom prst="rect">
            <a:avLst/>
          </a:prstGeom>
        </p:spPr>
      </p:pic>
      <p:pic>
        <p:nvPicPr>
          <p:cNvPr id="11" name="Picture 10"/>
          <p:cNvPicPr>
            <a:picLocks noChangeAspect="1"/>
          </p:cNvPicPr>
          <p:nvPr/>
        </p:nvPicPr>
        <p:blipFill>
          <a:blip r:embed="rId11"/>
          <a:stretch>
            <a:fillRect/>
          </a:stretch>
        </p:blipFill>
        <p:spPr>
          <a:xfrm>
            <a:off x="23979060" y="25829269"/>
            <a:ext cx="6215062" cy="342958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3786</TotalTime>
  <Words>751</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Book Antiqua</vt:lpstr>
      <vt:lpstr>Lucida Sans</vt:lpstr>
      <vt:lpstr>Perpetua Titling MT</vt:lpstr>
      <vt:lpstr>Wingdings</vt:lpstr>
      <vt:lpstr>Wingdings 2</vt:lpstr>
      <vt:lpstr>Wingdings 3</vt:lpstr>
      <vt:lpstr>Apex</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Horizontal Template</dc:title>
  <dc:creator>Marika Gilbert</dc:creator>
  <dc:description>©MegaPrint Inc. 2009</dc:description>
  <cp:lastModifiedBy>computer user</cp:lastModifiedBy>
  <cp:revision>132</cp:revision>
  <dcterms:created xsi:type="dcterms:W3CDTF">2008-12-04T00:20:37Z</dcterms:created>
  <dcterms:modified xsi:type="dcterms:W3CDTF">2017-02-05T13:54:33Z</dcterms:modified>
  <cp:category>Research Poster</cp:category>
</cp:coreProperties>
</file>