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13BC0-2D92-4410-8BEC-BF9AF1C54F69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4582A3-5DA1-42B1-86FB-C77F826DBC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ucf-csm.symplicity.com/students/" TargetMode="External"/><Relationship Id="rId2" Type="http://schemas.openxmlformats.org/officeDocument/2006/relationships/hyperlink" Target="http://www.career.ucf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psaucf.webs.com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://www.ap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fes.cos.ucf.edu/index.php" TargetMode="External"/><Relationship Id="rId5" Type="http://schemas.openxmlformats.org/officeDocument/2006/relationships/hyperlink" Target="http://ucfspiop.wordpress.com/2012/12/02/spiop-at-siop-2012/" TargetMode="External"/><Relationship Id="rId4" Type="http://schemas.openxmlformats.org/officeDocument/2006/relationships/hyperlink" Target="http://caps.sdes.ucf.edu/activ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sls.sdes.ucf.edu" TargetMode="External"/><Relationship Id="rId3" Type="http://schemas.openxmlformats.org/officeDocument/2006/relationships/hyperlink" Target="http://osi.ucf.edu/kort/?page_id=2" TargetMode="External"/><Relationship Id="rId7" Type="http://schemas.openxmlformats.org/officeDocument/2006/relationships/hyperlink" Target="hrwc.sdes.ucf.edu" TargetMode="External"/><Relationship Id="rId2" Type="http://schemas.openxmlformats.org/officeDocument/2006/relationships/hyperlink" Target="http://www.getinvolveducf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l.sdes.ucf.edu/" TargetMode="External"/><Relationship Id="rId11" Type="http://schemas.openxmlformats.org/officeDocument/2006/relationships/image" Target="../media/image4.JPG"/><Relationship Id="rId5" Type="http://schemas.openxmlformats.org/officeDocument/2006/relationships/hyperlink" Target="osi.ucf.edu/cab" TargetMode="External"/><Relationship Id="rId10" Type="http://schemas.openxmlformats.org/officeDocument/2006/relationships/hyperlink" Target="vucf.getinvolveducf.com" TargetMode="External"/><Relationship Id="rId4" Type="http://schemas.openxmlformats.org/officeDocument/2006/relationships/hyperlink" Target="public.rso.asf.ucf.edu" TargetMode="External"/><Relationship Id="rId9" Type="http://schemas.openxmlformats.org/officeDocument/2006/relationships/hyperlink" Target="http://www.ucfsg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sarc.sdes.ucf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uwc.ucf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onetonline.org" TargetMode="External"/><Relationship Id="rId2" Type="http://schemas.openxmlformats.org/officeDocument/2006/relationships/hyperlink" Target="http://www.career.ucf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bls.gov/oco" TargetMode="External"/><Relationship Id="rId4" Type="http://schemas.openxmlformats.org/officeDocument/2006/relationships/hyperlink" Target="myplan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psychology.cos.ucf.edu/research/laboratories/" TargetMode="External"/><Relationship Id="rId7" Type="http://schemas.openxmlformats.org/officeDocument/2006/relationships/hyperlink" Target="our.ucf.edu" TargetMode="External"/><Relationship Id="rId2" Type="http://schemas.openxmlformats.org/officeDocument/2006/relationships/hyperlink" Target="http://www.ucf.sona-system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ri.ucf.edu/" TargetMode="External"/><Relationship Id="rId5" Type="http://schemas.openxmlformats.org/officeDocument/2006/relationships/hyperlink" Target="http://www.ist.ucf.edu/" TargetMode="External"/><Relationship Id="rId4" Type="http://schemas.openxmlformats.org/officeDocument/2006/relationships/hyperlink" Target="http://psy-ramatch.cos.ucf.ed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le.lindner@ucf.edu" TargetMode="External"/><Relationship Id="rId2" Type="http://schemas.openxmlformats.org/officeDocument/2006/relationships/hyperlink" Target="coop.ucf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mailto:Psychadvising@ucf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kaptes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things that all Psychology majors should 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Updated </a:t>
            </a:r>
            <a:r>
              <a:rPr lang="en-US" smtClean="0"/>
              <a:t>Su13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"/>
            <a:ext cx="234156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8. Fine Tune Job Finding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Prepare </a:t>
            </a:r>
            <a:r>
              <a:rPr lang="en-US" dirty="0"/>
              <a:t>for Graduation early! Go to Career Services to learn about Interviews, Resumes, appearance, finding that first job, gaining experience, job fairs, and local jobs in the community </a:t>
            </a:r>
            <a:r>
              <a:rPr lang="en-US" u="sng" dirty="0">
                <a:hlinkClick r:id="rId2"/>
              </a:rPr>
              <a:t>www.career.ucf.edu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Sign up for UCF’s </a:t>
            </a:r>
            <a:r>
              <a:rPr lang="en-US" dirty="0" err="1"/>
              <a:t>KnightLink</a:t>
            </a:r>
            <a:r>
              <a:rPr lang="en-US" dirty="0"/>
              <a:t> – online system with over 4,000 employers for students who are looking for full time or part time work:</a:t>
            </a:r>
            <a:r>
              <a:rPr lang="en-US" u="sng" dirty="0"/>
              <a:t> </a:t>
            </a:r>
            <a:r>
              <a:rPr lang="en-US" u="sng" dirty="0">
                <a:hlinkClick r:id="rId3" action="ppaction://hlinkfile"/>
              </a:rPr>
              <a:t>ucf-csm.symplicity.com/students</a:t>
            </a:r>
            <a:r>
              <a:rPr lang="en-US" u="sng" dirty="0" smtClean="0">
                <a:hlinkClick r:id="rId3" action="ppaction://hlinkfile"/>
              </a:rPr>
              <a:t>/ </a:t>
            </a:r>
            <a:r>
              <a:rPr lang="en-US" b="1" dirty="0" smtClean="0">
                <a:hlinkClick r:id="rId3" action="ppaction://hlinkfile"/>
              </a:rPr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7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9. Join and be active in a professional psychology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5638800"/>
          </a:xfrm>
        </p:spPr>
        <p:txBody>
          <a:bodyPr>
            <a:noAutofit/>
          </a:bodyPr>
          <a:lstStyle/>
          <a:p>
            <a:pPr lvl="0"/>
            <a:r>
              <a:rPr lang="en-US" sz="2200" b="1" dirty="0" smtClean="0"/>
              <a:t>American </a:t>
            </a:r>
            <a:r>
              <a:rPr lang="en-US" sz="2200" b="1" dirty="0"/>
              <a:t>Psychological Association </a:t>
            </a:r>
            <a:r>
              <a:rPr lang="en-US" sz="2200" dirty="0" smtClean="0"/>
              <a:t>, Student Affiliate: </a:t>
            </a:r>
            <a:r>
              <a:rPr lang="en-US" sz="2200" u="sng" dirty="0" smtClean="0">
                <a:hlinkClick r:id="rId2"/>
              </a:rPr>
              <a:t>www.apa.org</a:t>
            </a:r>
            <a:r>
              <a:rPr lang="en-US" sz="2200" dirty="0" smtClean="0"/>
              <a:t>   </a:t>
            </a:r>
            <a:endParaRPr lang="en-US" sz="2200" dirty="0"/>
          </a:p>
          <a:p>
            <a:pPr lvl="0"/>
            <a:r>
              <a:rPr lang="en-US" sz="2200" b="1" dirty="0"/>
              <a:t>UCF’s Psychology </a:t>
            </a:r>
            <a:r>
              <a:rPr lang="en-US" sz="2200" b="1" dirty="0" smtClean="0"/>
              <a:t>Society: </a:t>
            </a:r>
            <a:r>
              <a:rPr lang="en-US" sz="2200" dirty="0" smtClean="0"/>
              <a:t>Located in PSY 323, </a:t>
            </a:r>
            <a:r>
              <a:rPr lang="en-US" sz="2200" dirty="0"/>
              <a:t>like them on Facebook!</a:t>
            </a:r>
          </a:p>
          <a:p>
            <a:pPr lvl="0"/>
            <a:r>
              <a:rPr lang="en-US" sz="2200" b="1" dirty="0"/>
              <a:t>UCF Psi Chi Honor Society</a:t>
            </a:r>
            <a:r>
              <a:rPr lang="en-US" sz="2200" dirty="0" smtClean="0"/>
              <a:t>: Located in PSY 323, </a:t>
            </a:r>
            <a:r>
              <a:rPr lang="en-US" sz="2200" dirty="0"/>
              <a:t>like them on Facebook!</a:t>
            </a:r>
          </a:p>
          <a:p>
            <a:pPr lvl="0"/>
            <a:r>
              <a:rPr lang="en-US" sz="2200" b="1" dirty="0"/>
              <a:t>Multicultural Psychological Student Association</a:t>
            </a:r>
            <a:r>
              <a:rPr lang="en-US" sz="2200" dirty="0"/>
              <a:t>: </a:t>
            </a:r>
            <a:r>
              <a:rPr lang="en-US" sz="2200" u="sng" dirty="0" smtClean="0">
                <a:hlinkClick r:id="rId3" action="ppaction://hlinkfile"/>
              </a:rPr>
              <a:t>mpsaucf.webs.com </a:t>
            </a:r>
            <a:endParaRPr lang="en-US" sz="2200" dirty="0"/>
          </a:p>
          <a:p>
            <a:pPr lvl="0"/>
            <a:r>
              <a:rPr lang="en-US" sz="2200" b="1" dirty="0"/>
              <a:t>Active </a:t>
            </a:r>
            <a:r>
              <a:rPr lang="en-US" sz="2200" b="1" dirty="0" smtClean="0"/>
              <a:t>Minds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4"/>
              </a:rPr>
              <a:t>caps.sdes.ucf.edu/active  </a:t>
            </a:r>
            <a:endParaRPr lang="en-US" sz="2200" dirty="0" smtClean="0"/>
          </a:p>
          <a:p>
            <a:pPr lvl="0"/>
            <a:r>
              <a:rPr lang="en-US" sz="2200" dirty="0" smtClean="0"/>
              <a:t>Student </a:t>
            </a:r>
            <a:r>
              <a:rPr lang="en-US" sz="2200" dirty="0"/>
              <a:t>Professionals in Industrial Organizational Psychology </a:t>
            </a:r>
            <a:r>
              <a:rPr lang="en-US" sz="2200" b="1" dirty="0"/>
              <a:t>(SPIOP</a:t>
            </a:r>
            <a:r>
              <a:rPr lang="en-US" sz="2200" b="1" dirty="0" smtClean="0"/>
              <a:t>): </a:t>
            </a:r>
            <a:r>
              <a:rPr lang="en-US" sz="2200" u="sng" dirty="0" smtClean="0">
                <a:hlinkClick r:id="rId5"/>
              </a:rPr>
              <a:t>http://ucfspiop.wordpress.com/2012/12/02/spiop-at-siop-2012/</a:t>
            </a:r>
            <a:r>
              <a:rPr lang="en-US" sz="2200" u="sng" dirty="0" smtClean="0"/>
              <a:t> </a:t>
            </a:r>
          </a:p>
          <a:p>
            <a:pPr lvl="0"/>
            <a:r>
              <a:rPr lang="en-US" sz="2200" dirty="0" smtClean="0"/>
              <a:t>Human </a:t>
            </a:r>
            <a:r>
              <a:rPr lang="en-US" sz="2200" dirty="0"/>
              <a:t>Factors and Ergonomics Society Student </a:t>
            </a:r>
            <a:r>
              <a:rPr lang="en-US" sz="2200" dirty="0" smtClean="0"/>
              <a:t>Center, </a:t>
            </a:r>
            <a:r>
              <a:rPr lang="en-US" sz="2200" b="1" dirty="0" smtClean="0"/>
              <a:t>(HFES): </a:t>
            </a:r>
            <a:r>
              <a:rPr lang="en-US" sz="2200" u="sng" dirty="0" smtClean="0">
                <a:hlinkClick r:id="rId6"/>
              </a:rPr>
              <a:t>http://hfes.cos.ucf.edu/index.php</a:t>
            </a:r>
            <a:r>
              <a:rPr lang="en-US" sz="2200" u="sng" dirty="0" smtClean="0"/>
              <a:t>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2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10. Have fun- 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Attend </a:t>
            </a:r>
            <a:r>
              <a:rPr lang="en-US" dirty="0"/>
              <a:t>Campus Events! Fun, Free, Informational! </a:t>
            </a:r>
            <a:r>
              <a:rPr lang="en-US" b="1" u="sng" dirty="0">
                <a:hlinkClick r:id="rId2"/>
              </a:rPr>
              <a:t>www.getinvolveducf.com</a:t>
            </a:r>
            <a:r>
              <a:rPr lang="en-US" b="1" dirty="0"/>
              <a:t> </a:t>
            </a:r>
            <a:endParaRPr lang="en-US" b="1" dirty="0" smtClean="0"/>
          </a:p>
          <a:p>
            <a:pPr lvl="0"/>
            <a:r>
              <a:rPr lang="en-US" b="1" dirty="0" smtClean="0"/>
              <a:t>Knight Quest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osi.ucf.edu/</a:t>
            </a:r>
            <a:r>
              <a:rPr lang="en-US" dirty="0" err="1" smtClean="0">
                <a:hlinkClick r:id="rId3"/>
              </a:rPr>
              <a:t>kort</a:t>
            </a:r>
            <a:endParaRPr lang="en-US" dirty="0" smtClean="0"/>
          </a:p>
          <a:p>
            <a:pPr lvl="0"/>
            <a:r>
              <a:rPr lang="en-US" dirty="0" smtClean="0"/>
              <a:t>Registered Student Organization </a:t>
            </a:r>
            <a:r>
              <a:rPr lang="en-US" b="1" dirty="0" smtClean="0"/>
              <a:t>(RSO) </a:t>
            </a:r>
            <a:r>
              <a:rPr lang="en-US" dirty="0" smtClean="0"/>
              <a:t>Database: </a:t>
            </a:r>
            <a:r>
              <a:rPr lang="en-US" dirty="0" smtClean="0">
                <a:hlinkClick r:id="rId4" action="ppaction://hlinkfile"/>
              </a:rPr>
              <a:t>public.rso.asf.ucf.edu</a:t>
            </a:r>
            <a:r>
              <a:rPr lang="en-US" dirty="0" smtClean="0"/>
              <a:t> </a:t>
            </a:r>
          </a:p>
          <a:p>
            <a:pPr lvl="0"/>
            <a:r>
              <a:rPr lang="en-US" b="1" dirty="0" smtClean="0"/>
              <a:t>CAB-</a:t>
            </a:r>
            <a:r>
              <a:rPr lang="en-US" dirty="0" smtClean="0"/>
              <a:t> </a:t>
            </a:r>
            <a:r>
              <a:rPr lang="en-US" dirty="0"/>
              <a:t>Campus Activity Board: Free movies, concerts, and other events </a:t>
            </a:r>
            <a:r>
              <a:rPr lang="en-US" dirty="0" smtClean="0">
                <a:hlinkClick r:id="rId5" action="ppaction://hlinkfile"/>
              </a:rPr>
              <a:t>osi.ucf.edu/cab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Late Knights- </a:t>
            </a:r>
            <a:r>
              <a:rPr lang="en-US" dirty="0"/>
              <a:t>Every Friday at the end of the month on </a:t>
            </a:r>
            <a:r>
              <a:rPr lang="en-US" dirty="0" smtClean="0"/>
              <a:t>campus</a:t>
            </a:r>
          </a:p>
          <a:p>
            <a:pPr lvl="0"/>
            <a:r>
              <a:rPr lang="en-US" b="1" dirty="0" smtClean="0"/>
              <a:t>Fraternity and </a:t>
            </a:r>
            <a:r>
              <a:rPr lang="en-US" b="1" dirty="0"/>
              <a:t>Sorority </a:t>
            </a:r>
            <a:r>
              <a:rPr lang="en-US" b="1" dirty="0" smtClean="0"/>
              <a:t>Life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fsl.sdes.ucf.edu</a:t>
            </a:r>
            <a:endParaRPr lang="en-US" dirty="0"/>
          </a:p>
          <a:p>
            <a:pPr lvl="0"/>
            <a:r>
              <a:rPr lang="en-US" b="1" dirty="0"/>
              <a:t>UCF Recreation and Wellness Center</a:t>
            </a:r>
            <a:r>
              <a:rPr lang="en-US" dirty="0"/>
              <a:t>: </a:t>
            </a:r>
            <a:r>
              <a:rPr lang="en-US" dirty="0" smtClean="0">
                <a:hlinkClick r:id="rId7" action="ppaction://hlinkfile"/>
              </a:rPr>
              <a:t>hrwc.sdes.ucf.edu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dirty="0"/>
              <a:t>Legal Services</a:t>
            </a:r>
            <a:r>
              <a:rPr lang="en-US" dirty="0"/>
              <a:t>: </a:t>
            </a:r>
            <a:r>
              <a:rPr lang="en-US" dirty="0" smtClean="0">
                <a:hlinkClick r:id="rId8" action="ppaction://hlinkfile"/>
              </a:rPr>
              <a:t>sls.sdes.ucf.edu</a:t>
            </a:r>
            <a:r>
              <a:rPr lang="en-US" dirty="0" smtClean="0"/>
              <a:t>   </a:t>
            </a:r>
          </a:p>
          <a:p>
            <a:pPr lvl="0"/>
            <a:r>
              <a:rPr lang="en-US" b="1" dirty="0" smtClean="0"/>
              <a:t>Student </a:t>
            </a:r>
            <a:r>
              <a:rPr lang="en-US" b="1" dirty="0"/>
              <a:t>Government Association (SGA): </a:t>
            </a:r>
            <a:r>
              <a:rPr lang="en-US" u="sng" dirty="0">
                <a:hlinkClick r:id="rId9"/>
              </a:rPr>
              <a:t>www.ucfsga.com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Volunteer UCF</a:t>
            </a:r>
            <a:r>
              <a:rPr lang="en-US" dirty="0"/>
              <a:t>: </a:t>
            </a:r>
            <a:r>
              <a:rPr lang="en-US" u="sng" dirty="0">
                <a:hlinkClick r:id="rId10" action="ppaction://hlinkfile"/>
              </a:rPr>
              <a:t>vucf.getinvolveducf.com</a:t>
            </a:r>
            <a:r>
              <a:rPr lang="en-US" dirty="0">
                <a:hlinkClick r:id="rId10" action="ppaction://hlinkfile"/>
              </a:rPr>
              <a:t> </a:t>
            </a:r>
            <a:endParaRPr lang="en-US" dirty="0"/>
          </a:p>
          <a:p>
            <a:pPr lvl="0"/>
            <a:r>
              <a:rPr lang="en-US" b="1" dirty="0"/>
              <a:t>MANY MORE!!!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Develop Strong Study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If </a:t>
            </a:r>
            <a:r>
              <a:rPr lang="en-US" dirty="0"/>
              <a:t>you need better study skills, </a:t>
            </a:r>
            <a:r>
              <a:rPr lang="en-US" dirty="0" smtClean="0"/>
              <a:t>visit the </a:t>
            </a:r>
            <a:r>
              <a:rPr lang="en-US" dirty="0"/>
              <a:t>Student Academic Resources Center (SARC):  </a:t>
            </a:r>
            <a:r>
              <a:rPr lang="en-US" u="sng" dirty="0">
                <a:hlinkClick r:id="rId2"/>
              </a:rPr>
              <a:t>www.sarc.sdes.ucf.edu</a:t>
            </a:r>
            <a:r>
              <a:rPr lang="en-US" dirty="0"/>
              <a:t> 407/823-5130 PH </a:t>
            </a:r>
            <a:r>
              <a:rPr lang="en-US" dirty="0" smtClean="0"/>
              <a:t>113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have tutoring and workshops </a:t>
            </a:r>
            <a:r>
              <a:rPr lang="en-US" dirty="0" smtClean="0"/>
              <a:t>available to help you learn how to study better and smarter</a:t>
            </a:r>
            <a:endParaRPr lang="en-US" dirty="0"/>
          </a:p>
          <a:p>
            <a:pPr lvl="0"/>
            <a:r>
              <a:rPr lang="en-US" dirty="0"/>
              <a:t>Enhance your college skills in SLS </a:t>
            </a:r>
            <a:r>
              <a:rPr lang="en-US" dirty="0" smtClean="0"/>
              <a:t>1501 or MHS 2330:</a:t>
            </a:r>
          </a:p>
          <a:p>
            <a:pPr lvl="1"/>
            <a:r>
              <a:rPr lang="en-US" dirty="0" smtClean="0"/>
              <a:t>SLS: The </a:t>
            </a:r>
            <a:r>
              <a:rPr lang="en-US" dirty="0"/>
              <a:t>Freshman Seminar- take this course to learn about resources on campus and how to succeed in college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MHS 2330: Career Development- learn about resources and opportunities on campus to help with unclear career goals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7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/>
              <a:t>. Develop Strong Writing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UCF </a:t>
            </a:r>
            <a:r>
              <a:rPr lang="en-US" dirty="0"/>
              <a:t>Writing Center: </a:t>
            </a:r>
            <a:r>
              <a:rPr lang="en-US" u="sng" dirty="0">
                <a:hlinkClick r:id="rId2"/>
              </a:rPr>
              <a:t>www.uwc.ucf.edu</a:t>
            </a:r>
            <a:r>
              <a:rPr lang="en-US" dirty="0"/>
              <a:t> </a:t>
            </a:r>
            <a:r>
              <a:rPr lang="en-US" dirty="0" smtClean="0"/>
              <a:t>407-823-2197</a:t>
            </a:r>
          </a:p>
          <a:p>
            <a:pPr lvl="1"/>
            <a:r>
              <a:rPr lang="en-US" dirty="0" smtClean="0"/>
              <a:t>They can assist you with writing assignments for any course, and can also help you with your Personal Statement for Graduate School applications</a:t>
            </a:r>
          </a:p>
          <a:p>
            <a:r>
              <a:rPr lang="en-US" dirty="0" smtClean="0"/>
              <a:t>Take more writing classes</a:t>
            </a:r>
          </a:p>
          <a:p>
            <a:pPr lvl="1"/>
            <a:r>
              <a:rPr lang="en-US" dirty="0" smtClean="0"/>
              <a:t>ENC 3314 Writing in the University</a:t>
            </a:r>
          </a:p>
          <a:p>
            <a:pPr lvl="1"/>
            <a:r>
              <a:rPr lang="en-US" dirty="0" smtClean="0"/>
              <a:t>ENC 3455 Writing about Science and Technology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6552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1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</a:t>
            </a:r>
            <a:r>
              <a:rPr lang="en-US" smtClean="0"/>
              <a:t>Earn a Strong </a:t>
            </a:r>
            <a:r>
              <a:rPr lang="en-US" dirty="0" smtClean="0"/>
              <a:t>Grade </a:t>
            </a:r>
            <a:r>
              <a:rPr lang="en-US" smtClean="0"/>
              <a:t>Point Average </a:t>
            </a:r>
            <a:r>
              <a:rPr lang="en-US" dirty="0" smtClean="0"/>
              <a:t>(GPA)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Earn strong grade point averages in all your courses </a:t>
            </a:r>
          </a:p>
          <a:p>
            <a:pPr lvl="1"/>
            <a:r>
              <a:rPr lang="en-US" dirty="0" smtClean="0"/>
              <a:t>Your GPA is important whether you plan to apply to graduate programs or jobs after you graduate </a:t>
            </a:r>
          </a:p>
          <a:p>
            <a:pPr lvl="1"/>
            <a:r>
              <a:rPr lang="en-US" dirty="0" smtClean="0"/>
              <a:t>Graduate school is very competitive, the GPAs that programs list are usually the minimum requirement.</a:t>
            </a:r>
          </a:p>
          <a:p>
            <a:pPr lvl="1"/>
            <a:r>
              <a:rPr lang="en-US" dirty="0" smtClean="0"/>
              <a:t> A good GPA is needed for Psychological organizations, Internships, and Research Positions so it is important to focus on your studies throughout your undergraduate coursework </a:t>
            </a:r>
          </a:p>
          <a:p>
            <a:pPr lvl="1"/>
            <a:r>
              <a:rPr lang="en-US" dirty="0" smtClean="0"/>
              <a:t>Go to class, study with peers, do homework and projects to the best of the ability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6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Research Careers in Psychology and Related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500" dirty="0" smtClean="0"/>
              <a:t>What </a:t>
            </a:r>
            <a:r>
              <a:rPr lang="en-US" sz="4500" dirty="0"/>
              <a:t>are you going to do with your degree in Psychology? If you don’t know now, </a:t>
            </a:r>
            <a:r>
              <a:rPr lang="en-US" sz="4500" dirty="0" smtClean="0"/>
              <a:t>now is the time </a:t>
            </a:r>
            <a:r>
              <a:rPr lang="en-US" sz="4500" dirty="0"/>
              <a:t>to explore what’s out there.  Talk to professors and professionals in the field you are interested </a:t>
            </a:r>
            <a:r>
              <a:rPr lang="en-US" sz="4500" dirty="0" smtClean="0"/>
              <a:t>in, and you can also…</a:t>
            </a:r>
            <a:endParaRPr lang="en-US" sz="4500" dirty="0"/>
          </a:p>
          <a:p>
            <a:pPr lvl="1"/>
            <a:r>
              <a:rPr lang="en-US" sz="3800" dirty="0"/>
              <a:t>Check out </a:t>
            </a:r>
            <a:r>
              <a:rPr lang="en-US" sz="3800" dirty="0" smtClean="0"/>
              <a:t>our </a:t>
            </a:r>
            <a:r>
              <a:rPr lang="en-US" sz="3800" dirty="0"/>
              <a:t>bookshelf in </a:t>
            </a:r>
            <a:r>
              <a:rPr lang="en-US" sz="3800" dirty="0" smtClean="0"/>
              <a:t>The </a:t>
            </a:r>
            <a:r>
              <a:rPr lang="en-US" sz="3800" dirty="0"/>
              <a:t>Psychology Advising Center </a:t>
            </a:r>
            <a:r>
              <a:rPr lang="en-US" sz="3800" dirty="0" smtClean="0"/>
              <a:t>(PSY 250B)- </a:t>
            </a:r>
            <a:r>
              <a:rPr lang="en-US" sz="3800" dirty="0"/>
              <a:t>we have binders </a:t>
            </a:r>
            <a:r>
              <a:rPr lang="en-US" sz="3800" dirty="0" smtClean="0"/>
              <a:t>with specific graduate school and career information that psychology majors are interested in </a:t>
            </a:r>
            <a:endParaRPr lang="en-US" sz="3800" dirty="0"/>
          </a:p>
          <a:p>
            <a:pPr lvl="1"/>
            <a:r>
              <a:rPr lang="en-US" sz="3800" dirty="0" smtClean="0"/>
              <a:t>Talk </a:t>
            </a:r>
            <a:r>
              <a:rPr lang="en-US" sz="3800" dirty="0"/>
              <a:t>to UCF Career Services right next to the </a:t>
            </a:r>
            <a:r>
              <a:rPr lang="en-US" sz="3800" dirty="0" smtClean="0"/>
              <a:t>Psychology building.  Make </a:t>
            </a:r>
            <a:r>
              <a:rPr lang="en-US" sz="3800" dirty="0"/>
              <a:t>an appointment, or just walk </a:t>
            </a:r>
            <a:r>
              <a:rPr lang="en-US" sz="3800" dirty="0" smtClean="0"/>
              <a:t>in </a:t>
            </a:r>
            <a:r>
              <a:rPr lang="en-US" sz="3800" u="sng" dirty="0">
                <a:hlinkClick r:id="rId2"/>
              </a:rPr>
              <a:t>http://www.career.ucf.edu/</a:t>
            </a:r>
            <a:r>
              <a:rPr lang="en-US" sz="3800" dirty="0"/>
              <a:t> </a:t>
            </a:r>
            <a:endParaRPr lang="en-US" sz="3800" dirty="0" smtClean="0"/>
          </a:p>
          <a:p>
            <a:r>
              <a:rPr lang="en-US" sz="4500" dirty="0" smtClean="0"/>
              <a:t>Some helpful web sites for career information:</a:t>
            </a:r>
          </a:p>
          <a:p>
            <a:pPr lvl="1"/>
            <a:r>
              <a:rPr lang="en-US" sz="3800" dirty="0" smtClean="0">
                <a:hlinkClick r:id="rId3"/>
              </a:rPr>
              <a:t>Onetonline.org </a:t>
            </a:r>
            <a:r>
              <a:rPr lang="en-US" sz="3800" dirty="0" smtClean="0"/>
              <a:t>, </a:t>
            </a:r>
            <a:r>
              <a:rPr lang="en-US" sz="3800" dirty="0" smtClean="0">
                <a:hlinkClick r:id="rId4"/>
              </a:rPr>
              <a:t>myplan.com</a:t>
            </a:r>
            <a:r>
              <a:rPr lang="en-US" sz="3800" dirty="0" smtClean="0"/>
              <a:t>, </a:t>
            </a:r>
            <a:r>
              <a:rPr lang="en-US" sz="3800" dirty="0" smtClean="0">
                <a:hlinkClick r:id="rId5"/>
              </a:rPr>
              <a:t>bls.gov/</a:t>
            </a:r>
            <a:r>
              <a:rPr lang="en-US" sz="3800" dirty="0" err="1" smtClean="0">
                <a:hlinkClick r:id="rId5"/>
              </a:rPr>
              <a:t>oco</a:t>
            </a:r>
            <a:endParaRPr lang="en-US" sz="38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0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 Get involved with Independent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Participate </a:t>
            </a:r>
            <a:r>
              <a:rPr lang="en-US" sz="2000" dirty="0"/>
              <a:t>in </a:t>
            </a:r>
            <a:r>
              <a:rPr lang="en-US" sz="2000" dirty="0" smtClean="0"/>
              <a:t>Research:  Find out what it is all about: </a:t>
            </a:r>
            <a:r>
              <a:rPr lang="en-US" sz="2000" u="sng" dirty="0">
                <a:hlinkClick r:id="rId2"/>
              </a:rPr>
              <a:t>ucf.sona-systems.com</a:t>
            </a:r>
            <a:r>
              <a:rPr lang="en-US" sz="2000" u="sng" dirty="0"/>
              <a:t>   </a:t>
            </a:r>
            <a:endParaRPr lang="en-US" sz="2000" dirty="0"/>
          </a:p>
          <a:p>
            <a:pPr lvl="0"/>
            <a:r>
              <a:rPr lang="en-US" sz="2000" dirty="0"/>
              <a:t>Psychology Department Research </a:t>
            </a:r>
            <a:r>
              <a:rPr lang="en-US" sz="2000" dirty="0" smtClean="0"/>
              <a:t>Labs Information:  </a:t>
            </a:r>
            <a:r>
              <a:rPr lang="en-US" sz="2000" u="sng" dirty="0" smtClean="0">
                <a:hlinkClick r:id="rId3"/>
              </a:rPr>
              <a:t>http://psychology.cos.ucf.edu/research/laboratories/</a:t>
            </a:r>
            <a:r>
              <a:rPr lang="en-US" sz="2000" u="sng" dirty="0" smtClean="0"/>
              <a:t> </a:t>
            </a:r>
          </a:p>
          <a:p>
            <a:pPr lvl="1"/>
            <a:r>
              <a:rPr lang="en-US" sz="1400" dirty="0" smtClean="0"/>
              <a:t>Read about what the labs are doing and what they are trying to accomplish before you  apply for Research Assistant position.  To apply click here: </a:t>
            </a:r>
            <a:r>
              <a:rPr lang="en-US" sz="1400" dirty="0" smtClean="0">
                <a:hlinkClick r:id="rId4"/>
              </a:rPr>
              <a:t>http://psy-ramatch.cos.ucf.edu/</a:t>
            </a:r>
            <a:r>
              <a:rPr lang="en-US" sz="1400" dirty="0" smtClean="0"/>
              <a:t> Faculty may expect that you </a:t>
            </a:r>
            <a:r>
              <a:rPr lang="en-US" sz="1400" dirty="0"/>
              <a:t>have </a:t>
            </a:r>
            <a:r>
              <a:rPr lang="en-US" sz="1400" dirty="0" smtClean="0"/>
              <a:t>completed PSY 3204C </a:t>
            </a:r>
            <a:r>
              <a:rPr lang="en-US" sz="1400" dirty="0"/>
              <a:t>Stat. Methods in </a:t>
            </a:r>
            <a:r>
              <a:rPr lang="en-US" sz="1400" dirty="0" smtClean="0"/>
              <a:t>Psychology when you apply </a:t>
            </a:r>
          </a:p>
          <a:p>
            <a:pPr lvl="1"/>
            <a:r>
              <a:rPr lang="en-US" sz="1400" dirty="0" smtClean="0"/>
              <a:t>Other Psychology related labs: </a:t>
            </a:r>
            <a:r>
              <a:rPr lang="en-US" sz="1400" dirty="0" smtClean="0">
                <a:hlinkClick r:id="rId5"/>
              </a:rPr>
              <a:t>www.ist.ucf.edu</a:t>
            </a:r>
            <a:r>
              <a:rPr lang="en-US" sz="1400" dirty="0" smtClean="0"/>
              <a:t>  or  </a:t>
            </a:r>
            <a:r>
              <a:rPr lang="en-US" sz="1400" dirty="0" smtClean="0">
                <a:hlinkClick r:id="rId6"/>
              </a:rPr>
              <a:t>www.mfri.ucf.edu/</a:t>
            </a:r>
            <a:r>
              <a:rPr lang="en-US" sz="1400" dirty="0" smtClean="0"/>
              <a:t> </a:t>
            </a:r>
            <a:endParaRPr lang="en-US" sz="1400" dirty="0"/>
          </a:p>
          <a:p>
            <a:pPr lvl="0"/>
            <a:r>
              <a:rPr lang="en-US" sz="2000" dirty="0"/>
              <a:t>Office of Undergraduate Research: </a:t>
            </a:r>
            <a:r>
              <a:rPr lang="en-US" sz="2000" dirty="0" smtClean="0">
                <a:hlinkClick r:id="rId7" action="ppaction://hlinkfile"/>
              </a:rPr>
              <a:t>our.ucf.edu</a:t>
            </a:r>
            <a:r>
              <a:rPr lang="en-US" sz="2000" dirty="0"/>
              <a:t> </a:t>
            </a:r>
            <a:r>
              <a:rPr lang="en-US" sz="2000" dirty="0" smtClean="0"/>
              <a:t>has more opportunities to look into:</a:t>
            </a:r>
          </a:p>
          <a:p>
            <a:pPr lvl="1"/>
            <a:r>
              <a:rPr lang="en-US" sz="1400" dirty="0" smtClean="0"/>
              <a:t>Undergraduate </a:t>
            </a:r>
            <a:r>
              <a:rPr lang="en-US" sz="1400" dirty="0"/>
              <a:t>Research Journal</a:t>
            </a:r>
          </a:p>
          <a:p>
            <a:pPr lvl="1"/>
            <a:r>
              <a:rPr lang="en-US" sz="1400" dirty="0"/>
              <a:t>RAMP –Research and Mentoring Program</a:t>
            </a:r>
          </a:p>
          <a:p>
            <a:pPr lvl="1"/>
            <a:r>
              <a:rPr lang="en-US" sz="1400" dirty="0"/>
              <a:t>REU-Research Experiences for Undergraduates</a:t>
            </a:r>
          </a:p>
          <a:p>
            <a:pPr lvl="1"/>
            <a:r>
              <a:rPr lang="en-US" sz="1400" dirty="0"/>
              <a:t>SMART- Student-Mentor Academic Research Teams</a:t>
            </a:r>
          </a:p>
          <a:p>
            <a:pPr lvl="1"/>
            <a:r>
              <a:rPr lang="en-US" sz="1400" dirty="0"/>
              <a:t>Undergraduate Research Initiative</a:t>
            </a:r>
          </a:p>
          <a:p>
            <a:pPr lvl="1"/>
            <a:r>
              <a:rPr lang="en-US" sz="1400" dirty="0"/>
              <a:t>Honors in the </a:t>
            </a:r>
            <a:r>
              <a:rPr lang="en-US" sz="1400" dirty="0" smtClean="0"/>
              <a:t>Major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8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6. Get involved in Internships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31257"/>
            <a:ext cx="8229600" cy="5334000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/>
              <a:t>UCF </a:t>
            </a:r>
            <a:r>
              <a:rPr lang="en-US" sz="2000" b="1" dirty="0"/>
              <a:t>Office of Experiential Learning</a:t>
            </a:r>
            <a:r>
              <a:rPr lang="en-US" sz="2000" dirty="0"/>
              <a:t>:</a:t>
            </a:r>
            <a:r>
              <a:rPr lang="en-US" sz="2000" b="1" u="sng" dirty="0"/>
              <a:t> </a:t>
            </a:r>
            <a:r>
              <a:rPr lang="en-US" sz="2000" u="sng" dirty="0">
                <a:hlinkClick r:id="rId2"/>
              </a:rPr>
              <a:t>coop.ucf.edu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/>
              <a:t>Apply online for an internship </a:t>
            </a:r>
            <a:r>
              <a:rPr lang="en-US" sz="2000" dirty="0" smtClean="0"/>
              <a:t>position.  Must have Junior standing</a:t>
            </a:r>
            <a:endParaRPr lang="en-US" sz="2000" dirty="0"/>
          </a:p>
          <a:p>
            <a:pPr lvl="0"/>
            <a:r>
              <a:rPr lang="en-US" sz="2000" b="1" dirty="0"/>
              <a:t>Fieldwork course: </a:t>
            </a:r>
            <a:r>
              <a:rPr lang="en-US" sz="2000" b="1" u="sng" dirty="0"/>
              <a:t>PSY </a:t>
            </a:r>
            <a:r>
              <a:rPr lang="en-US" sz="2000" b="1" u="sng" dirty="0" smtClean="0"/>
              <a:t>3951</a:t>
            </a:r>
            <a:r>
              <a:rPr lang="en-US" sz="2000" b="1" dirty="0" smtClean="0"/>
              <a:t> </a:t>
            </a:r>
            <a:r>
              <a:rPr lang="en-US" sz="2000" dirty="0"/>
              <a:t>Work 10-15 hours a week in a Psychology related agency or organization while </a:t>
            </a:r>
            <a:r>
              <a:rPr lang="en-US" sz="2000" dirty="0" smtClean="0"/>
              <a:t>working on your major.  </a:t>
            </a:r>
            <a:r>
              <a:rPr lang="en-US" sz="2000" dirty="0"/>
              <a:t>Look for Information Sessions dates for </a:t>
            </a:r>
            <a:r>
              <a:rPr lang="en-US" sz="2000" dirty="0" smtClean="0"/>
              <a:t>with Coordinator, Danielle Lindner (</a:t>
            </a:r>
            <a:r>
              <a:rPr lang="en-US" sz="2000" dirty="0" smtClean="0">
                <a:hlinkClick r:id="rId3"/>
              </a:rPr>
              <a:t>danielle.lindner@ucf.edu</a:t>
            </a:r>
            <a:r>
              <a:rPr lang="en-US" sz="2000" dirty="0" smtClean="0"/>
              <a:t>) to apply. You must </a:t>
            </a:r>
            <a:r>
              <a:rPr lang="en-US" sz="2000" dirty="0"/>
              <a:t>be </a:t>
            </a:r>
            <a:r>
              <a:rPr lang="en-US" sz="2000" dirty="0" smtClean="0"/>
              <a:t>selected at a </a:t>
            </a:r>
            <a:r>
              <a:rPr lang="en-US" sz="2000" dirty="0"/>
              <a:t>placement site before the semester begins!</a:t>
            </a:r>
          </a:p>
          <a:p>
            <a:pPr lvl="0"/>
            <a:r>
              <a:rPr lang="en-US" sz="2000" b="1" dirty="0"/>
              <a:t>Peer Advising: </a:t>
            </a:r>
            <a:r>
              <a:rPr lang="en-US" sz="2000" b="1" u="sng" dirty="0"/>
              <a:t>PSY 3022</a:t>
            </a:r>
            <a:r>
              <a:rPr lang="en-US" sz="2000" b="1" dirty="0"/>
              <a:t> </a:t>
            </a:r>
            <a:r>
              <a:rPr lang="en-US" sz="2000" dirty="0" smtClean="0"/>
              <a:t>Become </a:t>
            </a:r>
            <a:r>
              <a:rPr lang="en-US" sz="2000" dirty="0"/>
              <a:t>a Psychology Peer Advisor helping students with their degree audits and preparing for graduate school</a:t>
            </a:r>
            <a:r>
              <a:rPr lang="en-US" sz="2000" dirty="0" smtClean="0"/>
              <a:t>.  Minimum THREE </a:t>
            </a:r>
            <a:r>
              <a:rPr lang="en-US" sz="2000" dirty="0"/>
              <a:t>SEMESTER </a:t>
            </a:r>
            <a:r>
              <a:rPr lang="en-US" sz="2000" dirty="0" smtClean="0"/>
              <a:t>COMMITMENT. </a:t>
            </a:r>
            <a:r>
              <a:rPr lang="en-US" sz="2000" dirty="0"/>
              <a:t>Applications in PSY 250, </a:t>
            </a:r>
            <a:r>
              <a:rPr lang="en-US" sz="2000" dirty="0" smtClean="0"/>
              <a:t>Applications due in June, summer interview and training required to start in Fall. Talk with a Peer Advisor today to learn more. No appointment needed in PSY 250 9am to 4pm M-F </a:t>
            </a:r>
            <a:r>
              <a:rPr lang="en-US" sz="2000" u="sng" dirty="0">
                <a:hlinkClick r:id="rId4"/>
              </a:rPr>
              <a:t>Psychadvising@ucf.edu</a:t>
            </a:r>
            <a:r>
              <a:rPr lang="en-US" sz="2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Internships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800" b="1" dirty="0"/>
              <a:t>Service Learning: </a:t>
            </a:r>
            <a:r>
              <a:rPr lang="en-US" sz="3800" b="1" u="sng" dirty="0"/>
              <a:t>EDG4948.</a:t>
            </a:r>
            <a:r>
              <a:rPr lang="en-US" sz="3800" b="1" dirty="0"/>
              <a:t> </a:t>
            </a:r>
            <a:r>
              <a:rPr lang="en-US" sz="3800" dirty="0" smtClean="0"/>
              <a:t>Complete </a:t>
            </a:r>
            <a:r>
              <a:rPr lang="en-US" sz="3800" dirty="0"/>
              <a:t>50 hours of volunteer work, helping and getting experience in </a:t>
            </a:r>
            <a:r>
              <a:rPr lang="en-US" sz="3800" dirty="0" smtClean="0"/>
              <a:t>a non profit setting.  </a:t>
            </a:r>
            <a:r>
              <a:rPr lang="en-US" sz="3800" dirty="0"/>
              <a:t>No application </a:t>
            </a:r>
            <a:r>
              <a:rPr lang="en-US" sz="3800" dirty="0" smtClean="0"/>
              <a:t>required, just </a:t>
            </a:r>
            <a:r>
              <a:rPr lang="en-US" sz="3800" dirty="0"/>
              <a:t>register for the </a:t>
            </a:r>
            <a:r>
              <a:rPr lang="en-US" sz="3800" dirty="0" smtClean="0"/>
              <a:t>course in the semester you wish to volunteer </a:t>
            </a:r>
            <a:r>
              <a:rPr lang="en-US" sz="3800" dirty="0"/>
              <a:t>and the work with the instructor on finding a volunteer </a:t>
            </a:r>
            <a:r>
              <a:rPr lang="en-US" sz="3800" dirty="0" smtClean="0"/>
              <a:t>site</a:t>
            </a:r>
          </a:p>
          <a:p>
            <a:pPr lvl="0"/>
            <a:r>
              <a:rPr lang="en-US" sz="3800" b="1" dirty="0" smtClean="0"/>
              <a:t>Instructional Experiences in Undergraduate Psychology: </a:t>
            </a:r>
            <a:r>
              <a:rPr lang="en-US" sz="3800" b="1" u="sng" dirty="0"/>
              <a:t>PSY </a:t>
            </a:r>
            <a:r>
              <a:rPr lang="en-US" sz="3800" b="1" u="sng" dirty="0" smtClean="0"/>
              <a:t>4937</a:t>
            </a:r>
            <a:r>
              <a:rPr lang="en-US" sz="3800" b="1" dirty="0" smtClean="0"/>
              <a:t>.  </a:t>
            </a:r>
            <a:r>
              <a:rPr lang="en-US" sz="3800" dirty="0" smtClean="0"/>
              <a:t>Work </a:t>
            </a:r>
            <a:r>
              <a:rPr lang="en-US" sz="3800" dirty="0"/>
              <a:t>with </a:t>
            </a:r>
            <a:r>
              <a:rPr lang="en-US" sz="3800" dirty="0" smtClean="0"/>
              <a:t>a Psychology faculty member in </a:t>
            </a:r>
            <a:r>
              <a:rPr lang="en-US" sz="3800" dirty="0"/>
              <a:t>the classroom setting, </a:t>
            </a:r>
            <a:r>
              <a:rPr lang="en-US" sz="3800" dirty="0" smtClean="0"/>
              <a:t>this is a great </a:t>
            </a:r>
            <a:r>
              <a:rPr lang="en-US" sz="3800" dirty="0"/>
              <a:t>way to connect with your professors. Online, S/U graded class, </a:t>
            </a:r>
            <a:r>
              <a:rPr lang="en-US" sz="3800" dirty="0" smtClean="0"/>
              <a:t>this course </a:t>
            </a:r>
            <a:r>
              <a:rPr lang="en-US" sz="3800" dirty="0"/>
              <a:t>counts as a Psychology elective! TA Form in PSY 250	</a:t>
            </a:r>
          </a:p>
          <a:p>
            <a:pPr lvl="0"/>
            <a:r>
              <a:rPr lang="en-US" sz="3800" b="1" dirty="0"/>
              <a:t>Search for internships on your </a:t>
            </a:r>
            <a:r>
              <a:rPr lang="en-US" sz="3800" b="1" dirty="0" smtClean="0"/>
              <a:t>own.</a:t>
            </a:r>
            <a:r>
              <a:rPr lang="en-US" sz="3800" dirty="0" smtClean="0"/>
              <a:t>  Credit in not required to be an intern.  Some sites </a:t>
            </a:r>
            <a:r>
              <a:rPr lang="en-US" sz="3800" dirty="0"/>
              <a:t>prefer </a:t>
            </a:r>
            <a:r>
              <a:rPr lang="en-US" sz="3800" dirty="0" smtClean="0"/>
              <a:t>if a </a:t>
            </a:r>
            <a:r>
              <a:rPr lang="en-US" sz="3800" dirty="0"/>
              <a:t>class is associated with your experience, but not all. Just ask professionals </a:t>
            </a:r>
            <a:r>
              <a:rPr lang="en-US" sz="3800" dirty="0" smtClean="0"/>
              <a:t>in your area of interest if </a:t>
            </a:r>
            <a:r>
              <a:rPr lang="en-US" sz="3800" dirty="0"/>
              <a:t>they are willing to take on a </a:t>
            </a:r>
            <a:r>
              <a:rPr lang="en-US" sz="3800" dirty="0" smtClean="0"/>
              <a:t>volunteer. </a:t>
            </a:r>
            <a:endParaRPr lang="en-US" sz="3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0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 Prepare for the GRE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It’s recommended that students take </a:t>
            </a:r>
            <a:r>
              <a:rPr lang="en-US" dirty="0"/>
              <a:t>the GRE </a:t>
            </a:r>
            <a:r>
              <a:rPr lang="en-US" dirty="0" smtClean="0"/>
              <a:t>during the </a:t>
            </a:r>
            <a:r>
              <a:rPr lang="en-US" dirty="0"/>
              <a:t>first semester of </a:t>
            </a:r>
            <a:r>
              <a:rPr lang="en-US" dirty="0" smtClean="0"/>
              <a:t>your Junior year, but this is just a recommendation.  Your scores are valid </a:t>
            </a:r>
            <a:r>
              <a:rPr lang="en-US" dirty="0"/>
              <a:t>for 5 </a:t>
            </a:r>
            <a:r>
              <a:rPr lang="en-US" dirty="0" smtClean="0"/>
              <a:t>years.  But keep in mind if you take the exam early you will </a:t>
            </a:r>
            <a:r>
              <a:rPr lang="en-US" dirty="0"/>
              <a:t>have time to retake </a:t>
            </a:r>
            <a:r>
              <a:rPr lang="en-US" dirty="0" smtClean="0"/>
              <a:t>it if you are not happy with your score.  Make sure </a:t>
            </a:r>
            <a:r>
              <a:rPr lang="en-US" b="1" u="sng" dirty="0" smtClean="0"/>
              <a:t>not</a:t>
            </a:r>
            <a:r>
              <a:rPr lang="en-US" dirty="0" smtClean="0"/>
              <a:t> to </a:t>
            </a:r>
            <a:r>
              <a:rPr lang="en-US" dirty="0"/>
              <a:t>send your </a:t>
            </a:r>
            <a:r>
              <a:rPr lang="en-US" dirty="0" smtClean="0"/>
              <a:t>first score </a:t>
            </a:r>
            <a:r>
              <a:rPr lang="en-US" dirty="0"/>
              <a:t>to </a:t>
            </a:r>
            <a:r>
              <a:rPr lang="en-US" dirty="0" smtClean="0"/>
              <a:t>the schools you are applying to, in case you do decide to retake it.</a:t>
            </a:r>
            <a:endParaRPr lang="en-US" dirty="0"/>
          </a:p>
          <a:p>
            <a:pPr lvl="0"/>
            <a:r>
              <a:rPr lang="en-US" dirty="0" smtClean="0"/>
              <a:t>It’s never to early to start studying </a:t>
            </a:r>
            <a:r>
              <a:rPr lang="en-US" dirty="0"/>
              <a:t>for the </a:t>
            </a:r>
            <a:r>
              <a:rPr lang="en-US" dirty="0" smtClean="0"/>
              <a:t>GRE</a:t>
            </a:r>
            <a:endParaRPr lang="en-US" dirty="0"/>
          </a:p>
          <a:p>
            <a:pPr lvl="0"/>
            <a:r>
              <a:rPr lang="en-US" dirty="0" smtClean="0"/>
              <a:t>Go to </a:t>
            </a:r>
            <a:r>
              <a:rPr lang="en-US" b="1" u="sng" dirty="0" smtClean="0"/>
              <a:t>Ets.org/</a:t>
            </a:r>
            <a:r>
              <a:rPr lang="en-US" b="1" u="sng" dirty="0" err="1" smtClean="0"/>
              <a:t>gre</a:t>
            </a:r>
            <a:r>
              <a:rPr lang="en-US" dirty="0" smtClean="0"/>
              <a:t> to </a:t>
            </a:r>
            <a:r>
              <a:rPr lang="en-US" dirty="0"/>
              <a:t>sign up, </a:t>
            </a:r>
            <a:r>
              <a:rPr lang="en-US" dirty="0" smtClean="0"/>
              <a:t>and find study tips</a:t>
            </a:r>
            <a:endParaRPr lang="en-US" dirty="0"/>
          </a:p>
          <a:p>
            <a:pPr lvl="0"/>
            <a:r>
              <a:rPr lang="en-US" dirty="0"/>
              <a:t>UCF Continuing Education, Kaplan or Princeton Review </a:t>
            </a:r>
            <a:r>
              <a:rPr lang="en-US" dirty="0" smtClean="0"/>
              <a:t>all offer GRE exam </a:t>
            </a:r>
            <a:r>
              <a:rPr lang="en-US" dirty="0"/>
              <a:t>prep </a:t>
            </a:r>
            <a:r>
              <a:rPr lang="en-US" dirty="0" smtClean="0"/>
              <a:t>courses, we recommend that you research what each has to offer you before you make a decision.</a:t>
            </a:r>
            <a:endParaRPr lang="en-US" dirty="0"/>
          </a:p>
          <a:p>
            <a:pPr lvl="0"/>
            <a:r>
              <a:rPr lang="en-US" dirty="0" smtClean="0"/>
              <a:t>Buy </a:t>
            </a:r>
            <a:r>
              <a:rPr lang="en-US" dirty="0"/>
              <a:t>a book from the bookstore to help you study and learn about the </a:t>
            </a:r>
            <a:r>
              <a:rPr lang="en-US" dirty="0" smtClean="0"/>
              <a:t>test</a:t>
            </a:r>
          </a:p>
          <a:p>
            <a:pPr lvl="0"/>
            <a:r>
              <a:rPr lang="en-US" dirty="0" smtClean="0">
                <a:hlinkClick r:id="rId2" action="ppaction://hlinkfile"/>
              </a:rPr>
              <a:t>Kaptest.com</a:t>
            </a:r>
            <a:r>
              <a:rPr lang="en-US" dirty="0" smtClean="0"/>
              <a:t>  has free practice tests you can register for every semester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76950"/>
            <a:ext cx="23431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0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C000"/>
      </a:accent2>
      <a:accent3>
        <a:srgbClr val="FFDD11"/>
      </a:accent3>
      <a:accent4>
        <a:srgbClr val="A38557"/>
      </a:accent4>
      <a:accent5>
        <a:srgbClr val="C2AD8D"/>
      </a:accent5>
      <a:accent6>
        <a:srgbClr val="DACDBA"/>
      </a:accent6>
      <a:hlink>
        <a:srgbClr val="BF9000"/>
      </a:hlink>
      <a:folHlink>
        <a:srgbClr val="FFC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</TotalTime>
  <Words>1162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10 things that all Psychology majors should do</vt:lpstr>
      <vt:lpstr>1. Develop Strong Study Skills</vt:lpstr>
      <vt:lpstr>2. Develop Strong Writing Skills</vt:lpstr>
      <vt:lpstr>3. Earn a Strong Grade Point Average (GPA)</vt:lpstr>
      <vt:lpstr>4. Research Careers in Psychology and Related Fields</vt:lpstr>
      <vt:lpstr>5. Get involved with Independent Research</vt:lpstr>
      <vt:lpstr>6. Get involved in Internships</vt:lpstr>
      <vt:lpstr>6. Internships (cont.)</vt:lpstr>
      <vt:lpstr>7. Prepare for the GRE</vt:lpstr>
      <vt:lpstr>8. Fine Tune Job Finding Skills</vt:lpstr>
      <vt:lpstr>9. Join and be active in a professional psychology organization</vt:lpstr>
      <vt:lpstr>10. Have fun- Get Involved!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Robinson</dc:creator>
  <cp:lastModifiedBy>Erin Robinson</cp:lastModifiedBy>
  <cp:revision>20</cp:revision>
  <dcterms:created xsi:type="dcterms:W3CDTF">2013-01-28T19:47:03Z</dcterms:created>
  <dcterms:modified xsi:type="dcterms:W3CDTF">2013-05-22T12:52:38Z</dcterms:modified>
</cp:coreProperties>
</file>